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537" r:id="rId2"/>
    <p:sldId id="544" r:id="rId3"/>
    <p:sldId id="532" r:id="rId4"/>
    <p:sldId id="533" r:id="rId5"/>
    <p:sldId id="534" r:id="rId6"/>
    <p:sldId id="564" r:id="rId7"/>
    <p:sldId id="565" r:id="rId8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8gbUp8REPCOW63Yvq3vdQQ==" hashData="4YYtTFBCCFzBtd6z65ULCIe7/f+VedCd+7ikq6CACFGAFJ/XZef9/SHaoAOpSv7JjFek5CnHprbd+AtKsjK9q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EFEFE"/>
    <a:srgbClr val="FBFFFF"/>
    <a:srgbClr val="CC4A19"/>
    <a:srgbClr val="FFFFFF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inimized" preferSingleView="1">
    <p:restoredLeft sz="32787"/>
    <p:restoredTop sz="90929"/>
  </p:normalViewPr>
  <p:slideViewPr>
    <p:cSldViewPr>
      <p:cViewPr>
        <p:scale>
          <a:sx n="94" d="100"/>
          <a:sy n="94" d="100"/>
        </p:scale>
        <p:origin x="3080" y="6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A68162-6DF4-B747-8156-0C769EB2804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165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AA05BA-0262-1B4C-AE13-32037770811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415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642D3A-0089-5D48-A266-E242F18002F1}" type="slidenum">
              <a:rPr lang="it-IT"/>
              <a:pPr/>
              <a:t>1</a:t>
            </a:fld>
            <a:endParaRPr lang="it-IT"/>
          </a:p>
        </p:txBody>
      </p:sp>
      <p:sp>
        <p:nvSpPr>
          <p:cNvPr id="504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F56416-9E33-754B-8090-29ED242F2161}" type="slidenum">
              <a:rPr lang="it-IT"/>
              <a:pPr/>
              <a:t>2</a:t>
            </a:fld>
            <a:endParaRPr lang="it-IT"/>
          </a:p>
        </p:txBody>
      </p:sp>
      <p:sp>
        <p:nvSpPr>
          <p:cNvPr id="5191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91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93CE7-40D6-1744-B773-290C7E09AF41}" type="slidenum">
              <a:rPr lang="it-IT"/>
              <a:pPr/>
              <a:t>3</a:t>
            </a:fld>
            <a:endParaRPr lang="it-IT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1FFACF-A5E7-2E4E-90C2-39E6B2AF7A1D}" type="slidenum">
              <a:rPr lang="it-IT"/>
              <a:pPr/>
              <a:t>4</a:t>
            </a:fld>
            <a:endParaRPr lang="it-IT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D19A06-11D1-9548-9622-61AAA142101A}" type="slidenum">
              <a:rPr lang="it-IT"/>
              <a:pPr/>
              <a:t>5</a:t>
            </a:fld>
            <a:endParaRPr lang="it-IT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8FBE7C-E484-054C-BB6F-E7FC2D19FD66}" type="slidenum">
              <a:rPr lang="it-IT"/>
              <a:pPr/>
              <a:t>6</a:t>
            </a:fld>
            <a:endParaRPr lang="it-IT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8FBE7C-E484-054C-BB6F-E7FC2D19FD66}" type="slidenum">
              <a:rPr lang="it-IT"/>
              <a:pPr/>
              <a:t>7</a:t>
            </a:fld>
            <a:endParaRPr lang="it-IT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4EE24-84F0-8B4F-8749-CA8521B2C58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49270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BC49E-8DEA-8C4E-BA4D-A3854B216F0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5890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843BC-7FAA-7443-8CC0-5B7A2EA326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2254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DBE19-344A-B649-B065-5C67DEA7E78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4028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07140-C14D-5C46-AD8E-C9BAAFE6B48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928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16BD9-A34D-024F-B02A-6E9A481753A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5028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503F3-4877-C240-B964-DA4E0717841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6258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41424-E941-CE49-BB40-EE97473F27C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48108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D2186-D6CD-394D-8354-2BD91892642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0992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CF1D6-C465-7149-9A37-F98E9CB6413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994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5218D-93A8-2143-B61B-B4DAB232D1E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54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FD2EA884-4544-6E4E-8B62-BC114F7C2DFF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WordArt 2"/>
          <p:cNvSpPr>
            <a:spLocks noChangeArrowheads="1" noChangeShapeType="1"/>
          </p:cNvSpPr>
          <p:nvPr/>
        </p:nvSpPr>
        <p:spPr bwMode="auto">
          <a:xfrm>
            <a:off x="457200" y="1447800"/>
            <a:ext cx="8229600" cy="396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Diagnosi di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Distrofia Muscolare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X-</a:t>
            </a:r>
            <a:r>
              <a:rPr lang="it-IT" sz="9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linked</a:t>
            </a:r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 II parte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0042415-9266-FF49-BFFA-BDACAC5DA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6" name="Picture 2" descr="Fig 40"/>
          <p:cNvPicPr>
            <a:picLocks noChangeAspect="1" noChangeArrowheads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98588"/>
            <a:ext cx="84582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47" name="Rectangle 3"/>
          <p:cNvSpPr>
            <a:spLocks noChangeArrowheads="1"/>
          </p:cNvSpPr>
          <p:nvPr/>
        </p:nvSpPr>
        <p:spPr bwMode="auto">
          <a:xfrm>
            <a:off x="228600" y="319088"/>
            <a:ext cx="868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Il gene della Distrofina</a:t>
            </a:r>
          </a:p>
        </p:txBody>
      </p:sp>
      <p:sp>
        <p:nvSpPr>
          <p:cNvPr id="518149" name="Rectangle 5"/>
          <p:cNvSpPr>
            <a:spLocks noChangeArrowheads="1"/>
          </p:cNvSpPr>
          <p:nvPr/>
        </p:nvSpPr>
        <p:spPr bwMode="auto">
          <a:xfrm>
            <a:off x="381000" y="4527550"/>
            <a:ext cx="64643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it-IT" sz="900">
                <a:solidFill>
                  <a:schemeClr val="tx1"/>
                </a:solidFill>
              </a:rPr>
              <a:t>Le barre rosse indicano i 79 esoni che hanno taglia media di 100 bp gli introni si estendono in una regione di circa 2300Kb.</a:t>
            </a:r>
          </a:p>
        </p:txBody>
      </p:sp>
      <p:sp>
        <p:nvSpPr>
          <p:cNvPr id="518150" name="Rectangle 6"/>
          <p:cNvSpPr>
            <a:spLocks noChangeArrowheads="1"/>
          </p:cNvSpPr>
          <p:nvPr/>
        </p:nvSpPr>
        <p:spPr bwMode="auto">
          <a:xfrm>
            <a:off x="457200" y="4383088"/>
            <a:ext cx="81534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8152" name="Rectangle 8"/>
          <p:cNvSpPr>
            <a:spLocks noChangeArrowheads="1"/>
          </p:cNvSpPr>
          <p:nvPr/>
        </p:nvSpPr>
        <p:spPr bwMode="auto">
          <a:xfrm>
            <a:off x="4884738" y="4748213"/>
            <a:ext cx="457200" cy="152400"/>
          </a:xfrm>
          <a:prstGeom prst="rect">
            <a:avLst/>
          </a:prstGeom>
          <a:solidFill>
            <a:srgbClr val="FB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B0D456-B180-494C-9F24-847957D70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6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228600" y="68263"/>
            <a:ext cx="868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Patologia molecolare del gene della distrofina</a:t>
            </a:r>
          </a:p>
        </p:txBody>
      </p:sp>
      <p:pic>
        <p:nvPicPr>
          <p:cNvPr id="493571" name="Picture 3" descr="Fig 47"/>
          <p:cNvPicPr>
            <a:picLocks noChangeAspect="1" noChangeArrowheads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598488"/>
            <a:ext cx="7086600" cy="618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4883BD-0B71-F341-8AA6-067E02E28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60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ChangeArrowheads="1"/>
          </p:cNvSpPr>
          <p:nvPr/>
        </p:nvSpPr>
        <p:spPr bwMode="auto">
          <a:xfrm>
            <a:off x="228600" y="68263"/>
            <a:ext cx="868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Patologia molecolare del gene della distrofina</a:t>
            </a:r>
          </a:p>
        </p:txBody>
      </p:sp>
      <p:pic>
        <p:nvPicPr>
          <p:cNvPr id="495620" name="Picture 4" descr="12_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762000"/>
            <a:ext cx="5722937" cy="49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5621" name="Rectangle 5"/>
          <p:cNvSpPr>
            <a:spLocks noChangeArrowheads="1"/>
          </p:cNvSpPr>
          <p:nvPr/>
        </p:nvSpPr>
        <p:spPr bwMode="auto">
          <a:xfrm>
            <a:off x="152400" y="5807075"/>
            <a:ext cx="891540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sz="1400">
                <a:solidFill>
                  <a:srgbClr val="FFFF00"/>
                </a:solidFill>
                <a:latin typeface="Arial" charset="0"/>
              </a:rPr>
              <a:t>Diagnosi di distrofia di Duchenne mediante screening delle delezioni con PCR Multiplex.</a:t>
            </a:r>
          </a:p>
          <a:p>
            <a:pPr algn="l"/>
            <a:r>
              <a:rPr lang="en-GB" sz="1400">
                <a:solidFill>
                  <a:srgbClr val="FFFF00"/>
                </a:solidFill>
                <a:latin typeface="Arial" charset="0"/>
              </a:rPr>
              <a:t>Le coppie di frecce indicano i primers utilizzati per amplificare diverse regioni del gene. L’analisi elettroforertica dei frammenti amplificati mette in evidenza l’assenza di regioni genomiche che sono state delete nei pazienti. </a:t>
            </a:r>
            <a:endParaRPr lang="en-GB" sz="900">
              <a:solidFill>
                <a:srgbClr val="FFFF00"/>
              </a:solidFill>
              <a:latin typeface="Arial" charset="0"/>
            </a:endParaRPr>
          </a:p>
          <a:p>
            <a:pPr algn="l"/>
            <a:endParaRPr lang="en-GB" sz="800">
              <a:solidFill>
                <a:srgbClr val="FFFF00"/>
              </a:solidFill>
              <a:latin typeface="Arial" charset="0"/>
            </a:endParaRPr>
          </a:p>
          <a:p>
            <a:pPr algn="l"/>
            <a:r>
              <a:rPr lang="en-GB" sz="800">
                <a:solidFill>
                  <a:srgbClr val="FFFF00"/>
                </a:solidFill>
                <a:latin typeface="Arial" charset="0"/>
              </a:rPr>
              <a:t>Tratto da Thompson &amp; Thompson Genetica in Medicina - Idelson-Gnocchi</a:t>
            </a:r>
            <a:endParaRPr lang="it-IT" sz="8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5A434A-8D70-7247-850D-43CA454B7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5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ChangeArrowheads="1"/>
          </p:cNvSpPr>
          <p:nvPr/>
        </p:nvSpPr>
        <p:spPr bwMode="auto">
          <a:xfrm>
            <a:off x="228600" y="68263"/>
            <a:ext cx="868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Patologia molecolare del gene della distrofina</a:t>
            </a:r>
          </a:p>
        </p:txBody>
      </p:sp>
      <p:pic>
        <p:nvPicPr>
          <p:cNvPr id="497667" name="Picture 3" descr="Fig 14"/>
          <p:cNvPicPr>
            <a:picLocks noChangeAspect="1" noChangeArrowheads="1"/>
          </p:cNvPicPr>
          <p:nvPr/>
        </p:nvPicPr>
        <p:blipFill>
          <a:blip r:embed="rId5">
            <a:lum bright="-1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7179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7668" name="Picture 4" descr="Fig 49"/>
          <p:cNvPicPr>
            <a:picLocks noChangeAspect="1" noChangeArrowheads="1"/>
          </p:cNvPicPr>
          <p:nvPr/>
        </p:nvPicPr>
        <p:blipFill>
          <a:blip r:embed="rId6">
            <a:lum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1000125"/>
            <a:ext cx="412432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0AB67A-0D61-B74A-BA95-9E76C6ADC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3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7" name="Rectangle 5"/>
          <p:cNvSpPr>
            <a:spLocks noChangeArrowheads="1"/>
          </p:cNvSpPr>
          <p:nvPr/>
        </p:nvSpPr>
        <p:spPr bwMode="auto">
          <a:xfrm>
            <a:off x="706438" y="2025650"/>
            <a:ext cx="152400" cy="15240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AC0BB9-CFFA-1D4F-8586-92B50EE9C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88001"/>
      </p:ext>
    </p:extLst>
  </p:cSld>
  <p:clrMapOvr>
    <a:masterClrMapping/>
  </p:clrMapOvr>
  <p:transition advTm="170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7" name="Rectangle 5"/>
          <p:cNvSpPr>
            <a:spLocks noChangeArrowheads="1"/>
          </p:cNvSpPr>
          <p:nvPr/>
        </p:nvSpPr>
        <p:spPr bwMode="auto">
          <a:xfrm>
            <a:off x="706438" y="2025650"/>
            <a:ext cx="152400" cy="15240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F74317-CE52-D74E-BA49-EB6521A21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52143"/>
      </p:ext>
    </p:extLst>
  </p:cSld>
  <p:clrMapOvr>
    <a:masterClrMapping/>
  </p:clrMapOvr>
  <p:transition advTm="1323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5815</TotalTime>
  <Words>118</Words>
  <Application>Microsoft Macintosh PowerPoint</Application>
  <PresentationFormat>Presentazione su schermo (4:3)</PresentationFormat>
  <Paragraphs>19</Paragraphs>
  <Slides>7</Slides>
  <Notes>7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245</cp:revision>
  <cp:lastPrinted>2007-05-17T09:01:00Z</cp:lastPrinted>
  <dcterms:created xsi:type="dcterms:W3CDTF">2001-08-25T14:00:52Z</dcterms:created>
  <dcterms:modified xsi:type="dcterms:W3CDTF">2020-04-20T17:39:04Z</dcterms:modified>
  <cp:category/>
</cp:coreProperties>
</file>