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7" r:id="rId2"/>
    <p:sldId id="558" r:id="rId3"/>
    <p:sldId id="579" r:id="rId4"/>
    <p:sldId id="559" r:id="rId5"/>
    <p:sldId id="560" r:id="rId6"/>
    <p:sldId id="552" r:id="rId7"/>
    <p:sldId id="561" r:id="rId8"/>
    <p:sldId id="562" r:id="rId9"/>
    <p:sldId id="531" r:id="rId10"/>
    <p:sldId id="563" r:id="rId11"/>
    <p:sldId id="556" r:id="rId12"/>
    <p:sldId id="557" r:id="rId13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78maGqh/fQNJIyfEdqD3iw==" hashData="P6jgVV+CLB9UUNqY6UH786DZFBVcldT//7J8GAWawMiliXHevOonrb+AEkk4JqZBnsaiL2UU42CX3HzAoo6aD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EFEFE"/>
    <a:srgbClr val="FBFFFF"/>
    <a:srgbClr val="CC4A19"/>
    <a:srgbClr val="FFFF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1160" y="-7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A68162-6DF4-B747-8156-0C769EB280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165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AA05BA-0262-1B4C-AE13-3203777081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15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42D3A-0089-5D48-A266-E242F18002F1}" type="slidenum">
              <a:rPr lang="it-IT"/>
              <a:pPr/>
              <a:t>1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FE6B2B-481E-6F40-BACB-278B42665F79}" type="slidenum">
              <a:rPr lang="it-IT"/>
              <a:pPr/>
              <a:t>11</a:t>
            </a:fld>
            <a:endParaRPr lang="it-IT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51F3F8-DFA6-FA45-9913-8EA17B965267}" type="slidenum">
              <a:rPr lang="it-IT"/>
              <a:pPr/>
              <a:t>12</a:t>
            </a:fld>
            <a:endParaRPr lang="it-IT"/>
          </a:p>
        </p:txBody>
      </p:sp>
      <p:sp>
        <p:nvSpPr>
          <p:cNvPr id="556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12A48-4306-BE40-8E3F-8730B34F15E0}" type="slidenum">
              <a:rPr lang="it-IT"/>
              <a:pPr/>
              <a:t>2</a:t>
            </a:fld>
            <a:endParaRPr lang="it-IT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12A48-4306-BE40-8E3F-8730B34F15E0}" type="slidenum">
              <a:rPr lang="it-IT"/>
              <a:pPr/>
              <a:t>4</a:t>
            </a:fld>
            <a:endParaRPr lang="it-IT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12A48-4306-BE40-8E3F-8730B34F15E0}" type="slidenum">
              <a:rPr lang="it-IT"/>
              <a:pPr/>
              <a:t>5</a:t>
            </a:fld>
            <a:endParaRPr lang="it-IT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B9B5E-2FC9-F54C-AEBD-98C39AED2E47}" type="slidenum">
              <a:rPr lang="it-IT"/>
              <a:pPr/>
              <a:t>6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B9B5E-2FC9-F54C-AEBD-98C39AED2E47}" type="slidenum">
              <a:rPr lang="it-IT"/>
              <a:pPr/>
              <a:t>7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B9B5E-2FC9-F54C-AEBD-98C39AED2E47}" type="slidenum">
              <a:rPr lang="it-IT"/>
              <a:pPr/>
              <a:t>8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A0DAE-B756-7943-87B0-84248A855097}" type="slidenum">
              <a:rPr lang="it-IT"/>
              <a:pPr/>
              <a:t>9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B9B5E-2FC9-F54C-AEBD-98C39AED2E47}" type="slidenum">
              <a:rPr lang="it-IT"/>
              <a:pPr/>
              <a:t>10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4EE24-84F0-8B4F-8749-CA8521B2C5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4927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BC49E-8DEA-8C4E-BA4D-A3854B216F0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89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843BC-7FAA-7443-8CC0-5B7A2EA326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225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DBE19-344A-B649-B065-5C67DEA7E78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4028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07140-C14D-5C46-AD8E-C9BAAFE6B4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928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16BD9-A34D-024F-B02A-6E9A481753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028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503F3-4877-C240-B964-DA4E071784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6258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1424-E941-CE49-BB40-EE97473F27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4810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D2186-D6CD-394D-8354-2BD91892642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992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CF1D6-C465-7149-9A37-F98E9CB641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994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5218D-93A8-2143-B61B-B4DAB232D1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54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D2EA884-4544-6E4E-8B62-BC114F7C2DF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WordArt 2"/>
          <p:cNvSpPr>
            <a:spLocks noChangeArrowheads="1" noChangeShapeType="1"/>
          </p:cNvSpPr>
          <p:nvPr/>
        </p:nvSpPr>
        <p:spPr bwMode="auto">
          <a:xfrm>
            <a:off x="457200" y="1447800"/>
            <a:ext cx="82296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 di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Distrofia Muscolare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X-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linked</a:t>
            </a:r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 I parte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E1E4A1-41D4-3643-9285-512126590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17713"/>
            <a:ext cx="8763000" cy="395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1" name="Rectangle 3"/>
          <p:cNvSpPr>
            <a:spLocks noChangeArrowheads="1"/>
          </p:cNvSpPr>
          <p:nvPr/>
        </p:nvSpPr>
        <p:spPr bwMode="auto">
          <a:xfrm>
            <a:off x="228600" y="27305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Interazioni tra la distrofina il citoscheletro e il sarcolemma</a:t>
            </a:r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6300788" y="2667000"/>
            <a:ext cx="22098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2E4619-7CF7-AC48-9456-CC02D8F7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514"/>
      </p:ext>
    </p:extLst>
  </p:cSld>
  <p:clrMapOvr>
    <a:masterClrMapping/>
  </p:clrMapOvr>
  <p:transition advTm="9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ChangeArrowheads="1"/>
          </p:cNvSpPr>
          <p:nvPr/>
        </p:nvSpPr>
        <p:spPr bwMode="auto">
          <a:xfrm>
            <a:off x="228600" y="76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Localizzazione della distrofina</a:t>
            </a:r>
          </a:p>
        </p:txBody>
      </p:sp>
      <p:pic>
        <p:nvPicPr>
          <p:cNvPr id="552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6154738" cy="517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65" name="Text Box 5"/>
          <p:cNvSpPr txBox="1">
            <a:spLocks noChangeArrowheads="1"/>
          </p:cNvSpPr>
          <p:nvPr/>
        </p:nvSpPr>
        <p:spPr bwMode="auto">
          <a:xfrm>
            <a:off x="152400" y="2863850"/>
            <a:ext cx="28194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US" sz="1400" b="1">
                <a:solidFill>
                  <a:srgbClr val="FFFF00"/>
                </a:solidFill>
                <a:latin typeface="Comic Sans MS" charset="0"/>
              </a:rPr>
              <a:t>a) muscolo umano normale;</a:t>
            </a:r>
          </a:p>
          <a:p>
            <a:pPr>
              <a:buFont typeface="Times" charset="0"/>
              <a:buNone/>
            </a:pPr>
            <a:r>
              <a:rPr lang="en-US" sz="1400" b="1">
                <a:solidFill>
                  <a:srgbClr val="FFFF00"/>
                </a:solidFill>
                <a:latin typeface="Comic Sans MS" charset="0"/>
              </a:rPr>
              <a:t>b) distrofia di Becker;</a:t>
            </a:r>
          </a:p>
          <a:p>
            <a:pPr>
              <a:buFont typeface="Times" charset="0"/>
              <a:buNone/>
            </a:pPr>
            <a:r>
              <a:rPr lang="en-US" sz="1400" b="1">
                <a:solidFill>
                  <a:srgbClr val="FFFF00"/>
                </a:solidFill>
                <a:latin typeface="Comic Sans MS" charset="0"/>
              </a:rPr>
              <a:t>c) distrofia di Duchenne;</a:t>
            </a:r>
          </a:p>
          <a:p>
            <a:pPr>
              <a:buFont typeface="Times" charset="0"/>
              <a:buNone/>
            </a:pPr>
            <a:r>
              <a:rPr lang="en-US" sz="1400" b="1">
                <a:solidFill>
                  <a:srgbClr val="FFFF00"/>
                </a:solidFill>
                <a:latin typeface="Comic Sans MS" charset="0"/>
              </a:rPr>
              <a:t>d) portatore di distrofia di Duchenne sono evidenti zone positive e negative per la distrofina rispecchiando l’inattivazione dell’X.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3AF6A9-23F1-E24D-9C2A-E976FCC06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8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ChangeArrowheads="1"/>
          </p:cNvSpPr>
          <p:nvPr/>
        </p:nvSpPr>
        <p:spPr bwMode="auto">
          <a:xfrm>
            <a:off x="228600" y="68263"/>
            <a:ext cx="868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Patologia molecolare del gene della distrofina</a:t>
            </a:r>
          </a:p>
        </p:txBody>
      </p:sp>
      <p:pic>
        <p:nvPicPr>
          <p:cNvPr id="555011" name="Picture 3" descr="Fig 14"/>
          <p:cNvPicPr>
            <a:picLocks noChangeAspect="1" noChangeArrowheads="1"/>
          </p:cNvPicPr>
          <p:nvPr/>
        </p:nvPicPr>
        <p:blipFill>
          <a:blip r:embed="rId5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685800"/>
            <a:ext cx="53260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50BBEE-ED95-8940-AAE9-24A2DDF22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1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1028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1371600"/>
            <a:ext cx="81534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- Forma di distrofia muscolare associata al cromosoma X, con degenerazione progressiva delle fibre muscolari. Colpisce i maschi mentre le femmine sono portatrici. Frequenza: 1/3500-5000 nati maschi. 2/3 dei casi presentano familiarità, mentre 1/3 derivano da nuove mutazioni.</a:t>
            </a:r>
          </a:p>
          <a:p>
            <a:pPr marL="0" indent="0"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- Malattia progressiva, con esordio già prenatale; tutte le tappe motorie dello sviluppo risultano ritardate.</a:t>
            </a:r>
          </a:p>
          <a:p>
            <a:pPr marL="0" indent="0"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- Il tessuto muscolare degenerato viene sostituito da tessuto fibroso ed adiposo; questa situazione produce una caratteristica ipertrofia surale (dei polpacci).</a:t>
            </a:r>
          </a:p>
          <a:p>
            <a:pPr marL="0" indent="0"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- L</a:t>
            </a:r>
            <a:r>
              <a:rPr lang="ja-JP" altLang="it-IT" sz="1800" dirty="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esame elettromiografico dà segni di patologia di origine muscolare.</a:t>
            </a:r>
          </a:p>
          <a:p>
            <a:pPr marL="0" indent="0"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- L</a:t>
            </a:r>
            <a:r>
              <a:rPr lang="ja-JP" altLang="it-IT" sz="1800" dirty="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analisi degli enzimi sierici dà valori elevati di CK, sia per i maschi affetti che per le femmine portatrici.</a:t>
            </a:r>
          </a:p>
          <a:p>
            <a:pPr marL="0" indent="0"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- La causa della malattia è  l</a:t>
            </a:r>
            <a:r>
              <a:rPr lang="ja-JP" altLang="it-IT" sz="1800" dirty="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it-IT" sz="1800" dirty="0">
                <a:solidFill>
                  <a:srgbClr val="FFFF00"/>
                </a:solidFill>
                <a:latin typeface="Helvetica" charset="0"/>
              </a:rPr>
              <a:t>assenza nel muscolo della DISTROFINA.</a:t>
            </a:r>
          </a:p>
        </p:txBody>
      </p:sp>
      <p:sp>
        <p:nvSpPr>
          <p:cNvPr id="536581" name="Rectangle 1029"/>
          <p:cNvSpPr>
            <a:spLocks noChangeArrowheads="1"/>
          </p:cNvSpPr>
          <p:nvPr/>
        </p:nvSpPr>
        <p:spPr bwMode="auto">
          <a:xfrm>
            <a:off x="152400" y="152400"/>
            <a:ext cx="883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sz="3200" b="1" i="1" dirty="0">
                <a:solidFill>
                  <a:srgbClr val="FFFF00"/>
                </a:solidFill>
              </a:rPr>
              <a:t>Distrofia muscolare di </a:t>
            </a:r>
            <a:r>
              <a:rPr lang="it-IT" sz="3200" b="1" i="1" dirty="0" err="1">
                <a:solidFill>
                  <a:srgbClr val="FFFF00"/>
                </a:solidFill>
              </a:rPr>
              <a:t>Duchenne</a:t>
            </a:r>
            <a:r>
              <a:rPr lang="it-IT" sz="3200" b="1" i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EE9EAE-7877-D54D-AA9D-0055B3E5B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95145"/>
      </p:ext>
    </p:extLst>
  </p:cSld>
  <p:clrMapOvr>
    <a:masterClrMapping/>
  </p:clrMapOvr>
  <p:transition advTm="120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LATTIE GENETICHE EREDITARIE E MUTAZIONI_2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3860" y="-1367320"/>
            <a:ext cx="6920294" cy="97930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E34D9B-27C7-0449-A326-7CF6B4CB8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60626"/>
      </p:ext>
    </p:extLst>
  </p:cSld>
  <p:clrMapOvr>
    <a:masterClrMapping/>
  </p:clrMapOvr>
  <p:transition advTm="73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BA5760-4A58-9E49-8752-97AA6BEC4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38865"/>
      </p:ext>
    </p:extLst>
  </p:cSld>
  <p:clrMapOvr>
    <a:masterClrMapping/>
  </p:clrMapOvr>
  <p:transition advTm="61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EF732A-1086-5947-AC67-EA1567E61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0576"/>
      </p:ext>
    </p:extLst>
  </p:cSld>
  <p:clrMapOvr>
    <a:masterClrMapping/>
  </p:clrMapOvr>
  <p:transition advTm="54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6300788" y="2667000"/>
            <a:ext cx="22098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27FB78-5FEE-8049-869E-52850B3BA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1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6300788" y="2667000"/>
            <a:ext cx="22098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" y="135737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9BB030-6964-994B-8707-EBD50109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27629"/>
      </p:ext>
    </p:extLst>
  </p:cSld>
  <p:clrMapOvr>
    <a:masterClrMapping/>
  </p:clrMapOvr>
  <p:transition advTm="35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6300788" y="2667000"/>
            <a:ext cx="22098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 descr="lez_4_x-recessive_e_multifatto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058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D6F58C-6579-8440-B1AE-9F0CF6412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2882"/>
      </p:ext>
    </p:extLst>
  </p:cSld>
  <p:clrMapOvr>
    <a:masterClrMapping/>
  </p:clrMapOvr>
  <p:transition advTm="41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228600" y="76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Struttura della Distrofina</a:t>
            </a:r>
          </a:p>
        </p:txBody>
      </p:sp>
      <p:pic>
        <p:nvPicPr>
          <p:cNvPr id="491523" name="Picture 3" descr="Fig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914400"/>
            <a:ext cx="7620000" cy="553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88CA40-AEB9-1444-B302-83C3C9C99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1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5786</TotalTime>
  <Words>219</Words>
  <Application>Microsoft Macintosh PowerPoint</Application>
  <PresentationFormat>Presentazione su schermo (4:3)</PresentationFormat>
  <Paragraphs>29</Paragraphs>
  <Slides>12</Slides>
  <Notes>11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Comic Sans MS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239</cp:revision>
  <cp:lastPrinted>2007-05-17T09:01:00Z</cp:lastPrinted>
  <dcterms:created xsi:type="dcterms:W3CDTF">2001-08-25T14:00:52Z</dcterms:created>
  <dcterms:modified xsi:type="dcterms:W3CDTF">2020-04-20T17:40:50Z</dcterms:modified>
  <cp:category/>
</cp:coreProperties>
</file>