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523" r:id="rId3"/>
    <p:sldId id="571" r:id="rId4"/>
    <p:sldId id="573" r:id="rId5"/>
    <p:sldId id="572" r:id="rId6"/>
    <p:sldId id="574" r:id="rId7"/>
    <p:sldId id="575" r:id="rId8"/>
    <p:sldId id="579" r:id="rId9"/>
    <p:sldId id="576" r:id="rId10"/>
    <p:sldId id="577" r:id="rId11"/>
    <p:sldId id="578" r:id="rId12"/>
    <p:sldId id="580" r:id="rId13"/>
    <p:sldId id="581" r:id="rId14"/>
    <p:sldId id="582" r:id="rId15"/>
    <p:sldId id="583" r:id="rId16"/>
    <p:sldId id="584" r:id="rId17"/>
    <p:sldId id="589" r:id="rId18"/>
    <p:sldId id="590" r:id="rId19"/>
    <p:sldId id="585" r:id="rId20"/>
    <p:sldId id="586" r:id="rId21"/>
    <p:sldId id="587" r:id="rId22"/>
    <p:sldId id="591" r:id="rId23"/>
    <p:sldId id="588" r:id="rId24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9pPr>
  </p:defaultTextStyle>
  <p:modifyVerifier cryptProviderType="rsaAES" cryptAlgorithmClass="hash" cryptAlgorithmType="typeAny" cryptAlgorithmSid="14" spinCount="100000" saltData="407zU6xt42EK9OYcuZ/F2w==" hashData="blsxKRsK24sJ3actv9pwq1/m/nRh3tdJoyQ1TWtuqhtFIXLJwPUiRbSbDqjW8hQIyJ9QHXSHtWS87T/8umMib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inimized" preferSingleView="1">
    <p:restoredLeft sz="32787"/>
    <p:restoredTop sz="90929"/>
  </p:normalViewPr>
  <p:slideViewPr>
    <p:cSldViewPr>
      <p:cViewPr>
        <p:scale>
          <a:sx n="160" d="100"/>
          <a:sy n="160" d="100"/>
        </p:scale>
        <p:origin x="1048" y="-8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FFBADA-1CE3-F846-A40F-DD576F00344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672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A824CC-AEB4-5945-93C7-DA837AA298E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7885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713DE-7AF1-9F4E-905A-89D1C593BA56}" type="slidenum">
              <a:rPr lang="it-IT"/>
              <a:pPr/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0713DE-7AF1-9F4E-905A-89D1C593BA5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92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CAD8C-7BE6-5048-B0CA-DA8950374A7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593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60E3F-DB69-4D40-8A20-390A63EAC47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4564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8368C-9C78-4E4E-B14F-89E994AE013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35453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51E7-52E1-AC48-A841-1C38A0ADFCE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43968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8335A-D701-5A4B-BF63-1EFCE422135B}" type="slidenum">
              <a:rPr lang="it-IT">
                <a:solidFill>
                  <a:srgbClr val="000000"/>
                </a:solidFill>
                <a:latin typeface="Times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87432936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1A26B-B23D-2047-97D0-7E49E24864E4}" type="slidenum">
              <a:rPr lang="it-IT">
                <a:solidFill>
                  <a:srgbClr val="000000"/>
                </a:solidFill>
                <a:latin typeface="Times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6670455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E3822-A421-BE4E-A71F-43F8A67E1868}" type="slidenum">
              <a:rPr lang="it-IT">
                <a:solidFill>
                  <a:srgbClr val="000000"/>
                </a:solidFill>
                <a:latin typeface="Times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4268849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72228-2CAD-F54C-B46D-EB03118327D0}" type="slidenum">
              <a:rPr lang="it-IT">
                <a:solidFill>
                  <a:srgbClr val="000000"/>
                </a:solidFill>
                <a:latin typeface="Times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40662741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739E0-37ED-7E4C-BF58-BBB985F3B8FD}" type="slidenum">
              <a:rPr lang="it-IT">
                <a:solidFill>
                  <a:srgbClr val="000000"/>
                </a:solidFill>
                <a:latin typeface="Times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0550317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E55CB-CF32-8A4F-B981-A72ACEE7FCE6}" type="slidenum">
              <a:rPr lang="it-IT">
                <a:solidFill>
                  <a:srgbClr val="000000"/>
                </a:solidFill>
                <a:latin typeface="Times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6363296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57BC22-DBC6-F443-A9AC-DA6BEA2C0376}" type="slidenum">
              <a:rPr lang="it-IT">
                <a:solidFill>
                  <a:srgbClr val="000000"/>
                </a:solidFill>
                <a:latin typeface="Times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9461313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0C217-DE86-D147-8D54-8E126CF2D319}" type="slidenum">
              <a:rPr lang="it-IT">
                <a:solidFill>
                  <a:srgbClr val="000000"/>
                </a:solidFill>
                <a:latin typeface="Times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030545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A82A4-1516-5E46-9ACE-D3A34F1BD9A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39549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63D87-ED2E-4746-B1FC-2EBB41A20FE5}" type="slidenum">
              <a:rPr lang="it-IT">
                <a:solidFill>
                  <a:srgbClr val="000000"/>
                </a:solidFill>
                <a:latin typeface="Times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22294468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698ED1-B9C4-4948-8AC0-EB63FE826D27}" type="slidenum">
              <a:rPr lang="it-IT">
                <a:solidFill>
                  <a:srgbClr val="000000"/>
                </a:solidFill>
                <a:latin typeface="Times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5388271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51A48-8B09-F74D-9A60-2E65B50CD982}" type="slidenum">
              <a:rPr lang="it-IT">
                <a:solidFill>
                  <a:srgbClr val="000000"/>
                </a:solidFill>
                <a:latin typeface="Times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208894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DD45C-D17A-1241-9910-7C31D375EEC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1861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261B4-A964-DE4A-9AE5-3BB9FF3FEF1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95366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5D5D1-3471-2749-A5F6-3F929EE2E43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126712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FF055-59F9-1344-9771-9ECBD6F64A2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97120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95D10-C413-0244-83BF-427399202EC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5975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0CF6E-7557-724F-A670-3BB76C5774A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46112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A27D8-117F-784D-8387-D2B2ED767A7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56171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5AE0D49C-B151-304E-85F9-1BC76178D56C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EFC3885F-E052-7542-9AC7-8027F49CA208}" type="slidenum">
              <a:rPr lang="it-IT">
                <a:solidFill>
                  <a:srgbClr val="000000"/>
                </a:solidFill>
                <a:latin typeface="Times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643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WordArt 2"/>
          <p:cNvSpPr>
            <a:spLocks noChangeArrowheads="1" noChangeShapeType="1"/>
          </p:cNvSpPr>
          <p:nvPr/>
        </p:nvSpPr>
        <p:spPr bwMode="auto">
          <a:xfrm>
            <a:off x="457200" y="1152525"/>
            <a:ext cx="82296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Real Time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PCR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C96731-62F6-704B-97D1-AC1728AF7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78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2565" y="-1324584"/>
            <a:ext cx="6975394" cy="93005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CDCAA4-96BB-5842-8C41-BFBC54133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42521"/>
      </p:ext>
    </p:extLst>
  </p:cSld>
  <p:clrMapOvr>
    <a:masterClrMapping/>
  </p:clrMapOvr>
  <p:transition advTm="33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WordArt 2"/>
          <p:cNvSpPr>
            <a:spLocks noChangeArrowheads="1" noChangeShapeType="1"/>
          </p:cNvSpPr>
          <p:nvPr/>
        </p:nvSpPr>
        <p:spPr bwMode="auto">
          <a:xfrm>
            <a:off x="457200" y="1152525"/>
            <a:ext cx="82296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Sonde fluorescenti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specifiche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CFB3E9-1F91-854D-BE7A-08099DDF3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92600"/>
      </p:ext>
    </p:extLst>
  </p:cSld>
  <p:clrMapOvr>
    <a:masterClrMapping/>
  </p:clrMapOvr>
  <p:transition advTm="173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8642" y="-936486"/>
            <a:ext cx="6642738" cy="88569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0FC183-DF11-AC48-ADCD-26658D6CD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4411"/>
      </p:ext>
    </p:extLst>
  </p:cSld>
  <p:clrMapOvr>
    <a:masterClrMapping/>
  </p:clrMapOvr>
  <p:transition advTm="894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0073" y="-1158567"/>
            <a:ext cx="6723368" cy="89644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6AA4D7-783A-DB46-B3EC-1870C6F1E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95245"/>
      </p:ext>
    </p:extLst>
  </p:cSld>
  <p:clrMapOvr>
    <a:masterClrMapping/>
  </p:clrMapOvr>
  <p:transition advTm="741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0611" y="-792470"/>
            <a:ext cx="7074786" cy="94330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0FF85C-D1AF-B74D-A48B-689BDD2DD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98301"/>
      </p:ext>
    </p:extLst>
  </p:cSld>
  <p:clrMapOvr>
    <a:masterClrMapping/>
  </p:clrMapOvr>
  <p:transition advTm="652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7604" y="-351421"/>
            <a:ext cx="7128792" cy="950505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B4B293-2F44-804A-AC7F-123F2E143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46366"/>
      </p:ext>
    </p:extLst>
  </p:cSld>
  <p:clrMapOvr>
    <a:masterClrMapping/>
  </p:clrMapOvr>
  <p:transition advTm="43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3206" y="-912482"/>
            <a:ext cx="6622163" cy="882955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F6F5C6-C019-2A4E-80FF-E4BFA6DCE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21583"/>
      </p:ext>
    </p:extLst>
  </p:cSld>
  <p:clrMapOvr>
    <a:masterClrMapping/>
  </p:clrMapOvr>
  <p:transition advTm="328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9197" y="-1060566"/>
            <a:ext cx="6934256" cy="92456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CF1F1D0-101A-6D43-AD15-FEE31EEDE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06479"/>
      </p:ext>
    </p:extLst>
  </p:cSld>
  <p:clrMapOvr>
    <a:masterClrMapping/>
  </p:clrMapOvr>
  <p:transition advTm="35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8463" y="-1207325"/>
            <a:ext cx="6890768" cy="918769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95536" y="6165304"/>
            <a:ext cx="8280920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L’aumento di fluorescenza del Reporter è direttamente proporzionale al numero di </a:t>
            </a:r>
            <a:r>
              <a:rPr kumimoji="0" lang="it-IT" sz="32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ampliconi</a:t>
            </a:r>
            <a:r>
              <a:rPr kumimoji="0" lang="it-IT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 generati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 bwMode="auto">
          <a:xfrm>
            <a:off x="8172400" y="6237312"/>
            <a:ext cx="648072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3FA7BA9-2F5D-F849-BBE2-EA4A1C521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68001"/>
      </p:ext>
    </p:extLst>
  </p:cSld>
  <p:clrMapOvr>
    <a:masterClrMapping/>
  </p:clrMapOvr>
  <p:transition advTm="317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7812" y="-981667"/>
            <a:ext cx="6589799" cy="87863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4A9D727-3DA7-E34E-9149-EB656C40E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11278"/>
      </p:ext>
    </p:extLst>
  </p:cSld>
  <p:clrMapOvr>
    <a:masterClrMapping/>
  </p:clrMapOvr>
  <p:transition advTm="1154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0825" y="-1107501"/>
            <a:ext cx="6912766" cy="92170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54FD86-3754-CD44-9B7F-F85A52736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32177"/>
      </p:ext>
    </p:extLst>
  </p:cSld>
  <p:clrMapOvr>
    <a:masterClrMapping/>
  </p:clrMapOvr>
  <p:transition advTm="946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7633" y="-873478"/>
            <a:ext cx="6588733" cy="87849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2FBFA2-F480-EC4C-B4C1-40A533A6E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07610"/>
      </p:ext>
    </p:extLst>
  </p:cSld>
  <p:clrMapOvr>
    <a:masterClrMapping/>
  </p:clrMapOvr>
  <p:transition advTm="88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ChangeArrowheads="1"/>
          </p:cNvSpPr>
          <p:nvPr/>
        </p:nvSpPr>
        <p:spPr bwMode="auto">
          <a:xfrm>
            <a:off x="101600" y="112713"/>
            <a:ext cx="89392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Marcatura di sonde con metodi non radioattivi: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Sonde a faro molecolare</a:t>
            </a:r>
          </a:p>
        </p:txBody>
      </p:sp>
      <p:pic>
        <p:nvPicPr>
          <p:cNvPr id="544771" name="Picture 3" descr="f0906_ISBN88-08-14696-6"/>
          <p:cNvPicPr>
            <a:picLocks noChangeAspect="1" noChangeArrowheads="1"/>
          </p:cNvPicPr>
          <p:nvPr/>
        </p:nvPicPr>
        <p:blipFill>
          <a:blip r:embed="rId5">
            <a:lum bright="-1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1412875"/>
            <a:ext cx="678180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FB73C0-9FA6-3F4A-A021-30642AF9E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59750"/>
      </p:ext>
    </p:extLst>
  </p:cSld>
  <p:clrMapOvr>
    <a:masterClrMapping/>
  </p:clrMapOvr>
  <p:transition advTm="1275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2174" y="-1195580"/>
            <a:ext cx="6988262" cy="931768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9B0278-44FF-B147-9BE2-933762C0D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07850"/>
      </p:ext>
    </p:extLst>
  </p:cSld>
  <p:clrMapOvr>
    <a:masterClrMapping/>
  </p:clrMapOvr>
  <p:transition advTm="64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4325" y="-426219"/>
            <a:ext cx="6822578" cy="90967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C0854A-FBE6-4D44-979B-ADDDB4E92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17994"/>
      </p:ext>
    </p:extLst>
  </p:cSld>
  <p:clrMapOvr>
    <a:masterClrMapping/>
  </p:clrMapOvr>
  <p:transition advTm="555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2806" y="-735546"/>
            <a:ext cx="6223620" cy="82981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E220B0-B303-CC4D-872C-DF6374107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72773"/>
      </p:ext>
    </p:extLst>
  </p:cSld>
  <p:clrMapOvr>
    <a:masterClrMapping/>
  </p:clrMapOvr>
  <p:transition advTm="48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6047" y="-934375"/>
            <a:ext cx="6579208" cy="877227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B88059-4B43-1A46-BFB0-B046242EE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21144"/>
      </p:ext>
    </p:extLst>
  </p:cSld>
  <p:clrMapOvr>
    <a:masterClrMapping/>
  </p:clrMapOvr>
  <p:transition advTm="792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96702" y="548680"/>
            <a:ext cx="713208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b="1" baseline="30000" dirty="0">
                <a:solidFill>
                  <a:srgbClr val="FF0000"/>
                </a:solidFill>
              </a:rPr>
              <a:t>Quantificazione con Real-Time PCR</a:t>
            </a:r>
            <a:endParaRPr lang="it-IT" sz="4800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899592" y="1412776"/>
            <a:ext cx="7272808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baseline="30000" dirty="0"/>
              <a:t>La Real-Time PCR permette la quantificazione di un campione di acido nucleico (DNA, RNA, </a:t>
            </a:r>
            <a:r>
              <a:rPr lang="it-IT" sz="3200" b="1" baseline="30000" dirty="0" err="1"/>
              <a:t>cDNA</a:t>
            </a:r>
            <a:r>
              <a:rPr lang="it-IT" sz="3200" b="1" baseline="30000" dirty="0"/>
              <a:t>).</a:t>
            </a:r>
            <a:endParaRPr lang="it-IT" sz="3200" dirty="0"/>
          </a:p>
        </p:txBody>
      </p:sp>
      <p:sp>
        <p:nvSpPr>
          <p:cNvPr id="4" name="Rettangolo 3"/>
          <p:cNvSpPr/>
          <p:nvPr/>
        </p:nvSpPr>
        <p:spPr>
          <a:xfrm>
            <a:off x="683568" y="2343264"/>
            <a:ext cx="799288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baseline="30000" dirty="0"/>
              <a:t>La quantificazione relativa del </a:t>
            </a:r>
            <a:r>
              <a:rPr lang="it-IT" sz="3200" b="1" baseline="30000" dirty="0" err="1"/>
              <a:t>mRNA</a:t>
            </a:r>
            <a:r>
              <a:rPr lang="it-IT" sz="3200" b="1" baseline="30000" dirty="0"/>
              <a:t> di una determinata proteina valuta il cambiamento dell’espressione di un gene rispetto ad un altro gene (calibratore), o rispetto alla quantità presente in tessuti diversi, o in differenti momenti cellulari dello stesso tessuto.</a:t>
            </a:r>
            <a:endParaRPr lang="it-IT" sz="3200" dirty="0"/>
          </a:p>
        </p:txBody>
      </p:sp>
      <p:sp>
        <p:nvSpPr>
          <p:cNvPr id="5" name="Rettangolo 4"/>
          <p:cNvSpPr/>
          <p:nvPr/>
        </p:nvSpPr>
        <p:spPr>
          <a:xfrm>
            <a:off x="827584" y="4336262"/>
            <a:ext cx="7776864" cy="1405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baseline="30000" dirty="0"/>
              <a:t>La quantificazione relativa di un tratto di DNA rispetto ad un tratto di confronto (invariante-dosaggio genico) permette di valutare se questo è presente in singola copia (eterozigote) o in doppia copia (omozigote).</a:t>
            </a:r>
            <a:endParaRPr lang="it-IT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570414-2AB6-6C47-B9B2-E40444859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72727"/>
      </p:ext>
    </p:extLst>
  </p:cSld>
  <p:clrMapOvr>
    <a:masterClrMapping/>
  </p:clrMapOvr>
  <p:transition advTm="1217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3079" y="-391481"/>
            <a:ext cx="6669360" cy="88924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3D1732-E394-6A4B-A619-D7DC274D7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61355"/>
      </p:ext>
    </p:extLst>
  </p:cSld>
  <p:clrMapOvr>
    <a:masterClrMapping/>
  </p:clrMapOvr>
  <p:transition advTm="1117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1610" y="-1299144"/>
            <a:ext cx="7020782" cy="93610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EE52B8-0FA3-0C4A-B28E-118862D63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31317"/>
      </p:ext>
    </p:extLst>
  </p:cSld>
  <p:clrMapOvr>
    <a:masterClrMapping/>
  </p:clrMapOvr>
  <p:transition advTm="53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187" y="-1055394"/>
            <a:ext cx="6436054" cy="858140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928CC5-2B5E-BF49-9670-C3AC655C0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23135"/>
      </p:ext>
    </p:extLst>
  </p:cSld>
  <p:clrMapOvr>
    <a:masterClrMapping/>
  </p:clrMapOvr>
  <p:transition advTm="29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5863</TotalTime>
  <Words>137</Words>
  <Application>Microsoft Macintosh PowerPoint</Application>
  <PresentationFormat>Presentazione su schermo (4:3)</PresentationFormat>
  <Paragraphs>14</Paragraphs>
  <Slides>22</Slides>
  <Notes>3</Notes>
  <HiddenSlides>0</HiddenSlides>
  <MMClips>22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27" baseType="lpstr">
      <vt:lpstr>Helvetica</vt:lpstr>
      <vt:lpstr>Impact</vt:lpstr>
      <vt:lpstr>Times</vt:lpstr>
      <vt:lpstr>Blank Presentation</vt:lpstr>
      <vt:lpstr>1_Blank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255</cp:revision>
  <dcterms:created xsi:type="dcterms:W3CDTF">2001-08-25T14:00:52Z</dcterms:created>
  <dcterms:modified xsi:type="dcterms:W3CDTF">2020-04-17T15:29:47Z</dcterms:modified>
  <cp:category/>
</cp:coreProperties>
</file>