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3" r:id="rId2"/>
    <p:sldId id="553" r:id="rId3"/>
    <p:sldId id="609" r:id="rId4"/>
    <p:sldId id="591" r:id="rId5"/>
    <p:sldId id="555" r:id="rId6"/>
    <p:sldId id="556" r:id="rId7"/>
    <p:sldId id="547" r:id="rId8"/>
    <p:sldId id="548" r:id="rId9"/>
    <p:sldId id="549" r:id="rId10"/>
    <p:sldId id="531" r:id="rId11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h0O0BNJRfb7GrZip27JoEw==" hashData="Cy0sbm5HyorwFHmwuNynXqLppvmOe6MtX5ul2OGT9Z6ntphdB2gN9s7+GCxRFStu5BH9f3tffK7xvKddxN6nM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43" d="100"/>
          <a:sy n="143" d="100"/>
        </p:scale>
        <p:origin x="-1328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FFBADA-1CE3-F846-A40F-DD576F0034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67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A824CC-AEB4-5945-93C7-DA837AA298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7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713DE-7AF1-9F4E-905A-89D1C593BA56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A5841-2A8A-F34F-9294-211BA64B15EA}" type="slidenum">
              <a:rPr lang="it-IT"/>
              <a:pPr/>
              <a:t>10</a:t>
            </a:fld>
            <a:endParaRPr lang="it-IT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49AF8-947D-3C46-BCAE-0066D01DFE25}" type="slidenum">
              <a:rPr lang="it-IT"/>
              <a:pPr/>
              <a:t>2</a:t>
            </a:fld>
            <a:endParaRPr lang="it-IT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4A5DD39-A3AD-C044-9F57-43FE6CBFC43B}" type="slidenum">
              <a:rPr lang="en-US" sz="1200" smtClean="0"/>
              <a:pPr eaLnBrk="1" hangingPunct="1">
                <a:defRPr/>
              </a:pPr>
              <a:t>3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46600" cy="34099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19588"/>
            <a:ext cx="5051425" cy="4167187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51" tIns="45075" rIns="90151" bIns="45075" anchor="ctr"/>
          <a:lstStyle/>
          <a:p>
            <a:pPr>
              <a:defRPr/>
            </a:pPr>
            <a:endParaRPr lang="it-IT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4E13DC-BFBF-184B-8EE3-5E5ED6CA88CB}" type="slidenum">
              <a:rPr lang="it-IT"/>
              <a:pPr/>
              <a:t>4</a:t>
            </a:fld>
            <a:endParaRPr lang="it-IT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4E13DC-BFBF-184B-8EE3-5E5ED6CA88CB}" type="slidenum">
              <a:rPr lang="it-IT"/>
              <a:pPr/>
              <a:t>5</a:t>
            </a:fld>
            <a:endParaRPr lang="it-IT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40C54-4C3B-5346-8A2B-13D475E5249F}" type="slidenum">
              <a:rPr lang="it-IT"/>
              <a:pPr/>
              <a:t>6</a:t>
            </a:fld>
            <a:endParaRPr lang="it-IT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38ADE-27FA-4D46-A65D-5697CFCA17FB}" type="slidenum">
              <a:rPr lang="it-IT"/>
              <a:pPr/>
              <a:t>7</a:t>
            </a:fld>
            <a:endParaRPr 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21FED-BCD5-D343-AB9A-31184D257694}" type="slidenum">
              <a:rPr lang="it-IT"/>
              <a:pPr/>
              <a:t>8</a:t>
            </a:fld>
            <a:endParaRPr lang="it-IT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24B0F-AFDB-6843-9316-18514F73D0EA}" type="slidenum">
              <a:rPr lang="it-IT"/>
              <a:pPr/>
              <a:t>9</a:t>
            </a:fld>
            <a:endParaRPr lang="it-IT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60E3F-DB69-4D40-8A20-390A63EAC47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64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8368C-9C78-4E4E-B14F-89E994AE013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54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51E7-52E1-AC48-A841-1C38A0ADFCE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396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82A4-1516-5E46-9ACE-D3A34F1BD9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3954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DD45C-D17A-1241-9910-7C31D375EEC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1861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61B4-A964-DE4A-9AE5-3BB9FF3FEF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53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D5D1-3471-2749-A5F6-3F929EE2E4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2671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F055-59F9-1344-9771-9ECBD6F64A2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971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95D10-C413-0244-83BF-427399202E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5975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0CF6E-7557-724F-A670-3BB76C5774A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461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A27D8-117F-784D-8387-D2B2ED767A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617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AE0D49C-B151-304E-85F9-1BC76178D56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Polimorfismo </a:t>
            </a:r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coformazionale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del singolo filamento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Errori di </a:t>
            </a:r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Splicing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PCR Allele Specifica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F276A5-1D67-AD4B-9A6F-BE81E4336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1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 descr="f0911_ISBN88-08-14696-6"/>
          <p:cNvPicPr>
            <a:picLocks noChangeAspect="1" noChangeArrowheads="1"/>
          </p:cNvPicPr>
          <p:nvPr/>
        </p:nvPicPr>
        <p:blipFill>
          <a:blip r:embed="rId5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74625"/>
            <a:ext cx="41433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152400" y="2514600"/>
            <a:ext cx="4267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Amplificazione allele specifica con inneschi marcati con molecole fluorescenti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0CB6E2-C6F7-3E48-8E71-844A8609F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8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 descr="f0905_ISBN88-08-14696-6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85925"/>
            <a:ext cx="5076825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79" name="Rectangle 3"/>
          <p:cNvSpPr>
            <a:spLocks noChangeArrowheads="1"/>
          </p:cNvSpPr>
          <p:nvPr/>
        </p:nvSpPr>
        <p:spPr bwMode="auto">
          <a:xfrm>
            <a:off x="228600" y="27305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Rivelazione dei prodotti di amplificazione della PCR con marcatori fluorescenti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F34E00-E903-224D-A72B-1705665B1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0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"/>
          <p:cNvGrpSpPr>
            <a:grpSpLocks/>
          </p:cNvGrpSpPr>
          <p:nvPr/>
        </p:nvGrpSpPr>
        <p:grpSpPr bwMode="auto">
          <a:xfrm>
            <a:off x="685800" y="1905000"/>
            <a:ext cx="7162800" cy="4724400"/>
            <a:chOff x="432" y="1200"/>
            <a:chExt cx="4512" cy="2976"/>
          </a:xfrm>
        </p:grpSpPr>
        <p:sp>
          <p:nvSpPr>
            <p:cNvPr id="62519" name="Oval 3"/>
            <p:cNvSpPr>
              <a:spLocks noChangeArrowheads="1"/>
            </p:cNvSpPr>
            <p:nvPr/>
          </p:nvSpPr>
          <p:spPr bwMode="auto">
            <a:xfrm>
              <a:off x="1248" y="1200"/>
              <a:ext cx="3216" cy="2784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  <p:sp>
          <p:nvSpPr>
            <p:cNvPr id="62520" name="Rectangle 4"/>
            <p:cNvSpPr>
              <a:spLocks noChangeArrowheads="1"/>
            </p:cNvSpPr>
            <p:nvPr/>
          </p:nvSpPr>
          <p:spPr bwMode="auto">
            <a:xfrm>
              <a:off x="432" y="2640"/>
              <a:ext cx="4512" cy="1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i="0"/>
            </a:p>
          </p:txBody>
        </p:sp>
      </p:grpSp>
      <p:grpSp>
        <p:nvGrpSpPr>
          <p:cNvPr id="62466" name="Group 5"/>
          <p:cNvGrpSpPr>
            <a:grpSpLocks/>
          </p:cNvGrpSpPr>
          <p:nvPr/>
        </p:nvGrpSpPr>
        <p:grpSpPr bwMode="auto">
          <a:xfrm>
            <a:off x="1295400" y="3581400"/>
            <a:ext cx="6553200" cy="1560513"/>
            <a:chOff x="816" y="2256"/>
            <a:chExt cx="4128" cy="983"/>
          </a:xfrm>
        </p:grpSpPr>
        <p:grpSp>
          <p:nvGrpSpPr>
            <p:cNvPr id="62497" name="Group 6"/>
            <p:cNvGrpSpPr>
              <a:grpSpLocks/>
            </p:cNvGrpSpPr>
            <p:nvPr/>
          </p:nvGrpSpPr>
          <p:grpSpPr bwMode="auto">
            <a:xfrm>
              <a:off x="1008" y="2256"/>
              <a:ext cx="3744" cy="624"/>
              <a:chOff x="1008" y="2256"/>
              <a:chExt cx="3744" cy="624"/>
            </a:xfrm>
          </p:grpSpPr>
          <p:grpSp>
            <p:nvGrpSpPr>
              <p:cNvPr id="62500" name="Group 7"/>
              <p:cNvGrpSpPr>
                <a:grpSpLocks/>
              </p:cNvGrpSpPr>
              <p:nvPr/>
            </p:nvGrpSpPr>
            <p:grpSpPr bwMode="auto">
              <a:xfrm>
                <a:off x="1008" y="2304"/>
                <a:ext cx="384" cy="528"/>
                <a:chOff x="2112" y="2304"/>
                <a:chExt cx="384" cy="384"/>
              </a:xfrm>
            </p:grpSpPr>
            <p:sp>
              <p:nvSpPr>
                <p:cNvPr id="62515" name="Oval 8"/>
                <p:cNvSpPr>
                  <a:spLocks noChangeArrowheads="1"/>
                </p:cNvSpPr>
                <p:nvPr/>
              </p:nvSpPr>
              <p:spPr bwMode="auto">
                <a:xfrm>
                  <a:off x="2112" y="2304"/>
                  <a:ext cx="384" cy="144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i="0"/>
                </a:p>
              </p:txBody>
            </p:sp>
            <p:sp>
              <p:nvSpPr>
                <p:cNvPr id="62516" name="Line 9"/>
                <p:cNvSpPr>
                  <a:spLocks noChangeShapeType="1"/>
                </p:cNvSpPr>
                <p:nvPr/>
              </p:nvSpPr>
              <p:spPr bwMode="auto">
                <a:xfrm>
                  <a:off x="2112" y="240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517" name="Line 10"/>
                <p:cNvSpPr>
                  <a:spLocks noChangeShapeType="1"/>
                </p:cNvSpPr>
                <p:nvPr/>
              </p:nvSpPr>
              <p:spPr bwMode="auto">
                <a:xfrm>
                  <a:off x="2496" y="2400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518" name="Oval 11"/>
                <p:cNvSpPr>
                  <a:spLocks noChangeArrowheads="1"/>
                </p:cNvSpPr>
                <p:nvPr/>
              </p:nvSpPr>
              <p:spPr bwMode="auto">
                <a:xfrm>
                  <a:off x="2112" y="2544"/>
                  <a:ext cx="384" cy="144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i="0"/>
                </a:p>
              </p:txBody>
            </p:sp>
          </p:grpSp>
          <p:sp>
            <p:nvSpPr>
              <p:cNvPr id="62501" name="Rectangle 12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384" cy="24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i="0"/>
              </a:p>
            </p:txBody>
          </p:sp>
          <p:sp>
            <p:nvSpPr>
              <p:cNvPr id="62502" name="Line 13"/>
              <p:cNvSpPr>
                <a:spLocks noChangeShapeType="1"/>
              </p:cNvSpPr>
              <p:nvPr/>
            </p:nvSpPr>
            <p:spPr bwMode="auto">
              <a:xfrm>
                <a:off x="1008" y="2448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503" name="Line 14"/>
              <p:cNvSpPr>
                <a:spLocks noChangeShapeType="1"/>
              </p:cNvSpPr>
              <p:nvPr/>
            </p:nvSpPr>
            <p:spPr bwMode="auto">
              <a:xfrm>
                <a:off x="1392" y="2448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62504" name="Group 15"/>
              <p:cNvGrpSpPr>
                <a:grpSpLocks/>
              </p:cNvGrpSpPr>
              <p:nvPr/>
            </p:nvGrpSpPr>
            <p:grpSpPr bwMode="auto">
              <a:xfrm>
                <a:off x="4368" y="2352"/>
                <a:ext cx="384" cy="528"/>
                <a:chOff x="1008" y="2352"/>
                <a:chExt cx="384" cy="528"/>
              </a:xfrm>
            </p:grpSpPr>
            <p:grpSp>
              <p:nvGrpSpPr>
                <p:cNvPr id="62507" name="Group 16"/>
                <p:cNvGrpSpPr>
                  <a:grpSpLocks/>
                </p:cNvGrpSpPr>
                <p:nvPr/>
              </p:nvGrpSpPr>
              <p:grpSpPr bwMode="auto">
                <a:xfrm>
                  <a:off x="1008" y="2352"/>
                  <a:ext cx="384" cy="528"/>
                  <a:chOff x="2112" y="2304"/>
                  <a:chExt cx="384" cy="384"/>
                </a:xfrm>
              </p:grpSpPr>
              <p:sp>
                <p:nvSpPr>
                  <p:cNvPr id="62511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304"/>
                    <a:ext cx="384" cy="14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i="0"/>
                  </a:p>
                </p:txBody>
              </p:sp>
              <p:sp>
                <p:nvSpPr>
                  <p:cNvPr id="6251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2400"/>
                    <a:ext cx="0" cy="24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62513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496" y="2400"/>
                    <a:ext cx="0" cy="24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6251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2112" y="2544"/>
                    <a:ext cx="384" cy="144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 i="0"/>
                  </a:p>
                </p:txBody>
              </p:sp>
            </p:grpSp>
            <p:sp>
              <p:nvSpPr>
                <p:cNvPr id="62508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592"/>
                  <a:ext cx="384" cy="24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it-IT" i="0"/>
                </a:p>
              </p:txBody>
            </p:sp>
            <p:sp>
              <p:nvSpPr>
                <p:cNvPr id="62509" name="Line 22"/>
                <p:cNvSpPr>
                  <a:spLocks noChangeShapeType="1"/>
                </p:cNvSpPr>
                <p:nvPr/>
              </p:nvSpPr>
              <p:spPr bwMode="auto">
                <a:xfrm>
                  <a:off x="1008" y="2496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510" name="Line 23"/>
                <p:cNvSpPr>
                  <a:spLocks noChangeShapeType="1"/>
                </p:cNvSpPr>
                <p:nvPr/>
              </p:nvSpPr>
              <p:spPr bwMode="auto">
                <a:xfrm>
                  <a:off x="1392" y="2496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2505" name="Line 24"/>
              <p:cNvSpPr>
                <a:spLocks noChangeShapeType="1"/>
              </p:cNvSpPr>
              <p:nvPr/>
            </p:nvSpPr>
            <p:spPr bwMode="auto">
              <a:xfrm flipH="1">
                <a:off x="1248" y="2256"/>
                <a:ext cx="48" cy="24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506" name="Line 25"/>
              <p:cNvSpPr>
                <a:spLocks noChangeShapeType="1"/>
              </p:cNvSpPr>
              <p:nvPr/>
            </p:nvSpPr>
            <p:spPr bwMode="auto">
              <a:xfrm>
                <a:off x="4464" y="2352"/>
                <a:ext cx="0" cy="19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2498" name="Text Box 26"/>
            <p:cNvSpPr txBox="1">
              <a:spLocks noChangeArrowheads="1"/>
            </p:cNvSpPr>
            <p:nvPr/>
          </p:nvSpPr>
          <p:spPr bwMode="auto">
            <a:xfrm>
              <a:off x="816" y="2832"/>
              <a:ext cx="76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  <a:latin typeface="Times New Roman" charset="0"/>
                </a:rPr>
                <a:t>Iniezione (catodo)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62499" name="Text Box 27"/>
            <p:cNvSpPr txBox="1">
              <a:spLocks noChangeArrowheads="1"/>
            </p:cNvSpPr>
            <p:nvPr/>
          </p:nvSpPr>
          <p:spPr bwMode="auto">
            <a:xfrm>
              <a:off x="4176" y="2832"/>
              <a:ext cx="76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  <a:latin typeface="Times New Roman" charset="0"/>
                </a:rPr>
                <a:t>Uscita (anodo)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sp>
        <p:nvSpPr>
          <p:cNvPr id="62467" name="Rectangle 28"/>
          <p:cNvSpPr>
            <a:spLocks noChangeArrowheads="1"/>
          </p:cNvSpPr>
          <p:nvPr/>
        </p:nvSpPr>
        <p:spPr bwMode="auto">
          <a:xfrm>
            <a:off x="609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5400" i="0">
                <a:solidFill>
                  <a:schemeClr val="tx2"/>
                </a:solidFill>
              </a:rPr>
              <a:t>Elettroforesi capillare</a:t>
            </a:r>
          </a:p>
          <a:p>
            <a:r>
              <a:rPr lang="en-US" sz="5400" i="0">
                <a:solidFill>
                  <a:schemeClr val="tx2"/>
                </a:solidFill>
              </a:rPr>
              <a:t>(CE)</a:t>
            </a:r>
            <a:endParaRPr lang="en-US" sz="4400" i="0">
              <a:solidFill>
                <a:schemeClr val="tx2"/>
              </a:solidFill>
            </a:endParaRPr>
          </a:p>
        </p:txBody>
      </p:sp>
      <p:grpSp>
        <p:nvGrpSpPr>
          <p:cNvPr id="62468" name="Group 29"/>
          <p:cNvGrpSpPr>
            <a:grpSpLocks/>
          </p:cNvGrpSpPr>
          <p:nvPr/>
        </p:nvGrpSpPr>
        <p:grpSpPr bwMode="auto">
          <a:xfrm>
            <a:off x="6400800" y="2590800"/>
            <a:ext cx="228600" cy="228600"/>
            <a:chOff x="4032" y="1632"/>
            <a:chExt cx="144" cy="144"/>
          </a:xfrm>
        </p:grpSpPr>
        <p:sp>
          <p:nvSpPr>
            <p:cNvPr id="62495" name="Line 30"/>
            <p:cNvSpPr>
              <a:spLocks noChangeShapeType="1"/>
            </p:cNvSpPr>
            <p:nvPr/>
          </p:nvSpPr>
          <p:spPr bwMode="auto">
            <a:xfrm>
              <a:off x="4032" y="1632"/>
              <a:ext cx="144" cy="14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496" name="Line 31"/>
            <p:cNvSpPr>
              <a:spLocks noChangeShapeType="1"/>
            </p:cNvSpPr>
            <p:nvPr/>
          </p:nvSpPr>
          <p:spPr bwMode="auto">
            <a:xfrm>
              <a:off x="4032" y="163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2469" name="Group 32"/>
          <p:cNvGrpSpPr>
            <a:grpSpLocks/>
          </p:cNvGrpSpPr>
          <p:nvPr/>
        </p:nvGrpSpPr>
        <p:grpSpPr bwMode="auto">
          <a:xfrm>
            <a:off x="6553200" y="1600200"/>
            <a:ext cx="2286000" cy="990600"/>
            <a:chOff x="4128" y="1008"/>
            <a:chExt cx="1440" cy="624"/>
          </a:xfrm>
        </p:grpSpPr>
        <p:sp>
          <p:nvSpPr>
            <p:cNvPr id="62493" name="Text Box 33"/>
            <p:cNvSpPr txBox="1">
              <a:spLocks noChangeArrowheads="1"/>
            </p:cNvSpPr>
            <p:nvPr/>
          </p:nvSpPr>
          <p:spPr bwMode="auto">
            <a:xfrm>
              <a:off x="4320" y="1008"/>
              <a:ext cx="1248" cy="523"/>
            </a:xfrm>
            <a:prstGeom prst="rect">
              <a:avLst/>
            </a:prstGeom>
            <a:solidFill>
              <a:srgbClr val="CCFFCC">
                <a:alpha val="50195"/>
              </a:srgbClr>
            </a:solidFill>
            <a:ln w="57150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i="0">
                  <a:solidFill>
                    <a:schemeClr val="tx1"/>
                  </a:solidFill>
                  <a:latin typeface="Times New Roman" charset="0"/>
                </a:rPr>
                <a:t>Laser ad Argon</a:t>
              </a:r>
            </a:p>
          </p:txBody>
        </p:sp>
        <p:sp>
          <p:nvSpPr>
            <p:cNvPr id="62494" name="Line 34"/>
            <p:cNvSpPr>
              <a:spLocks noChangeShapeType="1"/>
            </p:cNvSpPr>
            <p:nvPr/>
          </p:nvSpPr>
          <p:spPr bwMode="auto">
            <a:xfrm flipH="1">
              <a:off x="4128" y="1248"/>
              <a:ext cx="192" cy="38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2470" name="Group 35"/>
          <p:cNvGrpSpPr>
            <a:grpSpLocks/>
          </p:cNvGrpSpPr>
          <p:nvPr/>
        </p:nvGrpSpPr>
        <p:grpSpPr bwMode="auto">
          <a:xfrm>
            <a:off x="533400" y="1524000"/>
            <a:ext cx="2286000" cy="1219200"/>
            <a:chOff x="336" y="960"/>
            <a:chExt cx="1440" cy="768"/>
          </a:xfrm>
        </p:grpSpPr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336" y="960"/>
              <a:ext cx="1440" cy="446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i="0" dirty="0" err="1">
                  <a:latin typeface="Times New Roman" pitchFamily="18" charset="0"/>
                  <a:ea typeface="+mn-ea"/>
                  <a:cs typeface="+mn-cs"/>
                </a:rPr>
                <a:t>Capillare</a:t>
              </a:r>
              <a:r>
                <a:rPr lang="en-US" sz="2000" i="0" dirty="0"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lang="en-US" sz="2000" i="0" dirty="0" err="1">
                  <a:latin typeface="Times New Roman" pitchFamily="18" charset="0"/>
                  <a:ea typeface="+mn-ea"/>
                  <a:cs typeface="+mn-cs"/>
                </a:rPr>
                <a:t>riempito</a:t>
              </a:r>
              <a:r>
                <a:rPr lang="en-US" sz="2000" i="0" dirty="0">
                  <a:latin typeface="Times New Roman" pitchFamily="18" charset="0"/>
                  <a:ea typeface="+mn-ea"/>
                  <a:cs typeface="+mn-cs"/>
                </a:rPr>
                <a:t> con POP</a:t>
              </a:r>
            </a:p>
          </p:txBody>
        </p:sp>
        <p:sp>
          <p:nvSpPr>
            <p:cNvPr id="62492" name="Line 37"/>
            <p:cNvSpPr>
              <a:spLocks noChangeShapeType="1"/>
            </p:cNvSpPr>
            <p:nvPr/>
          </p:nvSpPr>
          <p:spPr bwMode="auto">
            <a:xfrm>
              <a:off x="960" y="1488"/>
              <a:ext cx="528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3352800" y="2438400"/>
            <a:ext cx="2590800" cy="406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latin typeface="Times New Roman" pitchFamily="18" charset="0"/>
                <a:ea typeface="+mn-ea"/>
                <a:cs typeface="+mn-cs"/>
              </a:rPr>
              <a:t>50-100 </a:t>
            </a:r>
            <a:r>
              <a:rPr lang="en-US" sz="2000" i="0"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</a:t>
            </a:r>
            <a:r>
              <a:rPr lang="en-US" sz="2000" i="0">
                <a:latin typeface="Times New Roman" pitchFamily="18" charset="0"/>
                <a:ea typeface="+mn-ea"/>
                <a:cs typeface="+mn-cs"/>
              </a:rPr>
              <a:t>m x 27 cm</a:t>
            </a:r>
            <a:endParaRPr lang="en-US" i="0"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62472" name="Group 39"/>
          <p:cNvGrpSpPr>
            <a:grpSpLocks/>
          </p:cNvGrpSpPr>
          <p:nvPr/>
        </p:nvGrpSpPr>
        <p:grpSpPr bwMode="auto">
          <a:xfrm>
            <a:off x="1143000" y="2819400"/>
            <a:ext cx="6858000" cy="2524125"/>
            <a:chOff x="720" y="1776"/>
            <a:chExt cx="4320" cy="1590"/>
          </a:xfrm>
        </p:grpSpPr>
        <p:grpSp>
          <p:nvGrpSpPr>
            <p:cNvPr id="62476" name="Group 40"/>
            <p:cNvGrpSpPr>
              <a:grpSpLocks/>
            </p:cNvGrpSpPr>
            <p:nvPr/>
          </p:nvGrpSpPr>
          <p:grpSpPr bwMode="auto">
            <a:xfrm>
              <a:off x="912" y="2160"/>
              <a:ext cx="3936" cy="1206"/>
              <a:chOff x="912" y="2160"/>
              <a:chExt cx="3936" cy="1206"/>
            </a:xfrm>
          </p:grpSpPr>
          <p:grpSp>
            <p:nvGrpSpPr>
              <p:cNvPr id="62479" name="Group 41"/>
              <p:cNvGrpSpPr>
                <a:grpSpLocks/>
              </p:cNvGrpSpPr>
              <p:nvPr/>
            </p:nvGrpSpPr>
            <p:grpSpPr bwMode="auto">
              <a:xfrm>
                <a:off x="912" y="3072"/>
                <a:ext cx="3936" cy="294"/>
                <a:chOff x="912" y="3072"/>
                <a:chExt cx="3936" cy="294"/>
              </a:xfrm>
            </p:grpSpPr>
            <p:sp>
              <p:nvSpPr>
                <p:cNvPr id="62488" name="Line 42"/>
                <p:cNvSpPr>
                  <a:spLocks noChangeShapeType="1"/>
                </p:cNvSpPr>
                <p:nvPr/>
              </p:nvSpPr>
              <p:spPr bwMode="auto">
                <a:xfrm>
                  <a:off x="912" y="3216"/>
                  <a:ext cx="1584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42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496" y="3072"/>
                  <a:ext cx="864" cy="29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i="0">
                      <a:latin typeface="Times New Roman" pitchFamily="18" charset="0"/>
                      <a:ea typeface="+mn-ea"/>
                      <a:cs typeface="+mn-cs"/>
                    </a:rPr>
                    <a:t>5-20 kV</a:t>
                  </a:r>
                </a:p>
              </p:txBody>
            </p:sp>
            <p:sp>
              <p:nvSpPr>
                <p:cNvPr id="62490" name="Line 44"/>
                <p:cNvSpPr>
                  <a:spLocks noChangeShapeType="1"/>
                </p:cNvSpPr>
                <p:nvPr/>
              </p:nvSpPr>
              <p:spPr bwMode="auto">
                <a:xfrm>
                  <a:off x="3360" y="3216"/>
                  <a:ext cx="1488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62480" name="Group 45"/>
              <p:cNvGrpSpPr>
                <a:grpSpLocks/>
              </p:cNvGrpSpPr>
              <p:nvPr/>
            </p:nvGrpSpPr>
            <p:grpSpPr bwMode="auto">
              <a:xfrm>
                <a:off x="912" y="2160"/>
                <a:ext cx="240" cy="1056"/>
                <a:chOff x="912" y="2160"/>
                <a:chExt cx="240" cy="1056"/>
              </a:xfrm>
            </p:grpSpPr>
            <p:sp>
              <p:nvSpPr>
                <p:cNvPr id="62485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912" y="2160"/>
                  <a:ext cx="0" cy="105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6" name="Line 47"/>
                <p:cNvSpPr>
                  <a:spLocks noChangeShapeType="1"/>
                </p:cNvSpPr>
                <p:nvPr/>
              </p:nvSpPr>
              <p:spPr bwMode="auto">
                <a:xfrm>
                  <a:off x="912" y="2160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7" name="Line 48"/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62481" name="Group 49"/>
              <p:cNvGrpSpPr>
                <a:grpSpLocks/>
              </p:cNvGrpSpPr>
              <p:nvPr/>
            </p:nvGrpSpPr>
            <p:grpSpPr bwMode="auto">
              <a:xfrm>
                <a:off x="4608" y="2208"/>
                <a:ext cx="240" cy="1008"/>
                <a:chOff x="4608" y="2208"/>
                <a:chExt cx="240" cy="1008"/>
              </a:xfrm>
            </p:grpSpPr>
            <p:sp>
              <p:nvSpPr>
                <p:cNvPr id="62482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4848" y="2208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3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4608" y="2208"/>
                  <a:ext cx="240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2484" name="Line 52"/>
                <p:cNvSpPr>
                  <a:spLocks noChangeShapeType="1"/>
                </p:cNvSpPr>
                <p:nvPr/>
              </p:nvSpPr>
              <p:spPr bwMode="auto">
                <a:xfrm>
                  <a:off x="4608" y="2208"/>
                  <a:ext cx="0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62477" name="Text Box 53"/>
            <p:cNvSpPr txBox="1">
              <a:spLocks noChangeArrowheads="1"/>
            </p:cNvSpPr>
            <p:nvPr/>
          </p:nvSpPr>
          <p:spPr bwMode="auto">
            <a:xfrm>
              <a:off x="720" y="1776"/>
              <a:ext cx="6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i="0">
                  <a:solidFill>
                    <a:srgbClr val="FF0000"/>
                  </a:solidFill>
                  <a:latin typeface="Times New Roman" charset="0"/>
                </a:rPr>
                <a:t>-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62478" name="Text Box 54"/>
            <p:cNvSpPr txBox="1">
              <a:spLocks noChangeArrowheads="1"/>
            </p:cNvSpPr>
            <p:nvPr/>
          </p:nvSpPr>
          <p:spPr bwMode="auto">
            <a:xfrm>
              <a:off x="4416" y="1824"/>
              <a:ext cx="62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rgbClr val="000099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i="0">
                  <a:solidFill>
                    <a:srgbClr val="FF0000"/>
                  </a:solidFill>
                  <a:latin typeface="Times New Roman" charset="0"/>
                </a:rPr>
                <a:t>+</a:t>
              </a:r>
              <a:endParaRPr lang="en-US" sz="2400" i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sp>
        <p:nvSpPr>
          <p:cNvPr id="62473" name="Text Box 55"/>
          <p:cNvSpPr txBox="1">
            <a:spLocks noChangeArrowheads="1"/>
          </p:cNvSpPr>
          <p:nvPr/>
        </p:nvSpPr>
        <p:spPr bwMode="auto">
          <a:xfrm>
            <a:off x="4648200" y="29718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0">
                <a:solidFill>
                  <a:schemeClr val="tx1"/>
                </a:solidFill>
                <a:latin typeface="Times New Roman" charset="0"/>
              </a:rPr>
              <a:t>Burn capillary window</a:t>
            </a:r>
          </a:p>
        </p:txBody>
      </p:sp>
      <p:sp>
        <p:nvSpPr>
          <p:cNvPr id="16440" name="Text Box 56"/>
          <p:cNvSpPr txBox="1">
            <a:spLocks noChangeArrowheads="1"/>
          </p:cNvSpPr>
          <p:nvPr/>
        </p:nvSpPr>
        <p:spPr bwMode="auto">
          <a:xfrm>
            <a:off x="2971800" y="5486400"/>
            <a:ext cx="4419600" cy="457200"/>
          </a:xfrm>
          <a:prstGeom prst="rect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 err="1">
                <a:latin typeface="Times New Roman" pitchFamily="18" charset="0"/>
                <a:ea typeface="+mn-ea"/>
                <a:cs typeface="+mn-cs"/>
              </a:rPr>
              <a:t>Acquisizione</a:t>
            </a:r>
            <a:r>
              <a:rPr lang="en-US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i="0" dirty="0" err="1">
                <a:latin typeface="Times New Roman" pitchFamily="18" charset="0"/>
                <a:ea typeface="+mn-ea"/>
                <a:cs typeface="+mn-cs"/>
              </a:rPr>
              <a:t>dati</a:t>
            </a:r>
            <a:r>
              <a:rPr lang="en-US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i="0" dirty="0" err="1">
                <a:latin typeface="Times New Roman" pitchFamily="18" charset="0"/>
                <a:ea typeface="+mn-ea"/>
                <a:cs typeface="+mn-cs"/>
              </a:rPr>
              <a:t>analisi</a:t>
            </a:r>
            <a:endParaRPr lang="en-US" i="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2514600" y="3733800"/>
            <a:ext cx="4114800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 dirty="0" err="1">
                <a:latin typeface="Times New Roman" pitchFamily="18" charset="0"/>
                <a:ea typeface="+mn-ea"/>
                <a:cs typeface="+mn-cs"/>
              </a:rPr>
              <a:t>Separazione</a:t>
            </a:r>
            <a:r>
              <a:rPr lang="en-US" b="1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b="1" i="0" dirty="0" err="1">
                <a:latin typeface="Times New Roman" pitchFamily="18" charset="0"/>
                <a:ea typeface="+mn-ea"/>
                <a:cs typeface="+mn-cs"/>
              </a:rPr>
              <a:t>dei</a:t>
            </a:r>
            <a:r>
              <a:rPr lang="en-US" b="1" i="0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b="1" i="0" dirty="0" err="1">
                <a:latin typeface="Times New Roman" pitchFamily="18" charset="0"/>
                <a:ea typeface="+mn-ea"/>
                <a:cs typeface="+mn-cs"/>
              </a:rPr>
              <a:t>frammenti</a:t>
            </a:r>
            <a:r>
              <a:rPr lang="en-US" b="1" i="0" dirty="0"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A2FED3-BAAF-664E-B95F-623ABBD6A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95589"/>
      </p:ext>
    </p:extLst>
  </p:cSld>
  <p:clrMapOvr>
    <a:masterClrMapping/>
  </p:clrMapOvr>
  <p:transition advTm="136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ezione 10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956376" cy="59672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B2CB67-9B21-024A-AD5D-55059DCC2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84228"/>
      </p:ext>
    </p:extLst>
  </p:cSld>
  <p:clrMapOvr>
    <a:masterClrMapping/>
  </p:clrMapOvr>
  <p:transition advTm="89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2" descr="Fig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152400"/>
            <a:ext cx="485298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0675" name="Rectangle 3"/>
          <p:cNvSpPr>
            <a:spLocks noChangeArrowheads="1"/>
          </p:cNvSpPr>
          <p:nvPr/>
        </p:nvSpPr>
        <p:spPr bwMode="auto">
          <a:xfrm>
            <a:off x="152400" y="1905000"/>
            <a:ext cx="38862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Rivelazione di mutazioni con la tecnica del polimorfismo conformazionale del singolo filamento (SSCP)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60CF54-FE3B-384B-B476-DD19F57F9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226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ChangeArrowheads="1"/>
          </p:cNvSpPr>
          <p:nvPr/>
        </p:nvSpPr>
        <p:spPr bwMode="auto">
          <a:xfrm>
            <a:off x="190500" y="762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Polimorfismo conformazionale del singolo filamento (SSCP)</a:t>
            </a:r>
          </a:p>
        </p:txBody>
      </p:sp>
      <p:pic>
        <p:nvPicPr>
          <p:cNvPr id="542723" name="Picture 3" descr="Fig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467600" cy="530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A8DB85-1F5C-CA4E-A584-2D279672D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9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 descr="Pag 25 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1639888" y="3332163"/>
            <a:ext cx="2230437" cy="401637"/>
          </a:xfrm>
          <a:prstGeom prst="rect">
            <a:avLst/>
          </a:prstGeom>
          <a:solidFill>
            <a:srgbClr val="FFFF00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609600" y="228600"/>
            <a:ext cx="792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Mutazioni del gene della </a:t>
            </a:r>
            <a:r>
              <a:rPr lang="it-IT" sz="3200" b="1" i="1">
                <a:solidFill>
                  <a:srgbClr val="FFFF00"/>
                </a:solidFill>
                <a:latin typeface="Symbol" charset="0"/>
                <a:sym typeface="Symbol" charset="0"/>
              </a:rPr>
              <a:t></a:t>
            </a:r>
            <a:r>
              <a:rPr lang="it-IT" sz="3200" b="1" i="1">
                <a:solidFill>
                  <a:srgbClr val="FFFF00"/>
                </a:solidFill>
              </a:rPr>
              <a:t>-globina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10BBA4-C1EC-E14E-89F7-24494A343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5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8" name="Picture 2" descr="Fig 14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131763"/>
            <a:ext cx="6492875" cy="65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39" name="Rectangle 3"/>
          <p:cNvSpPr>
            <a:spLocks noChangeArrowheads="1"/>
          </p:cNvSpPr>
          <p:nvPr/>
        </p:nvSpPr>
        <p:spPr bwMode="auto">
          <a:xfrm>
            <a:off x="76200" y="2462213"/>
            <a:ext cx="2438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 b="1" i="1">
                <a:solidFill>
                  <a:srgbClr val="FFFF00"/>
                </a:solidFill>
              </a:rPr>
              <a:t>Amplificazione selettiva di un RNA messaggero tramite PCR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6C9989-DEF9-A248-85B0-7D0548C71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6" name="Picture 2" descr="Fig 28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2400"/>
            <a:ext cx="45593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387" name="Rectangle 3"/>
          <p:cNvSpPr>
            <a:spLocks noChangeArrowheads="1"/>
          </p:cNvSpPr>
          <p:nvPr/>
        </p:nvSpPr>
        <p:spPr bwMode="auto">
          <a:xfrm>
            <a:off x="152400" y="2286000"/>
            <a:ext cx="40386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</a:rPr>
              <a:t>Visualizzazione di uno splicing anomalo mediante amplificazione (PCR) del messaggero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8D108F-284A-C648-8B9A-82231A47E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4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6019</TotalTime>
  <Words>129</Words>
  <Application>Microsoft Macintosh PowerPoint</Application>
  <PresentationFormat>Presentazione su schermo (4:3)</PresentationFormat>
  <Paragraphs>34</Paragraphs>
  <Slides>10</Slides>
  <Notes>10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Helvetica</vt:lpstr>
      <vt:lpstr>Impact</vt:lpstr>
      <vt:lpstr>Symbol</vt:lpstr>
      <vt:lpstr>Times</vt:lpstr>
      <vt:lpstr>Times New Roman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260</cp:revision>
  <dcterms:created xsi:type="dcterms:W3CDTF">2001-08-25T14:00:52Z</dcterms:created>
  <dcterms:modified xsi:type="dcterms:W3CDTF">2020-04-16T17:40:29Z</dcterms:modified>
  <cp:category/>
</cp:coreProperties>
</file>