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523" r:id="rId2"/>
    <p:sldId id="592" r:id="rId3"/>
    <p:sldId id="593" r:id="rId4"/>
    <p:sldId id="569" r:id="rId5"/>
    <p:sldId id="541" r:id="rId6"/>
    <p:sldId id="546" r:id="rId7"/>
    <p:sldId id="544" r:id="rId8"/>
    <p:sldId id="545" r:id="rId9"/>
    <p:sldId id="566" r:id="rId10"/>
    <p:sldId id="532" r:id="rId11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+mn-cs"/>
      </a:defRPr>
    </a:lvl9pPr>
  </p:defaultTextStyle>
  <p:modifyVerifier cryptProviderType="rsaAES" cryptAlgorithmClass="hash" cryptAlgorithmType="typeAny" cryptAlgorithmSid="14" spinCount="100000" saltData="gaaF1kmMskYkwzQdXrb1cA==" hashData="t5sEoMqU+Zw+fTeuIMRqijkdMXdBOKaibMvaI6AZeLPWfjklueS5Hj04MeJXVsnveFElVXq/m7z4duxMpR9gQ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C6586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inimized" preferSingleView="1">
    <p:restoredLeft sz="32787"/>
    <p:restoredTop sz="90929"/>
  </p:normalViewPr>
  <p:slideViewPr>
    <p:cSldViewPr>
      <p:cViewPr>
        <p:scale>
          <a:sx n="143" d="100"/>
          <a:sy n="143" d="100"/>
        </p:scale>
        <p:origin x="-1464" y="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6" d="100"/>
        <a:sy n="1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DFFBADA-1CE3-F846-A40F-DD576F00344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3672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A824CC-AEB4-5945-93C7-DA837AA298E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57885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0713DE-7AF1-9F4E-905A-89D1C593BA56}" type="slidenum">
              <a:rPr lang="it-IT"/>
              <a:pPr/>
              <a:t>1</a:t>
            </a:fld>
            <a:endParaRPr lang="it-IT"/>
          </a:p>
        </p:txBody>
      </p:sp>
      <p:sp>
        <p:nvSpPr>
          <p:cNvPr id="476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953B69-374A-D04B-9C46-21E8E10DBB18}" type="slidenum">
              <a:rPr lang="it-IT"/>
              <a:pPr/>
              <a:t>10</a:t>
            </a:fld>
            <a:endParaRPr lang="it-IT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A50DC6-EF42-AF45-A2BE-FF5FD8ADF1FA}" type="slidenum">
              <a:rPr lang="it-IT"/>
              <a:pPr/>
              <a:t>2</a:t>
            </a:fld>
            <a:endParaRPr lang="it-IT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A50DC6-EF42-AF45-A2BE-FF5FD8ADF1FA}" type="slidenum">
              <a:rPr lang="it-IT"/>
              <a:pPr/>
              <a:t>3</a:t>
            </a:fld>
            <a:endParaRPr lang="it-IT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773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A50DC6-EF42-AF45-A2BE-FF5FD8ADF1FA}" type="slidenum">
              <a:rPr lang="it-IT"/>
              <a:pPr/>
              <a:t>4</a:t>
            </a:fld>
            <a:endParaRPr lang="it-IT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215729-8C0A-2B45-B9F6-406F1CBAA25A}" type="slidenum">
              <a:rPr lang="it-IT"/>
              <a:pPr/>
              <a:t>5</a:t>
            </a:fld>
            <a:endParaRPr lang="it-IT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86A177-0F84-8C44-B5B6-CC857F306803}" type="slidenum">
              <a:rPr lang="it-IT"/>
              <a:pPr/>
              <a:t>6</a:t>
            </a:fld>
            <a:endParaRPr lang="it-IT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C558B5-F742-314D-BE5C-355DEC5C7053}" type="slidenum">
              <a:rPr lang="it-IT"/>
              <a:pPr/>
              <a:t>7</a:t>
            </a:fld>
            <a:endParaRPr lang="it-IT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0FB327-BC51-1441-983E-B53BA041BF3B}" type="slidenum">
              <a:rPr lang="it-IT"/>
              <a:pPr/>
              <a:t>8</a:t>
            </a:fld>
            <a:endParaRPr lang="it-IT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C558B5-F742-314D-BE5C-355DEC5C7053}" type="slidenum">
              <a:rPr lang="it-IT"/>
              <a:pPr/>
              <a:t>9</a:t>
            </a:fld>
            <a:endParaRPr lang="it-IT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B60E3F-DB69-4D40-8A20-390A63EAC47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345648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8368C-9C78-4E4E-B14F-89E994AE013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135453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C51E7-52E1-AC48-A841-1C38A0ADFCE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843968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EA82A4-1516-5E46-9ACE-D3A34F1BD9AC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039549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3DD45C-D17A-1241-9910-7C31D375EEC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018611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2261B4-A964-DE4A-9AE5-3BB9FF3FEF1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95366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5D5D1-3471-2749-A5F6-3F929EE2E43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126712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FF055-59F9-1344-9771-9ECBD6F64A2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297120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595D10-C413-0244-83BF-427399202EC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359753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0CF6E-7557-724F-A670-3BB76C5774A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946112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EA27D8-117F-784D-8387-D2B2ED767A7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556171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5AE0D49C-B151-304E-85F9-1BC76178D56C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WordArt 2"/>
          <p:cNvSpPr>
            <a:spLocks noChangeArrowheads="1" noChangeShapeType="1"/>
          </p:cNvSpPr>
          <p:nvPr/>
        </p:nvSpPr>
        <p:spPr bwMode="auto">
          <a:xfrm>
            <a:off x="457200" y="1152525"/>
            <a:ext cx="8229600" cy="449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PCR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RFLP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Dot </a:t>
            </a:r>
            <a:r>
              <a:rPr lang="it-IT" sz="9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Blot</a:t>
            </a:r>
            <a:endParaRPr lang="it-IT" sz="9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8"/>
                  </a:srgbClr>
                </a:outerShdw>
              </a:effectLst>
              <a:latin typeface="Impact"/>
              <a:ea typeface="Impact"/>
              <a:cs typeface="Impact"/>
            </a:endParaRP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Ibridazione Inversa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E222FA-6617-CE41-BD85-BE13815007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48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570" name="Picture 2" descr="f0912_ISBN88-08-14696-6"/>
          <p:cNvPicPr>
            <a:picLocks noChangeAspect="1" noChangeArrowheads="1"/>
          </p:cNvPicPr>
          <p:nvPr/>
        </p:nvPicPr>
        <p:blipFill>
          <a:blip r:embed="rId5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84150"/>
            <a:ext cx="46545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3571" name="Rectangle 3"/>
          <p:cNvSpPr>
            <a:spLocks noChangeArrowheads="1"/>
          </p:cNvSpPr>
          <p:nvPr/>
        </p:nvSpPr>
        <p:spPr bwMode="auto">
          <a:xfrm>
            <a:off x="52388" y="2741613"/>
            <a:ext cx="42672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800" b="1" i="1">
                <a:solidFill>
                  <a:srgbClr val="FFFF00"/>
                </a:solidFill>
                <a:cs typeface="ＭＳ Ｐゴシック" charset="0"/>
              </a:rPr>
              <a:t>Identificazione di mutazioni in siti distinti di un singolo gene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B5606F-AC3C-0B43-9081-C3B61960D8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166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iagnosi Genetiche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525"/>
            <a:ext cx="9144000" cy="64724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01B12E-B522-A947-997D-23C197B1A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75148"/>
      </p:ext>
    </p:extLst>
  </p:cSld>
  <p:clrMapOvr>
    <a:masterClrMapping/>
  </p:clrMapOvr>
  <p:transition advTm="430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iagnosi Genetiche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525"/>
            <a:ext cx="9144000" cy="64724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BD8CF9-83DF-1742-B294-53B6736F9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05027"/>
      </p:ext>
    </p:extLst>
  </p:cSld>
  <p:clrMapOvr>
    <a:masterClrMapping/>
  </p:clrMapOvr>
  <p:transition advTm="628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50" name="Picture 2" descr="f0909_ISBN88-08-14696-6"/>
          <p:cNvPicPr>
            <a:picLocks noChangeAspect="1" noChangeArrowheads="1"/>
          </p:cNvPicPr>
          <p:nvPr/>
        </p:nvPicPr>
        <p:blipFill>
          <a:blip r:embed="rId5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74700"/>
            <a:ext cx="6019800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051" name="Rectangle 3"/>
          <p:cNvSpPr>
            <a:spLocks noChangeArrowheads="1"/>
          </p:cNvSpPr>
          <p:nvPr/>
        </p:nvSpPr>
        <p:spPr bwMode="auto">
          <a:xfrm>
            <a:off x="261938" y="98425"/>
            <a:ext cx="861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Diagnosi di HbS con PCR e RFLP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1465F3-F6F5-0F49-AEC7-12F0B121D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69397"/>
      </p:ext>
    </p:extLst>
  </p:cSld>
  <p:clrMapOvr>
    <a:masterClrMapping/>
  </p:clrMapOvr>
  <p:transition advTm="1624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02" name="Picture 2" descr="Tab 9"/>
          <p:cNvPicPr>
            <a:picLocks noChangeAspect="1" noChangeArrowheads="1"/>
          </p:cNvPicPr>
          <p:nvPr/>
        </p:nvPicPr>
        <p:blipFill>
          <a:blip r:embed="rId5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63" y="63500"/>
            <a:ext cx="4986337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03" name="Rectangle 3"/>
          <p:cNvSpPr>
            <a:spLocks noChangeArrowheads="1"/>
          </p:cNvSpPr>
          <p:nvPr/>
        </p:nvSpPr>
        <p:spPr bwMode="auto">
          <a:xfrm>
            <a:off x="228600" y="2667000"/>
            <a:ext cx="36576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Mutazioni responsabili della </a:t>
            </a:r>
            <a:r>
              <a:rPr lang="it-IT" sz="3200" b="1" i="1">
                <a:solidFill>
                  <a:srgbClr val="FFFF00"/>
                </a:solidFill>
                <a:latin typeface="Symbol" charset="0"/>
                <a:sym typeface="Symbol" charset="0"/>
              </a:rPr>
              <a:t></a:t>
            </a:r>
            <a:r>
              <a:rPr lang="it-IT" sz="3200" b="1" i="1">
                <a:solidFill>
                  <a:srgbClr val="FFFF00"/>
                </a:solidFill>
              </a:rPr>
              <a:t>-talassemia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093FFB-1768-084D-A37C-D9E81F17C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624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42" name="Picture 2" descr="PCR Hb"/>
          <p:cNvPicPr>
            <a:picLocks noChangeAspect="1" noChangeArrowheads="1"/>
          </p:cNvPicPr>
          <p:nvPr/>
        </p:nvPicPr>
        <p:blipFill>
          <a:blip r:embed="rId5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3" y="192088"/>
            <a:ext cx="471328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43" name="Rectangle 3"/>
          <p:cNvSpPr>
            <a:spLocks noChangeArrowheads="1"/>
          </p:cNvSpPr>
          <p:nvPr/>
        </p:nvSpPr>
        <p:spPr bwMode="auto">
          <a:xfrm>
            <a:off x="228600" y="2667000"/>
            <a:ext cx="36576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Diagnosi di</a:t>
            </a:r>
          </a:p>
          <a:p>
            <a:r>
              <a:rPr lang="it-IT" sz="3200" b="1" i="1">
                <a:solidFill>
                  <a:srgbClr val="FFFF00"/>
                </a:solidFill>
              </a:rPr>
              <a:t> </a:t>
            </a:r>
            <a:r>
              <a:rPr lang="it-IT" sz="3200" b="1" i="1">
                <a:solidFill>
                  <a:srgbClr val="FFFF00"/>
                </a:solidFill>
                <a:latin typeface="Symbol" charset="0"/>
                <a:sym typeface="Symbol" charset="0"/>
              </a:rPr>
              <a:t></a:t>
            </a:r>
            <a:r>
              <a:rPr lang="it-IT" sz="3200" b="1" i="1">
                <a:solidFill>
                  <a:srgbClr val="FFFF00"/>
                </a:solidFill>
              </a:rPr>
              <a:t>-talassemia con PCR e RFLP</a:t>
            </a:r>
          </a:p>
        </p:txBody>
      </p:sp>
      <p:sp>
        <p:nvSpPr>
          <p:cNvPr id="522244" name="Rectangle 4"/>
          <p:cNvSpPr>
            <a:spLocks noChangeArrowheads="1"/>
          </p:cNvSpPr>
          <p:nvPr/>
        </p:nvSpPr>
        <p:spPr bwMode="auto">
          <a:xfrm>
            <a:off x="7162800" y="5867400"/>
            <a:ext cx="15240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it-IT" sz="800">
                <a:solidFill>
                  <a:schemeClr val="tx1"/>
                </a:solidFill>
              </a:rPr>
              <a:t>N.B. Nel gel non è mostrata la posizione dei frammenti da 32 e 113 pb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793834-1607-8241-BC5D-614CBFC39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374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146" name="Picture 2" descr="Pag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6050"/>
            <a:ext cx="4432300" cy="65643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8147" name="Rectangle 3"/>
          <p:cNvSpPr>
            <a:spLocks noChangeArrowheads="1"/>
          </p:cNvSpPr>
          <p:nvPr/>
        </p:nvSpPr>
        <p:spPr bwMode="auto">
          <a:xfrm>
            <a:off x="304800" y="2362200"/>
            <a:ext cx="365760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Rilevazione di mutazioni dei geni delle globine con PCR Dot-blot</a:t>
            </a:r>
          </a:p>
        </p:txBody>
      </p:sp>
      <p:sp>
        <p:nvSpPr>
          <p:cNvPr id="518148" name="Rectangle 4"/>
          <p:cNvSpPr>
            <a:spLocks noChangeArrowheads="1"/>
          </p:cNvSpPr>
          <p:nvPr/>
        </p:nvSpPr>
        <p:spPr bwMode="auto">
          <a:xfrm>
            <a:off x="6958013" y="4013200"/>
            <a:ext cx="1524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8149" name="Rectangle 5"/>
          <p:cNvSpPr>
            <a:spLocks noChangeArrowheads="1"/>
          </p:cNvSpPr>
          <p:nvPr/>
        </p:nvSpPr>
        <p:spPr bwMode="auto">
          <a:xfrm>
            <a:off x="7985125" y="4016375"/>
            <a:ext cx="1524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518150" name="Rectangle 6"/>
          <p:cNvSpPr>
            <a:spLocks noChangeArrowheads="1"/>
          </p:cNvSpPr>
          <p:nvPr/>
        </p:nvSpPr>
        <p:spPr bwMode="auto">
          <a:xfrm>
            <a:off x="7086600" y="6308725"/>
            <a:ext cx="1524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045333-FE1E-AD46-87A4-F61190880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99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194" name="Picture 2" descr="ASO H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69950"/>
            <a:ext cx="7315200" cy="57594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0195" name="Rectangle 3"/>
          <p:cNvSpPr>
            <a:spLocks noChangeArrowheads="1"/>
          </p:cNvSpPr>
          <p:nvPr/>
        </p:nvSpPr>
        <p:spPr bwMode="auto">
          <a:xfrm>
            <a:off x="111125" y="106363"/>
            <a:ext cx="8915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Diagnosi di </a:t>
            </a:r>
            <a:r>
              <a:rPr lang="it-IT" sz="3200" b="1" i="1">
                <a:solidFill>
                  <a:srgbClr val="FFFF00"/>
                </a:solidFill>
                <a:latin typeface="Symbol" charset="0"/>
                <a:sym typeface="Symbol" charset="0"/>
              </a:rPr>
              <a:t></a:t>
            </a:r>
            <a:r>
              <a:rPr lang="it-IT" sz="3200" b="1" i="1">
                <a:solidFill>
                  <a:srgbClr val="FFFF00"/>
                </a:solidFill>
              </a:rPr>
              <a:t>-talassemia con PCR e Dot-blot</a:t>
            </a:r>
          </a:p>
        </p:txBody>
      </p:sp>
      <p:sp>
        <p:nvSpPr>
          <p:cNvPr id="520196" name="Rectangle 4"/>
          <p:cNvSpPr>
            <a:spLocks noChangeArrowheads="1"/>
          </p:cNvSpPr>
          <p:nvPr/>
        </p:nvSpPr>
        <p:spPr bwMode="auto">
          <a:xfrm>
            <a:off x="4929188" y="3382963"/>
            <a:ext cx="17764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1200">
                <a:solidFill>
                  <a:srgbClr val="FF0000"/>
                </a:solidFill>
              </a:rPr>
              <a:t>Amplificazione del DNA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5F07780-9CD9-F048-A003-10C782663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497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bridazione Invers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157" y="0"/>
            <a:ext cx="3676936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353E62-E4F3-EF41-8E65-1C17DE2F7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78775"/>
      </p:ext>
    </p:extLst>
  </p:cSld>
  <p:clrMapOvr>
    <a:masterClrMapping/>
  </p:clrMapOvr>
  <p:transition advTm="2046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5955</TotalTime>
  <Words>89</Words>
  <Application>Microsoft Macintosh PowerPoint</Application>
  <PresentationFormat>Presentazione su schermo (4:3)</PresentationFormat>
  <Paragraphs>23</Paragraphs>
  <Slides>10</Slides>
  <Notes>10</Notes>
  <HiddenSlides>0</HiddenSlides>
  <MMClips>10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Helvetica</vt:lpstr>
      <vt:lpstr>Impact</vt:lpstr>
      <vt:lpstr>Symbol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255</cp:revision>
  <dcterms:created xsi:type="dcterms:W3CDTF">2001-08-25T14:00:52Z</dcterms:created>
  <dcterms:modified xsi:type="dcterms:W3CDTF">2020-04-13T16:47:27Z</dcterms:modified>
  <cp:category/>
</cp:coreProperties>
</file>