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3" r:id="rId2"/>
    <p:sldId id="530" r:id="rId3"/>
    <p:sldId id="550" r:id="rId4"/>
    <p:sldId id="536" r:id="rId5"/>
    <p:sldId id="537" r:id="rId6"/>
    <p:sldId id="590" r:id="rId7"/>
    <p:sldId id="570" r:id="rId8"/>
    <p:sldId id="538" r:id="rId9"/>
    <p:sldId id="540" r:id="rId10"/>
    <p:sldId id="567" r:id="rId11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+eR7fO+obXGXnwI5r3xypQ==" hashData="254RjxnCNxiuatNM+10HBAUiDuqGxPX0h9V+CyRWft4qf0iuZ94Y/89t5tRS5/p1qrTpccKv7y8C6kbbbsFve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60" d="100"/>
          <a:sy n="160" d="100"/>
        </p:scale>
        <p:origin x="-976" y="1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FFBADA-1CE3-F846-A40F-DD576F0034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67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A824CC-AEB4-5945-93C7-DA837AA298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7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713DE-7AF1-9F4E-905A-89D1C593BA56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975FCE-76B7-1344-AA2A-E7BFA81C9F80}" type="slidenum">
              <a:rPr lang="it-IT"/>
              <a:pPr/>
              <a:t>2</a:t>
            </a:fld>
            <a:endParaRPr lang="it-IT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FCC4F-B34B-9B41-8096-DEAA954EA192}" type="slidenum">
              <a:rPr lang="it-IT"/>
              <a:pPr/>
              <a:t>3</a:t>
            </a:fld>
            <a:endParaRPr lang="it-IT"/>
          </a:p>
        </p:txBody>
      </p:sp>
      <p:sp>
        <p:nvSpPr>
          <p:cNvPr id="53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D72563-C4B4-7047-B4F8-21E6CDC9BD92}" type="slidenum">
              <a:rPr lang="it-IT"/>
              <a:pPr/>
              <a:t>4</a:t>
            </a:fld>
            <a:endParaRPr lang="it-IT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ABCEE-A01E-8947-AFED-50B8DA46D6DD}" type="slidenum">
              <a:rPr lang="it-IT"/>
              <a:pPr/>
              <a:t>5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ABCEE-A01E-8947-AFED-50B8DA46D6DD}" type="slidenum">
              <a:rPr lang="it-IT"/>
              <a:pPr/>
              <a:t>7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A050-BF0B-B24B-8D97-5B890FB16C3F}" type="slidenum">
              <a:rPr lang="it-IT"/>
              <a:pPr/>
              <a:t>8</a:t>
            </a:fld>
            <a:endParaRPr 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89F9C-038E-6F44-98F1-97BD1B4D8D5E}" type="slidenum">
              <a:rPr lang="it-IT"/>
              <a:pPr/>
              <a:t>9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89F9C-038E-6F44-98F1-97BD1B4D8D5E}" type="slidenum">
              <a:rPr lang="it-IT"/>
              <a:pPr/>
              <a:t>10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60E3F-DB69-4D40-8A20-390A63EAC47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64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8368C-9C78-4E4E-B14F-89E994AE013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54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51E7-52E1-AC48-A841-1C38A0ADFCE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396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82A4-1516-5E46-9ACE-D3A34F1BD9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3954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DD45C-D17A-1241-9910-7C31D375EEC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1861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61B4-A964-DE4A-9AE5-3BB9FF3FEF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53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D5D1-3471-2749-A5F6-3F929EE2E4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2671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F055-59F9-1344-9771-9ECBD6F64A2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971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95D10-C413-0244-83BF-427399202E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5975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0CF6E-7557-724F-A670-3BB76C5774A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461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A27D8-117F-784D-8387-D2B2ED767A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617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AE0D49C-B151-304E-85F9-1BC76178D56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Polimerase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Chain Reaction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(PCR)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D62240-B0DD-024C-8062-A41315643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0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 Genetiche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513"/>
            <a:ext cx="9144000" cy="64724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557D00-9717-0940-AEBE-6DD1A83D9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15546"/>
      </p:ext>
    </p:extLst>
  </p:cSld>
  <p:clrMapOvr>
    <a:masterClrMapping/>
  </p:clrMapOvr>
  <p:transition advTm="194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 descr="Pag 25 b"/>
          <p:cNvPicPr>
            <a:picLocks noChangeAspect="1" noChangeArrowheads="1"/>
          </p:cNvPicPr>
          <p:nvPr/>
        </p:nvPicPr>
        <p:blipFill>
          <a:blip r:embed="rId5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025"/>
            <a:ext cx="4398963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Rectangle 4"/>
          <p:cNvSpPr>
            <a:spLocks noChangeArrowheads="1"/>
          </p:cNvSpPr>
          <p:nvPr/>
        </p:nvSpPr>
        <p:spPr bwMode="auto">
          <a:xfrm>
            <a:off x="152400" y="2543175"/>
            <a:ext cx="40386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Amplificazione in vitro del DNA con Reazione Polimerasica a Catena (PCR)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71A894-06C6-C548-A9EF-44BA07E76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4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2" descr="Fig 57"/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2713"/>
            <a:ext cx="37877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435" name="Rectangle 3"/>
          <p:cNvSpPr>
            <a:spLocks noChangeArrowheads="1"/>
          </p:cNvSpPr>
          <p:nvPr/>
        </p:nvSpPr>
        <p:spPr bwMode="auto">
          <a:xfrm>
            <a:off x="152400" y="2543175"/>
            <a:ext cx="40386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Amplificazione in vitro del DNA con Reazione Polimerasica a Catena (PCR)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DD3F06-A3C6-F842-8DA9-B5F2F0FBB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7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imm89"/>
          <p:cNvPicPr>
            <a:picLocks noChangeAspect="1" noChangeArrowheads="1"/>
          </p:cNvPicPr>
          <p:nvPr/>
        </p:nvPicPr>
        <p:blipFill>
          <a:blip r:embed="rId5">
            <a:lum bright="-1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6575"/>
            <a:ext cx="8534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ED0E3C-5719-844B-9B96-B86E6613F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0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1" name="Picture 3" descr="Fig 6"/>
          <p:cNvPicPr>
            <a:picLocks noChangeAspect="1" noChangeArrowheads="1"/>
          </p:cNvPicPr>
          <p:nvPr/>
        </p:nvPicPr>
        <p:blipFill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00200"/>
            <a:ext cx="8763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12" name="Picture 4" descr="Tab 15"/>
          <p:cNvPicPr>
            <a:picLocks noChangeAspect="1" noChangeArrowheads="1"/>
          </p:cNvPicPr>
          <p:nvPr/>
        </p:nvPicPr>
        <p:blipFill>
          <a:blip r:embed="rId7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0292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5562600" y="304800"/>
            <a:ext cx="3048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5400" b="1" i="1">
                <a:solidFill>
                  <a:srgbClr val="FFFF00"/>
                </a:solidFill>
              </a:rPr>
              <a:t>PCR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5F7776-2567-2847-9A7B-B9612C6DED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. Biologia molecolare clinica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8313" y="-1028650"/>
            <a:ext cx="5143500" cy="6858000"/>
          </a:xfrm>
          <a:prstGeom prst="rect">
            <a:avLst/>
          </a:prstGeom>
        </p:spPr>
      </p:pic>
      <p:pic>
        <p:nvPicPr>
          <p:cNvPr id="3" name="Immagine 2" descr="Primer PC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520690"/>
            <a:ext cx="8820472" cy="132600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3687" y="5949280"/>
            <a:ext cx="85267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Nella scelta dei </a:t>
            </a:r>
            <a:r>
              <a:rPr lang="it-IT" dirty="0" err="1">
                <a:solidFill>
                  <a:srgbClr val="FF0000"/>
                </a:solidFill>
              </a:rPr>
              <a:t>primer</a:t>
            </a:r>
            <a:r>
              <a:rPr lang="it-IT" dirty="0">
                <a:solidFill>
                  <a:srgbClr val="FF0000"/>
                </a:solidFill>
              </a:rPr>
              <a:t> è importante ricordare che non possono essere prodotti </a:t>
            </a:r>
            <a:r>
              <a:rPr lang="it-IT" dirty="0" err="1">
                <a:solidFill>
                  <a:srgbClr val="FF0000"/>
                </a:solidFill>
              </a:rPr>
              <a:t>ampliconi</a:t>
            </a:r>
            <a:r>
              <a:rPr lang="it-IT" dirty="0">
                <a:solidFill>
                  <a:srgbClr val="FF0000"/>
                </a:solidFill>
              </a:rPr>
              <a:t> più grandi di circa 3Kb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9FFA4E-4A4D-3748-951A-8653F200F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31101"/>
      </p:ext>
    </p:extLst>
  </p:cSld>
  <p:clrMapOvr>
    <a:masterClrMapping/>
  </p:clrMapOvr>
  <p:transition advTm="139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3. Biologia molecolare clinica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8850" y="0"/>
            <a:ext cx="51435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2339752" y="764704"/>
            <a:ext cx="4536504" cy="504056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Helvetica" charset="0"/>
                <a:ea typeface="ＭＳ Ｐゴシック" charset="0"/>
              </a:rPr>
              <a:t>La scelta dei </a:t>
            </a:r>
            <a:r>
              <a:rPr kumimoji="0" lang="it-IT" sz="32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Helvetica" charset="0"/>
                <a:ea typeface="ＭＳ Ｐゴシック" charset="0"/>
              </a:rPr>
              <a:t>Primer</a:t>
            </a:r>
            <a:endParaRPr kumimoji="0" lang="it-IT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1619672" y="1988840"/>
            <a:ext cx="50405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rPr>
              <a:t>5’</a:t>
            </a:r>
          </a:p>
        </p:txBody>
      </p:sp>
      <p:sp>
        <p:nvSpPr>
          <p:cNvPr id="7" name="Rettangolo 6"/>
          <p:cNvSpPr/>
          <p:nvPr/>
        </p:nvSpPr>
        <p:spPr bwMode="auto">
          <a:xfrm>
            <a:off x="6516216" y="1988840"/>
            <a:ext cx="50405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>
                <a:solidFill>
                  <a:srgbClr val="000000"/>
                </a:solidFill>
              </a:rPr>
              <a:t>3’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02C6C8-6D40-C94B-A6F8-1B0272F50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151"/>
      </p:ext>
    </p:extLst>
  </p:cSld>
  <p:clrMapOvr>
    <a:masterClrMapping/>
  </p:clrMapOvr>
  <p:transition advTm="87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9" name="Picture 3" descr="Fig 42"/>
          <p:cNvPicPr>
            <a:picLocks noChangeAspect="1" noChangeArrowheads="1"/>
          </p:cNvPicPr>
          <p:nvPr/>
        </p:nvPicPr>
        <p:blipFill>
          <a:blip r:embed="rId5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911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60" name="Rectangle 4"/>
          <p:cNvSpPr>
            <a:spLocks noChangeArrowheads="1"/>
          </p:cNvSpPr>
          <p:nvPr/>
        </p:nvSpPr>
        <p:spPr bwMode="auto">
          <a:xfrm>
            <a:off x="228600" y="2895600"/>
            <a:ext cx="4343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Alcuni possibili usi diagnostici della PCR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AF80D6-5DBA-2F42-839D-E2D433C87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6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 descr="Tab 2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52400"/>
            <a:ext cx="58848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1691E7-1F49-074B-BCBF-DBC300EBF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5892</TotalTime>
  <Words>74</Words>
  <Application>Microsoft Macintosh PowerPoint</Application>
  <PresentationFormat>Presentazione su schermo (4:3)</PresentationFormat>
  <Paragraphs>20</Paragraphs>
  <Slides>10</Slides>
  <Notes>9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255</cp:revision>
  <dcterms:created xsi:type="dcterms:W3CDTF">2001-08-25T14:00:52Z</dcterms:created>
  <dcterms:modified xsi:type="dcterms:W3CDTF">2020-04-05T15:23:43Z</dcterms:modified>
  <cp:category/>
</cp:coreProperties>
</file>