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523" r:id="rId2"/>
    <p:sldId id="552" r:id="rId3"/>
    <p:sldId id="549" r:id="rId4"/>
    <p:sldId id="550" r:id="rId5"/>
    <p:sldId id="561" r:id="rId6"/>
    <p:sldId id="531" r:id="rId7"/>
  </p:sldIdLst>
  <p:sldSz cx="9144000" cy="6858000" type="screen4x3"/>
  <p:notesSz cx="6858000" cy="9144000"/>
  <p:defaultTextStyle>
    <a:defPPr>
      <a:defRPr lang="it-IT"/>
    </a:defPPr>
    <a:lvl1pPr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9pPr>
  </p:defaultTextStyle>
  <p:modifyVerifier cryptProviderType="rsaAES" cryptAlgorithmClass="hash" cryptAlgorithmType="typeAny" cryptAlgorithmSid="14" spinCount="100000" saltData="rZfYh7u7TEoCAyd935Rf0A==" hashData="y/m2jYegRk8jVCP2voIRtarnPUNTDRByQXQIkPXgcJgLvQClgpjDmb1BQbPxuLHiOMRelPbBPWr3izFVeYKJxA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800F0"/>
    <a:srgbClr val="FFFF00"/>
    <a:srgbClr val="FF00FF"/>
    <a:srgbClr val="FD005E"/>
    <a:srgbClr val="336C19"/>
    <a:srgbClr val="C6586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2504" y="-6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3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3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407ADB60-581E-0A43-9406-E8A8B88489C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65759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48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481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348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348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48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9897A801-5E78-4246-BE37-ED34DA2721E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77010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17B291-8044-824E-9B6B-EBB82EF51761}" type="slidenum">
              <a:rPr lang="it-IT"/>
              <a:pPr>
                <a:defRPr/>
              </a:pPr>
              <a:t>1</a:t>
            </a:fld>
            <a:endParaRPr lang="it-IT"/>
          </a:p>
        </p:txBody>
      </p:sp>
      <p:sp>
        <p:nvSpPr>
          <p:cNvPr id="4761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C6F071-257B-4E4A-8EB3-5CDE068DBAF7}" type="slidenum">
              <a:rPr lang="it-IT"/>
              <a:pPr>
                <a:defRPr/>
              </a:pPr>
              <a:t>2</a:t>
            </a:fld>
            <a:endParaRPr lang="it-IT"/>
          </a:p>
        </p:txBody>
      </p:sp>
      <p:sp>
        <p:nvSpPr>
          <p:cNvPr id="535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35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D6068D-0294-514A-92C1-FD39B97D9829}" type="slidenum">
              <a:rPr lang="it-IT"/>
              <a:pPr>
                <a:defRPr/>
              </a:pPr>
              <a:t>3</a:t>
            </a:fld>
            <a:endParaRPr lang="it-IT"/>
          </a:p>
        </p:txBody>
      </p:sp>
      <p:sp>
        <p:nvSpPr>
          <p:cNvPr id="52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224FF1-BC19-DE4B-8DD7-1A55B8FD8E23}" type="slidenum">
              <a:rPr lang="it-IT"/>
              <a:pPr>
                <a:defRPr/>
              </a:pPr>
              <a:t>4</a:t>
            </a:fld>
            <a:endParaRPr lang="it-IT"/>
          </a:p>
        </p:txBody>
      </p:sp>
      <p:sp>
        <p:nvSpPr>
          <p:cNvPr id="531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31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6C4975-7A71-1849-925F-6F5DD42FAC9C}" type="slidenum">
              <a:rPr lang="it-IT"/>
              <a:pPr>
                <a:defRPr/>
              </a:pPr>
              <a:t>5</a:t>
            </a:fld>
            <a:endParaRPr lang="it-IT"/>
          </a:p>
        </p:txBody>
      </p:sp>
      <p:sp>
        <p:nvSpPr>
          <p:cNvPr id="5539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5398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D43408-CDFD-E44F-ACE8-AB3CEC114B13}" type="slidenum">
              <a:rPr lang="it-IT"/>
              <a:pPr>
                <a:defRPr/>
              </a:pPr>
              <a:t>6</a:t>
            </a:fld>
            <a:endParaRPr lang="it-IT"/>
          </a:p>
        </p:txBody>
      </p:sp>
      <p:sp>
        <p:nvSpPr>
          <p:cNvPr id="492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2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FF067-819B-1E42-A00A-CD12C2263A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081256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8926B-A53F-F043-A6DE-8645545631C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476253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97F78E-27DC-6246-A9CF-D7CCDADAC46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325135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CE51A-8FEC-A243-8518-1B225BECAA3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998328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4294B-D0DF-4846-8B49-B45E99EDA65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370470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533E4-82C6-9940-B424-53384F74F8C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796373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A9973-9AA1-9A42-BC78-ED64DF3B739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241968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64B39-5ABD-E649-B6F2-D9838C792A8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977174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9C910E-A902-114C-8505-9D1B7E85A8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249729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1D1B5-D885-E340-80B3-B4F659FDDBC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485964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60BB19-F405-9146-BF69-D04A4055A10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487223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B888B29-7164-5549-9AC5-7C9E14C880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73333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2"/>
          <p:cNvSpPr>
            <a:spLocks noChangeArrowheads="1" noChangeShapeType="1"/>
          </p:cNvSpPr>
          <p:nvPr/>
        </p:nvSpPr>
        <p:spPr bwMode="auto">
          <a:xfrm>
            <a:off x="1174750" y="762000"/>
            <a:ext cx="6781800" cy="457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Alcuni RFLP</a:t>
            </a:r>
          </a:p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Dosaggio </a:t>
            </a:r>
          </a:p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Genico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89889C6-2677-484E-AF13-4B195DCF37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576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2"/>
          <p:cNvSpPr>
            <a:spLocks noChangeArrowheads="1"/>
          </p:cNvSpPr>
          <p:nvPr/>
        </p:nvSpPr>
        <p:spPr bwMode="auto">
          <a:xfrm>
            <a:off x="139700" y="76200"/>
            <a:ext cx="887095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800" b="1" i="1">
                <a:solidFill>
                  <a:srgbClr val="FFFF00"/>
                </a:solidFill>
                <a:cs typeface="+mn-cs"/>
              </a:rPr>
              <a:t>Polimorfismi di restrizione.</a:t>
            </a:r>
          </a:p>
          <a:p>
            <a:pPr>
              <a:defRPr/>
            </a:pPr>
            <a:r>
              <a:rPr lang="it-IT" sz="2800" b="1" i="1">
                <a:solidFill>
                  <a:srgbClr val="FFFF00"/>
                </a:solidFill>
                <a:cs typeface="+mn-cs"/>
              </a:rPr>
              <a:t>Delezioni: diagnosi di Distrofia Muscolare di Duchenne</a:t>
            </a:r>
          </a:p>
        </p:txBody>
      </p:sp>
      <p:pic>
        <p:nvPicPr>
          <p:cNvPr id="38915" name="Picture 3" descr="Fig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39863"/>
            <a:ext cx="6843713" cy="512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4D76757-B2F5-4B49-9E9A-0D93B82028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233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ig 21"/>
          <p:cNvPicPr>
            <a:picLocks noChangeAspect="1" noChangeArrowheads="1"/>
          </p:cNvPicPr>
          <p:nvPr/>
        </p:nvPicPr>
        <p:blipFill>
          <a:blip r:embed="rId5">
            <a:lum bright="-10000"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450" y="228600"/>
            <a:ext cx="460375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8387" name="Rectangle 3"/>
          <p:cNvSpPr>
            <a:spLocks noChangeArrowheads="1"/>
          </p:cNvSpPr>
          <p:nvPr/>
        </p:nvSpPr>
        <p:spPr bwMode="auto">
          <a:xfrm>
            <a:off x="152400" y="2286000"/>
            <a:ext cx="403860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800" b="1" i="1">
                <a:solidFill>
                  <a:srgbClr val="FFFF00"/>
                </a:solidFill>
                <a:cs typeface="+mn-cs"/>
              </a:rPr>
              <a:t>Polimorfismi di restrizione.</a:t>
            </a:r>
          </a:p>
          <a:p>
            <a:pPr>
              <a:defRPr/>
            </a:pPr>
            <a:r>
              <a:rPr lang="it-IT" sz="2800" b="1" i="1">
                <a:solidFill>
                  <a:srgbClr val="FFFF00"/>
                </a:solidFill>
                <a:cs typeface="+mn-cs"/>
              </a:rPr>
              <a:t>Delezioni: diagnosi di Distrofia Muscolare di Duchenne</a:t>
            </a:r>
          </a:p>
        </p:txBody>
      </p:sp>
      <p:sp>
        <p:nvSpPr>
          <p:cNvPr id="528388" name="Rectangle 4"/>
          <p:cNvSpPr>
            <a:spLocks noChangeArrowheads="1"/>
          </p:cNvSpPr>
          <p:nvPr/>
        </p:nvSpPr>
        <p:spPr bwMode="auto">
          <a:xfrm>
            <a:off x="4419600" y="5562600"/>
            <a:ext cx="1371600" cy="228600"/>
          </a:xfrm>
          <a:prstGeom prst="rect">
            <a:avLst/>
          </a:prstGeom>
          <a:solidFill>
            <a:schemeClr val="accent1">
              <a:alpha val="2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528389" name="Line 5"/>
          <p:cNvSpPr>
            <a:spLocks noChangeShapeType="1"/>
          </p:cNvSpPr>
          <p:nvPr/>
        </p:nvSpPr>
        <p:spPr bwMode="auto">
          <a:xfrm>
            <a:off x="6408738" y="609600"/>
            <a:ext cx="0" cy="3810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528390" name="Line 6"/>
          <p:cNvSpPr>
            <a:spLocks noChangeShapeType="1"/>
          </p:cNvSpPr>
          <p:nvPr/>
        </p:nvSpPr>
        <p:spPr bwMode="auto">
          <a:xfrm>
            <a:off x="7977188" y="593725"/>
            <a:ext cx="0" cy="3810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E0D7964-EA47-9142-BBA8-1A1194EBBC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542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2"/>
          <p:cNvSpPr>
            <a:spLocks noChangeArrowheads="1"/>
          </p:cNvSpPr>
          <p:nvPr/>
        </p:nvSpPr>
        <p:spPr bwMode="auto">
          <a:xfrm>
            <a:off x="152400" y="2286000"/>
            <a:ext cx="419100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800" b="1" i="1">
                <a:solidFill>
                  <a:srgbClr val="FFFF00"/>
                </a:solidFill>
                <a:cs typeface="+mn-cs"/>
              </a:rPr>
              <a:t>Polimorfismi di restrizione.</a:t>
            </a:r>
          </a:p>
          <a:p>
            <a:pPr>
              <a:defRPr/>
            </a:pPr>
            <a:r>
              <a:rPr lang="it-IT" sz="2800" b="1" i="1">
                <a:solidFill>
                  <a:srgbClr val="FFFF00"/>
                </a:solidFill>
                <a:cs typeface="+mn-cs"/>
              </a:rPr>
              <a:t>Espansione di triplette: diagnosi di Distrofia Miotonica</a:t>
            </a:r>
          </a:p>
        </p:txBody>
      </p:sp>
      <p:pic>
        <p:nvPicPr>
          <p:cNvPr id="45059" name="Picture 3" descr="Fug 25"/>
          <p:cNvPicPr>
            <a:picLocks noChangeAspect="1" noChangeArrowheads="1"/>
          </p:cNvPicPr>
          <p:nvPr/>
        </p:nvPicPr>
        <p:blipFill>
          <a:blip r:embed="rId5">
            <a:lum bright="-20000" contras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304800"/>
            <a:ext cx="42291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0436" name="Rectangle 4"/>
          <p:cNvSpPr>
            <a:spLocks noChangeArrowheads="1"/>
          </p:cNvSpPr>
          <p:nvPr/>
        </p:nvSpPr>
        <p:spPr bwMode="auto">
          <a:xfrm>
            <a:off x="6645275" y="204788"/>
            <a:ext cx="3429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3200">
                <a:solidFill>
                  <a:srgbClr val="FF0000"/>
                </a:solidFill>
                <a:cs typeface="+mn-cs"/>
              </a:rPr>
              <a:t>*</a:t>
            </a:r>
          </a:p>
        </p:txBody>
      </p:sp>
      <p:sp>
        <p:nvSpPr>
          <p:cNvPr id="530437" name="Rectangle 5"/>
          <p:cNvSpPr>
            <a:spLocks noChangeArrowheads="1"/>
          </p:cNvSpPr>
          <p:nvPr/>
        </p:nvSpPr>
        <p:spPr bwMode="auto">
          <a:xfrm>
            <a:off x="7038975" y="211138"/>
            <a:ext cx="3429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3200">
                <a:solidFill>
                  <a:srgbClr val="FF0000"/>
                </a:solidFill>
                <a:cs typeface="+mn-cs"/>
              </a:rPr>
              <a:t>*</a:t>
            </a:r>
          </a:p>
        </p:txBody>
      </p:sp>
      <p:sp>
        <p:nvSpPr>
          <p:cNvPr id="530438" name="Rectangle 6"/>
          <p:cNvSpPr>
            <a:spLocks noChangeArrowheads="1"/>
          </p:cNvSpPr>
          <p:nvPr/>
        </p:nvSpPr>
        <p:spPr bwMode="auto">
          <a:xfrm>
            <a:off x="8161338" y="206375"/>
            <a:ext cx="3429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3200">
                <a:solidFill>
                  <a:srgbClr val="FF0000"/>
                </a:solidFill>
                <a:cs typeface="+mn-cs"/>
              </a:rPr>
              <a:t>*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E105CF7-BE14-854D-8803-B4DC8E3C83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675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2" name="Rectangle 1026"/>
          <p:cNvSpPr>
            <a:spLocks noChangeArrowheads="1"/>
          </p:cNvSpPr>
          <p:nvPr/>
        </p:nvSpPr>
        <p:spPr bwMode="auto">
          <a:xfrm>
            <a:off x="368300" y="457200"/>
            <a:ext cx="48895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400" b="1" i="1">
                <a:solidFill>
                  <a:srgbClr val="FFFF00"/>
                </a:solidFill>
                <a:cs typeface="+mn-cs"/>
              </a:rPr>
              <a:t>Polimorfismi di restrizione.</a:t>
            </a:r>
          </a:p>
          <a:p>
            <a:pPr>
              <a:defRPr/>
            </a:pPr>
            <a:r>
              <a:rPr lang="it-IT" sz="2400" b="1" i="1">
                <a:solidFill>
                  <a:srgbClr val="FFFF00"/>
                </a:solidFill>
                <a:cs typeface="+mn-cs"/>
              </a:rPr>
              <a:t>Delezioni: Diagnosi di Sindrome di Insensibilità all</a:t>
            </a:r>
            <a:r>
              <a:rPr lang="ja-JP" altLang="it-IT" sz="2400" b="1" i="1">
                <a:solidFill>
                  <a:srgbClr val="FFFF00"/>
                </a:solidFill>
                <a:latin typeface="Arial"/>
                <a:cs typeface="+mn-cs"/>
              </a:rPr>
              <a:t>’</a:t>
            </a:r>
            <a:r>
              <a:rPr lang="it-IT" sz="2400" b="1" i="1">
                <a:solidFill>
                  <a:srgbClr val="FFFF00"/>
                </a:solidFill>
                <a:cs typeface="+mn-cs"/>
              </a:rPr>
              <a:t>androgeno</a:t>
            </a:r>
          </a:p>
        </p:txBody>
      </p:sp>
      <p:pic>
        <p:nvPicPr>
          <p:cNvPr id="552964" name="Picture 10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688" y="152400"/>
            <a:ext cx="2563812" cy="652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2965" name="Rectangle 1029"/>
          <p:cNvSpPr>
            <a:spLocks noChangeArrowheads="1"/>
          </p:cNvSpPr>
          <p:nvPr/>
        </p:nvSpPr>
        <p:spPr bwMode="auto">
          <a:xfrm>
            <a:off x="762000" y="3424238"/>
            <a:ext cx="4267200" cy="77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sz="1400">
                <a:solidFill>
                  <a:srgbClr val="FFFF00"/>
                </a:solidFill>
                <a:latin typeface="Arial" charset="0"/>
              </a:rPr>
              <a:t>Il soggetto con insensibilità agli androgeni ha un cariotipo 46 XY ma mostra un fenotipo femminile.</a:t>
            </a:r>
          </a:p>
          <a:p>
            <a:pPr>
              <a:defRPr/>
            </a:pPr>
            <a:r>
              <a:rPr lang="en-GB" sz="900">
                <a:solidFill>
                  <a:srgbClr val="FFFF00"/>
                </a:solidFill>
                <a:latin typeface="Arial" charset="0"/>
              </a:rPr>
              <a:t> </a:t>
            </a:r>
          </a:p>
          <a:p>
            <a:pPr>
              <a:defRPr/>
            </a:pPr>
            <a:r>
              <a:rPr lang="en-GB" sz="800">
                <a:solidFill>
                  <a:srgbClr val="FFFF00"/>
                </a:solidFill>
                <a:latin typeface="Arial" charset="0"/>
              </a:rPr>
              <a:t>Tratto da Thompson &amp; Thompson Genetica in Medicina - Idelson-Gnocchi</a:t>
            </a:r>
            <a:endParaRPr lang="it-IT" sz="8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956C16E-31E1-B741-A3B7-BD3DC257E0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419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ig 22"/>
          <p:cNvPicPr>
            <a:picLocks noChangeAspect="1" noChangeArrowheads="1"/>
          </p:cNvPicPr>
          <p:nvPr/>
        </p:nvPicPr>
        <p:blipFill>
          <a:blip r:embed="rId5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25" y="152400"/>
            <a:ext cx="394017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24" name="Rectangle 4"/>
          <p:cNvSpPr>
            <a:spLocks noChangeArrowheads="1"/>
          </p:cNvSpPr>
          <p:nvPr/>
        </p:nvSpPr>
        <p:spPr bwMode="auto">
          <a:xfrm>
            <a:off x="239713" y="2119313"/>
            <a:ext cx="4038600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800" b="1" i="1">
                <a:solidFill>
                  <a:srgbClr val="FFFF00"/>
                </a:solidFill>
                <a:cs typeface="+mn-cs"/>
              </a:rPr>
              <a:t>Dosaggio genico per rivelare una delezione eterozigote in una patologia autosomica dominante (retinoblastoma)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F91F73F-CE1B-C74C-BD07-ABF543BB17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256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" b="0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Helvetic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" b="0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Helvetica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5583</TotalTime>
  <Words>106</Words>
  <Application>Microsoft Macintosh PowerPoint</Application>
  <PresentationFormat>Presentazione su schermo (4:3)</PresentationFormat>
  <Paragraphs>24</Paragraphs>
  <Slides>6</Slides>
  <Notes>6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1" baseType="lpstr">
      <vt:lpstr>Arial</vt:lpstr>
      <vt:lpstr>Helvetica</vt:lpstr>
      <vt:lpstr>Impact</vt:lpstr>
      <vt:lpstr>Times</vt:lpstr>
      <vt:lpstr>Blank Presentation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>Dipartimento di Biologia e Biotecnologie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/>
  <dc:creator>Stefano Biagioni</dc:creator>
  <cp:keywords/>
  <dc:description/>
  <cp:lastModifiedBy>Utente di Microsoft Office</cp:lastModifiedBy>
  <cp:revision>226</cp:revision>
  <dcterms:created xsi:type="dcterms:W3CDTF">2001-08-25T14:00:52Z</dcterms:created>
  <dcterms:modified xsi:type="dcterms:W3CDTF">2020-04-04T15:03:58Z</dcterms:modified>
  <cp:category/>
</cp:coreProperties>
</file>