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ags/tag1.xml" ContentType="application/vnd.openxmlformats-officedocument.presentationml.tags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11"/>
  </p:notesMasterIdLst>
  <p:handoutMasterIdLst>
    <p:handoutMasterId r:id="rId12"/>
  </p:handoutMasterIdLst>
  <p:sldIdLst>
    <p:sldId id="523" r:id="rId2"/>
    <p:sldId id="541" r:id="rId3"/>
    <p:sldId id="542" r:id="rId4"/>
    <p:sldId id="544" r:id="rId5"/>
    <p:sldId id="540" r:id="rId6"/>
    <p:sldId id="546" r:id="rId7"/>
    <p:sldId id="547" r:id="rId8"/>
    <p:sldId id="548" r:id="rId9"/>
    <p:sldId id="543" r:id="rId10"/>
  </p:sldIdLst>
  <p:sldSz cx="9144000" cy="6858000" type="screen4x3"/>
  <p:notesSz cx="6858000" cy="9144000"/>
  <p:defaultTextStyle>
    <a:defPPr>
      <a:defRPr lang="it-IT"/>
    </a:defPPr>
    <a:lvl1pPr algn="ctr" rtl="0" eaLnBrk="0" fontAlgn="base" hangingPunct="0">
      <a:spcBef>
        <a:spcPct val="0"/>
      </a:spcBef>
      <a:spcAft>
        <a:spcPct val="0"/>
      </a:spcAft>
      <a:defRPr sz="1600" kern="1200">
        <a:solidFill>
          <a:srgbClr val="000099"/>
        </a:solidFill>
        <a:latin typeface="Helvetica" charset="0"/>
        <a:ea typeface="ＭＳ Ｐゴシック" charset="0"/>
        <a:cs typeface="ＭＳ Ｐゴシック" charset="0"/>
      </a:defRPr>
    </a:lvl1pPr>
    <a:lvl2pPr marL="457200" algn="ctr" rtl="0" eaLnBrk="0" fontAlgn="base" hangingPunct="0">
      <a:spcBef>
        <a:spcPct val="0"/>
      </a:spcBef>
      <a:spcAft>
        <a:spcPct val="0"/>
      </a:spcAft>
      <a:defRPr sz="1600" kern="1200">
        <a:solidFill>
          <a:srgbClr val="000099"/>
        </a:solidFill>
        <a:latin typeface="Helvetica" charset="0"/>
        <a:ea typeface="ＭＳ Ｐゴシック" charset="0"/>
        <a:cs typeface="ＭＳ Ｐゴシック" charset="0"/>
      </a:defRPr>
    </a:lvl2pPr>
    <a:lvl3pPr marL="914400" algn="ctr" rtl="0" eaLnBrk="0" fontAlgn="base" hangingPunct="0">
      <a:spcBef>
        <a:spcPct val="0"/>
      </a:spcBef>
      <a:spcAft>
        <a:spcPct val="0"/>
      </a:spcAft>
      <a:defRPr sz="1600" kern="1200">
        <a:solidFill>
          <a:srgbClr val="000099"/>
        </a:solidFill>
        <a:latin typeface="Helvetica" charset="0"/>
        <a:ea typeface="ＭＳ Ｐゴシック" charset="0"/>
        <a:cs typeface="ＭＳ Ｐゴシック" charset="0"/>
      </a:defRPr>
    </a:lvl3pPr>
    <a:lvl4pPr marL="1371600" algn="ctr" rtl="0" eaLnBrk="0" fontAlgn="base" hangingPunct="0">
      <a:spcBef>
        <a:spcPct val="0"/>
      </a:spcBef>
      <a:spcAft>
        <a:spcPct val="0"/>
      </a:spcAft>
      <a:defRPr sz="1600" kern="1200">
        <a:solidFill>
          <a:srgbClr val="000099"/>
        </a:solidFill>
        <a:latin typeface="Helvetica" charset="0"/>
        <a:ea typeface="ＭＳ Ｐゴシック" charset="0"/>
        <a:cs typeface="ＭＳ Ｐゴシック" charset="0"/>
      </a:defRPr>
    </a:lvl4pPr>
    <a:lvl5pPr marL="1828800" algn="ctr" rtl="0" eaLnBrk="0" fontAlgn="base" hangingPunct="0">
      <a:spcBef>
        <a:spcPct val="0"/>
      </a:spcBef>
      <a:spcAft>
        <a:spcPct val="0"/>
      </a:spcAft>
      <a:defRPr sz="1600" kern="1200">
        <a:solidFill>
          <a:srgbClr val="000099"/>
        </a:solidFill>
        <a:latin typeface="Helvetica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1600" kern="1200">
        <a:solidFill>
          <a:srgbClr val="000099"/>
        </a:solidFill>
        <a:latin typeface="Helvetica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1600" kern="1200">
        <a:solidFill>
          <a:srgbClr val="000099"/>
        </a:solidFill>
        <a:latin typeface="Helvetica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1600" kern="1200">
        <a:solidFill>
          <a:srgbClr val="000099"/>
        </a:solidFill>
        <a:latin typeface="Helvetica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1600" kern="1200">
        <a:solidFill>
          <a:srgbClr val="000099"/>
        </a:solidFill>
        <a:latin typeface="Helvetica" charset="0"/>
        <a:ea typeface="ＭＳ Ｐゴシック" charset="0"/>
        <a:cs typeface="ＭＳ Ｐゴシック" charset="0"/>
      </a:defRPr>
    </a:lvl9pPr>
  </p:defaultTextStyle>
  <p:modifyVerifier cryptProviderType="rsaAES" cryptAlgorithmClass="hash" cryptAlgorithmType="typeAny" cryptAlgorithmSid="14" spinCount="100000" saltData="UjjjpVvCmHxfmN5J5UTy1w==" hashData="47PrBDm4OQ0mKxxHYzaei/UaXZ+3vi5Kn11uKta2+yT4CfRjn28QwLuW+YGh3BrotCylsOOxKfkkk4bxHrIuCw=="/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  <a:srgbClr val="0800F0"/>
    <a:srgbClr val="FFFF00"/>
    <a:srgbClr val="FF00FF"/>
    <a:srgbClr val="FD005E"/>
    <a:srgbClr val="336C19"/>
    <a:srgbClr val="C65860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10"/>
    <p:restoredTop sz="94678"/>
  </p:normalViewPr>
  <p:slideViewPr>
    <p:cSldViewPr>
      <p:cViewPr>
        <p:scale>
          <a:sx n="81" d="100"/>
          <a:sy n="81" d="100"/>
        </p:scale>
        <p:origin x="2520" y="7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63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5363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5363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 smtClean="0"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5363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cs typeface="+mn-cs"/>
              </a:defRPr>
            </a:lvl1pPr>
          </a:lstStyle>
          <a:p>
            <a:pPr>
              <a:defRPr/>
            </a:pPr>
            <a:fld id="{407ADB60-581E-0A43-9406-E8A8B88489C4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9657597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6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4816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4816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xmlns="" val="1"/>
            </a:ext>
          </a:extLst>
        </p:spPr>
      </p:sp>
      <p:sp>
        <p:nvSpPr>
          <p:cNvPr id="34816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noProof="0"/>
              <a:t>Fare clic per modificare gli stili del testo dello schema</a:t>
            </a:r>
          </a:p>
          <a:p>
            <a:pPr lvl="1"/>
            <a:r>
              <a:rPr lang="it-IT" noProof="0"/>
              <a:t>Secondo livello</a:t>
            </a:r>
          </a:p>
          <a:p>
            <a:pPr lvl="2"/>
            <a:r>
              <a:rPr lang="it-IT" noProof="0"/>
              <a:t>Terzo livello</a:t>
            </a:r>
          </a:p>
          <a:p>
            <a:pPr lvl="3"/>
            <a:r>
              <a:rPr lang="it-IT" noProof="0"/>
              <a:t>Quarto livello</a:t>
            </a:r>
          </a:p>
          <a:p>
            <a:pPr lvl="4"/>
            <a:r>
              <a:rPr lang="it-IT" noProof="0"/>
              <a:t>Quinto livello</a:t>
            </a:r>
          </a:p>
        </p:txBody>
      </p:sp>
      <p:sp>
        <p:nvSpPr>
          <p:cNvPr id="34816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 smtClean="0"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4816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cs typeface="+mn-cs"/>
              </a:defRPr>
            </a:lvl1pPr>
          </a:lstStyle>
          <a:p>
            <a:pPr>
              <a:defRPr/>
            </a:pPr>
            <a:fld id="{9897A801-5E78-4246-BE37-ED34DA2721E2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5770101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717B291-8044-824E-9B6B-EBB82EF51761}" type="slidenum">
              <a:rPr lang="it-IT"/>
              <a:pPr>
                <a:defRPr/>
              </a:pPr>
              <a:t>1</a:t>
            </a:fld>
            <a:endParaRPr lang="it-IT"/>
          </a:p>
        </p:txBody>
      </p:sp>
      <p:sp>
        <p:nvSpPr>
          <p:cNvPr id="476162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47616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it-IT"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26351EC-8E80-7548-9524-487B85F5EADB}" type="slidenum">
              <a:rPr lang="it-IT"/>
              <a:pPr>
                <a:defRPr/>
              </a:pPr>
              <a:t>2</a:t>
            </a:fld>
            <a:endParaRPr lang="it-IT"/>
          </a:p>
        </p:txBody>
      </p:sp>
      <p:sp>
        <p:nvSpPr>
          <p:cNvPr id="5130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5130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it-IT"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95E44AB-1306-E149-B58C-D7629920120C}" type="slidenum">
              <a:rPr lang="it-IT"/>
              <a:pPr>
                <a:defRPr/>
              </a:pPr>
              <a:t>3</a:t>
            </a:fld>
            <a:endParaRPr lang="it-IT"/>
          </a:p>
        </p:txBody>
      </p:sp>
      <p:sp>
        <p:nvSpPr>
          <p:cNvPr id="5150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5150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it-IT"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BE79199-2396-B847-99DD-4FACBD9EFE08}" type="slidenum">
              <a:rPr lang="it-IT"/>
              <a:pPr>
                <a:defRPr/>
              </a:pPr>
              <a:t>4</a:t>
            </a:fld>
            <a:endParaRPr lang="it-IT"/>
          </a:p>
        </p:txBody>
      </p:sp>
      <p:sp>
        <p:nvSpPr>
          <p:cNvPr id="5191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5191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it-IT"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B3CDB8C-DA35-934C-9D0C-BAA36520B4CA}" type="slidenum">
              <a:rPr lang="it-IT"/>
              <a:pPr>
                <a:defRPr/>
              </a:pPr>
              <a:t>5</a:t>
            </a:fld>
            <a:endParaRPr lang="it-IT"/>
          </a:p>
        </p:txBody>
      </p:sp>
      <p:sp>
        <p:nvSpPr>
          <p:cNvPr id="5109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5109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it-IT">
              <a:cs typeface="+mn-cs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786E1B6-BBB0-FC4C-B278-C30071BF7F74}" type="slidenum">
              <a:rPr lang="it-IT"/>
              <a:pPr>
                <a:defRPr/>
              </a:pPr>
              <a:t>6</a:t>
            </a:fld>
            <a:endParaRPr lang="it-IT"/>
          </a:p>
        </p:txBody>
      </p:sp>
      <p:sp>
        <p:nvSpPr>
          <p:cNvPr id="5232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5232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it-IT">
              <a:cs typeface="+mn-cs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B1896F3-F133-6847-AE4A-4929B76DE6F0}" type="slidenum">
              <a:rPr lang="it-IT"/>
              <a:pPr>
                <a:defRPr/>
              </a:pPr>
              <a:t>7</a:t>
            </a:fld>
            <a:endParaRPr lang="it-IT"/>
          </a:p>
        </p:txBody>
      </p:sp>
      <p:sp>
        <p:nvSpPr>
          <p:cNvPr id="5253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5253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it-IT">
              <a:cs typeface="+mn-cs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1DD7058-7A65-664C-B634-35091ABDF4AF}" type="slidenum">
              <a:rPr lang="it-IT"/>
              <a:pPr>
                <a:defRPr/>
              </a:pPr>
              <a:t>8</a:t>
            </a:fld>
            <a:endParaRPr lang="it-IT"/>
          </a:p>
        </p:txBody>
      </p:sp>
      <p:sp>
        <p:nvSpPr>
          <p:cNvPr id="527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5273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it-IT">
              <a:cs typeface="+mn-cs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2F63D48-3282-DD43-AB65-A79E45BA96AC}" type="slidenum">
              <a:rPr lang="it-IT"/>
              <a:pPr>
                <a:defRPr/>
              </a:pPr>
              <a:t>9</a:t>
            </a:fld>
            <a:endParaRPr lang="it-IT"/>
          </a:p>
        </p:txBody>
      </p:sp>
      <p:sp>
        <p:nvSpPr>
          <p:cNvPr id="5171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5171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it-IT"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Fare clic per modificare stile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6FF067-819B-1E42-A00A-CD12C2263AFA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50812563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Fare clic per modificare stile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Fare clic per modificare gli stili del testo dello schema</a:t>
            </a:r>
          </a:p>
          <a:p>
            <a:pPr lvl="1"/>
            <a:r>
              <a:rPr lang="en-US"/>
              <a:t>Secondo livello</a:t>
            </a:r>
          </a:p>
          <a:p>
            <a:pPr lvl="2"/>
            <a:r>
              <a:rPr lang="en-US"/>
              <a:t>Terzo livello</a:t>
            </a:r>
          </a:p>
          <a:p>
            <a:pPr lvl="3"/>
            <a:r>
              <a:rPr lang="en-US"/>
              <a:t>Quarto livello</a:t>
            </a:r>
          </a:p>
          <a:p>
            <a:pPr lvl="4"/>
            <a:r>
              <a:rPr lang="en-US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28926B-A53F-F043-A6DE-8645545631C8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14762536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Fare clic per modificare stile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Fare clic per modificare gli stili del testo dello schema</a:t>
            </a:r>
          </a:p>
          <a:p>
            <a:pPr lvl="1"/>
            <a:r>
              <a:rPr lang="en-US"/>
              <a:t>Secondo livello</a:t>
            </a:r>
          </a:p>
          <a:p>
            <a:pPr lvl="2"/>
            <a:r>
              <a:rPr lang="en-US"/>
              <a:t>Terzo livello</a:t>
            </a:r>
          </a:p>
          <a:p>
            <a:pPr lvl="3"/>
            <a:r>
              <a:rPr lang="en-US"/>
              <a:t>Quarto livello</a:t>
            </a:r>
          </a:p>
          <a:p>
            <a:pPr lvl="4"/>
            <a:r>
              <a:rPr lang="en-US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97F78E-27DC-6246-A9CF-D7CCDADAC469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13251355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Fare clic per modificare gli stili del testo dello schema</a:t>
            </a:r>
          </a:p>
          <a:p>
            <a:pPr lvl="1"/>
            <a:r>
              <a:rPr lang="en-US"/>
              <a:t>Secondo livello</a:t>
            </a:r>
          </a:p>
          <a:p>
            <a:pPr lvl="2"/>
            <a:r>
              <a:rPr lang="en-US"/>
              <a:t>Terzo livello</a:t>
            </a:r>
          </a:p>
          <a:p>
            <a:pPr lvl="3"/>
            <a:r>
              <a:rPr lang="en-US"/>
              <a:t>Quarto livello</a:t>
            </a:r>
          </a:p>
          <a:p>
            <a:pPr lvl="4"/>
            <a:r>
              <a:rPr lang="en-US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9CE51A-8FEC-A243-8518-1B225BECAA31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89983280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Fare clic per modificare stile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Fare clic per modificare gli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54294B-D0DF-4846-8B49-B45E99EDA656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03704705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Fare clic per modificare gli stili del testo dello schema</a:t>
            </a:r>
          </a:p>
          <a:p>
            <a:pPr lvl="1"/>
            <a:r>
              <a:rPr lang="en-US"/>
              <a:t>Secondo livello</a:t>
            </a:r>
          </a:p>
          <a:p>
            <a:pPr lvl="2"/>
            <a:r>
              <a:rPr lang="en-US"/>
              <a:t>Terzo livello</a:t>
            </a:r>
          </a:p>
          <a:p>
            <a:pPr lvl="3"/>
            <a:r>
              <a:rPr lang="en-US"/>
              <a:t>Quarto livello</a:t>
            </a:r>
          </a:p>
          <a:p>
            <a:pPr lvl="4"/>
            <a:r>
              <a:rPr lang="en-US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Fare clic per modificare gli stili del testo dello schema</a:t>
            </a:r>
          </a:p>
          <a:p>
            <a:pPr lvl="1"/>
            <a:r>
              <a:rPr lang="en-US"/>
              <a:t>Secondo livello</a:t>
            </a:r>
          </a:p>
          <a:p>
            <a:pPr lvl="2"/>
            <a:r>
              <a:rPr lang="en-US"/>
              <a:t>Terzo livello</a:t>
            </a:r>
          </a:p>
          <a:p>
            <a:pPr lvl="3"/>
            <a:r>
              <a:rPr lang="en-US"/>
              <a:t>Quarto livello</a:t>
            </a:r>
          </a:p>
          <a:p>
            <a:pPr lvl="4"/>
            <a:r>
              <a:rPr lang="en-US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7533E4-82C6-9940-B424-53384F74F8C3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57963732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Fare clic per modificare stile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Fare clic per modificare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Fare clic per modificare gli stili del testo dello schema</a:t>
            </a:r>
          </a:p>
          <a:p>
            <a:pPr lvl="1"/>
            <a:r>
              <a:rPr lang="en-US"/>
              <a:t>Secondo livello</a:t>
            </a:r>
          </a:p>
          <a:p>
            <a:pPr lvl="2"/>
            <a:r>
              <a:rPr lang="en-US"/>
              <a:t>Terzo livello</a:t>
            </a:r>
          </a:p>
          <a:p>
            <a:pPr lvl="3"/>
            <a:r>
              <a:rPr lang="en-US"/>
              <a:t>Quarto livello</a:t>
            </a:r>
          </a:p>
          <a:p>
            <a:pPr lvl="4"/>
            <a:r>
              <a:rPr lang="en-US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Fare clic per modificare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Fare clic per modificare gli stili del testo dello schema</a:t>
            </a:r>
          </a:p>
          <a:p>
            <a:pPr lvl="1"/>
            <a:r>
              <a:rPr lang="en-US"/>
              <a:t>Secondo livello</a:t>
            </a:r>
          </a:p>
          <a:p>
            <a:pPr lvl="2"/>
            <a:r>
              <a:rPr lang="en-US"/>
              <a:t>Terzo livello</a:t>
            </a:r>
          </a:p>
          <a:p>
            <a:pPr lvl="3"/>
            <a:r>
              <a:rPr lang="en-US"/>
              <a:t>Quarto livello</a:t>
            </a:r>
          </a:p>
          <a:p>
            <a:pPr lvl="4"/>
            <a:r>
              <a:rPr lang="en-US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4A9973-9AA1-9A42-BC78-ED64DF3B739D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02419683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Fare clic per modificare stile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264B39-5ABD-E649-B6F2-D9838C792A8C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89771745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9C910E-A902-114C-8505-9D1B7E85A828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82497295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Fare clic per modificare gli stili del testo dello schema</a:t>
            </a:r>
          </a:p>
          <a:p>
            <a:pPr lvl="1"/>
            <a:r>
              <a:rPr lang="en-US"/>
              <a:t>Secondo livello</a:t>
            </a:r>
          </a:p>
          <a:p>
            <a:pPr lvl="2"/>
            <a:r>
              <a:rPr lang="en-US"/>
              <a:t>Terzo livello</a:t>
            </a:r>
          </a:p>
          <a:p>
            <a:pPr lvl="3"/>
            <a:r>
              <a:rPr lang="en-US"/>
              <a:t>Quarto livello</a:t>
            </a:r>
          </a:p>
          <a:p>
            <a:pPr lvl="4"/>
            <a:r>
              <a:rPr lang="en-US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Fare clic per modificare gli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51D1B5-D885-E340-80B3-B4F659FDDBC6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54859640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Fare clic per modificare stile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Fare clic per modificare gli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60BB19-F405-9146-BF69-D04A4055A104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44872230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/>
              <a:t>Fare clic per modificare stile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 smtClean="0"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FB888B29-7164-5549-9AC5-7C9E14C8809E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  <a:cs typeface="ＭＳ Ｐゴシック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it-IT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1.png"/><Relationship Id="rId5" Type="http://schemas.openxmlformats.org/officeDocument/2006/relationships/image" Target="../media/image2.jpe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1.png"/><Relationship Id="rId5" Type="http://schemas.openxmlformats.org/officeDocument/2006/relationships/image" Target="../media/image5.jpe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1.png"/><Relationship Id="rId5" Type="http://schemas.openxmlformats.org/officeDocument/2006/relationships/image" Target="../media/image6.jpe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1.png"/><Relationship Id="rId5" Type="http://schemas.openxmlformats.org/officeDocument/2006/relationships/image" Target="../media/image7.jpe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1.png"/><Relationship Id="rId5" Type="http://schemas.openxmlformats.org/officeDocument/2006/relationships/image" Target="../media/image8.jpe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1.png"/><Relationship Id="rId5" Type="http://schemas.openxmlformats.org/officeDocument/2006/relationships/image" Target="../media/image9.jpe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audio" Target="../media/media9.m4a"/><Relationship Id="rId7" Type="http://schemas.openxmlformats.org/officeDocument/2006/relationships/image" Target="../media/image11.png"/><Relationship Id="rId2" Type="http://schemas.microsoft.com/office/2007/relationships/media" Target="../media/media9.m4a"/><Relationship Id="rId1" Type="http://schemas.openxmlformats.org/officeDocument/2006/relationships/tags" Target="../tags/tag1.xml"/><Relationship Id="rId6" Type="http://schemas.openxmlformats.org/officeDocument/2006/relationships/image" Target="../media/image10.jpeg"/><Relationship Id="rId5" Type="http://schemas.openxmlformats.org/officeDocument/2006/relationships/notesSlide" Target="../notesSlides/notesSlide9.xml"/><Relationship Id="rId4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>
                <a:gamma/>
                <a:shade val="73333"/>
                <a:invGamma/>
              </a:schemeClr>
            </a:gs>
            <a:gs pos="10000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WordArt 2"/>
          <p:cNvSpPr>
            <a:spLocks noChangeArrowheads="1" noChangeShapeType="1"/>
          </p:cNvSpPr>
          <p:nvPr/>
        </p:nvSpPr>
        <p:spPr bwMode="auto">
          <a:xfrm>
            <a:off x="1174750" y="762000"/>
            <a:ext cx="6781800" cy="4572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it-IT" sz="9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blurRad="63500" dist="38099" dir="2700000" algn="ctr" rotWithShape="0">
                    <a:srgbClr val="990000">
                      <a:alpha val="74997"/>
                    </a:srgbClr>
                  </a:outerShdw>
                </a:effectLst>
                <a:latin typeface="Impact"/>
                <a:ea typeface="Impact"/>
                <a:cs typeface="Impact"/>
              </a:rPr>
              <a:t>RFLP</a:t>
            </a:r>
          </a:p>
          <a:p>
            <a:r>
              <a:rPr lang="it-IT" sz="9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blurRad="63500" dist="38099" dir="2700000" algn="ctr" rotWithShape="0">
                    <a:srgbClr val="990000">
                      <a:alpha val="74997"/>
                    </a:srgbClr>
                  </a:outerShdw>
                </a:effectLst>
                <a:latin typeface="Impact"/>
                <a:ea typeface="Impact"/>
                <a:cs typeface="Impact"/>
              </a:rPr>
              <a:t>I Geni delle  Catene</a:t>
            </a:r>
          </a:p>
          <a:p>
            <a:r>
              <a:rPr lang="it-IT" sz="9600" kern="10" dirty="0" err="1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blurRad="63500" dist="38099" dir="2700000" algn="ctr" rotWithShape="0">
                    <a:srgbClr val="990000">
                      <a:alpha val="74997"/>
                    </a:srgbClr>
                  </a:outerShdw>
                </a:effectLst>
                <a:latin typeface="Impact"/>
                <a:ea typeface="Impact"/>
                <a:cs typeface="Impact"/>
              </a:rPr>
              <a:t>Globiniche</a:t>
            </a:r>
            <a:endParaRPr lang="it-IT" sz="9600" kern="10" dirty="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0066CC"/>
              </a:solidFill>
              <a:effectLst>
                <a:outerShdw blurRad="63500" dist="38099" dir="2700000" algn="ctr" rotWithShape="0">
                  <a:srgbClr val="990000">
                    <a:alpha val="74997"/>
                  </a:srgbClr>
                </a:outerShdw>
              </a:effectLst>
              <a:latin typeface="Impact"/>
              <a:ea typeface="Impact"/>
              <a:cs typeface="Impact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F3983912-AC5B-8745-BAF6-10D8EDE3A12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advTm="3925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99"/>
            </a:gs>
            <a:gs pos="50000">
              <a:srgbClr val="000047"/>
            </a:gs>
            <a:gs pos="100000">
              <a:srgbClr val="000099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3" descr="Pag 22"/>
          <p:cNvPicPr>
            <a:picLocks noChangeAspect="1" noChangeArrowheads="1"/>
          </p:cNvPicPr>
          <p:nvPr/>
        </p:nvPicPr>
        <p:blipFill>
          <a:blip r:embed="rId5">
            <a:lum bright="-36000" contras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5213" y="228600"/>
            <a:ext cx="5241925" cy="647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004" name="Rectangle 4"/>
          <p:cNvSpPr>
            <a:spLocks noChangeArrowheads="1"/>
          </p:cNvSpPr>
          <p:nvPr/>
        </p:nvSpPr>
        <p:spPr bwMode="auto">
          <a:xfrm>
            <a:off x="381000" y="2636838"/>
            <a:ext cx="2819400" cy="1554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it-IT" sz="3200" b="1" i="1">
                <a:solidFill>
                  <a:srgbClr val="FFFF00"/>
                </a:solidFill>
                <a:cs typeface="+mn-cs"/>
              </a:rPr>
              <a:t>I geni delle catene </a:t>
            </a:r>
          </a:p>
          <a:p>
            <a:pPr>
              <a:defRPr/>
            </a:pPr>
            <a:r>
              <a:rPr lang="it-IT" sz="3200" b="1" i="1">
                <a:solidFill>
                  <a:srgbClr val="FFFF00"/>
                </a:solidFill>
                <a:cs typeface="+mn-cs"/>
              </a:rPr>
              <a:t>globiniche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58BB41AC-E163-6E46-B6EC-6D0B266AC89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advTm="21631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99"/>
            </a:gs>
            <a:gs pos="50000">
              <a:srgbClr val="000047"/>
            </a:gs>
            <a:gs pos="100000">
              <a:srgbClr val="000099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Fig 32"/>
          <p:cNvPicPr>
            <a:picLocks noChangeAspect="1" noChangeArrowheads="1"/>
          </p:cNvPicPr>
          <p:nvPr/>
        </p:nvPicPr>
        <p:blipFill>
          <a:blip r:embed="rId5">
            <a:lum bright="-20000" contrast="7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200" y="914400"/>
            <a:ext cx="4165600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1" name="Picture 3" descr="Fig 34"/>
          <p:cNvPicPr>
            <a:picLocks noChangeAspect="1" noChangeArrowheads="1"/>
          </p:cNvPicPr>
          <p:nvPr/>
        </p:nvPicPr>
        <p:blipFill>
          <a:blip r:embed="rId6">
            <a:lum bright="-20000" contrast="6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8838" y="1439863"/>
            <a:ext cx="4322762" cy="4046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4053" name="Rectangle 5"/>
          <p:cNvSpPr>
            <a:spLocks noChangeArrowheads="1"/>
          </p:cNvSpPr>
          <p:nvPr/>
        </p:nvSpPr>
        <p:spPr bwMode="auto">
          <a:xfrm>
            <a:off x="723900" y="152400"/>
            <a:ext cx="76962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it-IT" sz="3200" b="1" i="1">
                <a:solidFill>
                  <a:srgbClr val="FFFF00"/>
                </a:solidFill>
                <a:cs typeface="+mn-cs"/>
              </a:rPr>
              <a:t>I geni delle catene globiniche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1E95CF11-A09E-F64D-86B5-0E7BB10592D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advTm="3686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99"/>
            </a:gs>
            <a:gs pos="50000">
              <a:srgbClr val="000047"/>
            </a:gs>
            <a:gs pos="100000">
              <a:srgbClr val="000099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147" name="Rectangle 3"/>
          <p:cNvSpPr>
            <a:spLocks noChangeArrowheads="1"/>
          </p:cNvSpPr>
          <p:nvPr/>
        </p:nvSpPr>
        <p:spPr bwMode="auto">
          <a:xfrm>
            <a:off x="1295400" y="228600"/>
            <a:ext cx="65532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it-IT" sz="3200" b="1" i="1">
                <a:solidFill>
                  <a:srgbClr val="FFFF00"/>
                </a:solidFill>
              </a:rPr>
              <a:t>Alcune emoglobine anomale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132FC1F3-67AF-A64B-A2A7-CCF32F737420}"/>
              </a:ext>
            </a:extLst>
          </p:cNvPr>
          <p:cNvSpPr txBox="1"/>
          <p:nvPr/>
        </p:nvSpPr>
        <p:spPr>
          <a:xfrm flipV="1">
            <a:off x="4644008" y="2992596"/>
            <a:ext cx="432048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300" dirty="0">
                <a:latin typeface="Cambria" panose="02040503050406030204" pitchFamily="18" charset="0"/>
              </a:rPr>
              <a:t>II</a:t>
            </a:r>
          </a:p>
        </p:txBody>
      </p:sp>
      <p:grpSp>
        <p:nvGrpSpPr>
          <p:cNvPr id="6" name="Gruppo 5">
            <a:extLst>
              <a:ext uri="{FF2B5EF4-FFF2-40B4-BE49-F238E27FC236}">
                <a16:creationId xmlns:a16="http://schemas.microsoft.com/office/drawing/2014/main" id="{8DAD6C0D-5BA4-0F42-9BCF-85500E86408C}"/>
              </a:ext>
            </a:extLst>
          </p:cNvPr>
          <p:cNvGrpSpPr/>
          <p:nvPr/>
        </p:nvGrpSpPr>
        <p:grpSpPr>
          <a:xfrm>
            <a:off x="304800" y="1844824"/>
            <a:ext cx="8534400" cy="2444750"/>
            <a:chOff x="304800" y="1844824"/>
            <a:chExt cx="8534400" cy="2444750"/>
          </a:xfrm>
        </p:grpSpPr>
        <p:grpSp>
          <p:nvGrpSpPr>
            <p:cNvPr id="4" name="Gruppo 3">
              <a:extLst>
                <a:ext uri="{FF2B5EF4-FFF2-40B4-BE49-F238E27FC236}">
                  <a16:creationId xmlns:a16="http://schemas.microsoft.com/office/drawing/2014/main" id="{8CA17FE1-A1A8-9F4C-A348-C14D8DE8162A}"/>
                </a:ext>
              </a:extLst>
            </p:cNvPr>
            <p:cNvGrpSpPr/>
            <p:nvPr/>
          </p:nvGrpSpPr>
          <p:grpSpPr>
            <a:xfrm>
              <a:off x="304800" y="1844824"/>
              <a:ext cx="8534400" cy="2444750"/>
              <a:chOff x="304800" y="1844824"/>
              <a:chExt cx="8534400" cy="2444750"/>
            </a:xfrm>
          </p:grpSpPr>
          <p:pic>
            <p:nvPicPr>
              <p:cNvPr id="24578" name="Picture 2" descr="Tab 8"/>
              <p:cNvPicPr>
                <a:picLocks noChangeAspect="1" noChangeArrowheads="1"/>
              </p:cNvPicPr>
              <p:nvPr/>
            </p:nvPicPr>
            <p:blipFill>
              <a:blip r:embed="rId5">
                <a:lum bright="-30000" contrast="58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04800" y="1844824"/>
                <a:ext cx="8534400" cy="24447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" name="Rettangolo 2">
                <a:extLst>
                  <a:ext uri="{FF2B5EF4-FFF2-40B4-BE49-F238E27FC236}">
                    <a16:creationId xmlns:a16="http://schemas.microsoft.com/office/drawing/2014/main" id="{75A3D1ED-51CD-0C4A-B3F6-2F29D8BD3C4A}"/>
                  </a:ext>
                </a:extLst>
              </p:cNvPr>
              <p:cNvSpPr/>
              <p:nvPr/>
            </p:nvSpPr>
            <p:spPr bwMode="auto">
              <a:xfrm>
                <a:off x="4860032" y="2636912"/>
                <a:ext cx="72008" cy="216024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it-IT" sz="400" b="0" i="0" u="none" strike="noStrike" cap="none" normalizeH="0" baseline="0">
                  <a:ln>
                    <a:noFill/>
                  </a:ln>
                  <a:solidFill>
                    <a:srgbClr val="FFFF00"/>
                  </a:solidFill>
                  <a:effectLst/>
                  <a:latin typeface="Helvetica" charset="0"/>
                  <a:ea typeface="ＭＳ Ｐゴシック" charset="0"/>
                </a:endParaRPr>
              </a:p>
            </p:txBody>
          </p:sp>
        </p:grpSp>
        <p:sp>
          <p:nvSpPr>
            <p:cNvPr id="5" name="CasellaDiTesto 4">
              <a:extLst>
                <a:ext uri="{FF2B5EF4-FFF2-40B4-BE49-F238E27FC236}">
                  <a16:creationId xmlns:a16="http://schemas.microsoft.com/office/drawing/2014/main" id="{B26AB1FC-E2CF-4F4D-9BA5-DABE7D89D1E6}"/>
                </a:ext>
              </a:extLst>
            </p:cNvPr>
            <p:cNvSpPr txBox="1"/>
            <p:nvPr/>
          </p:nvSpPr>
          <p:spPr>
            <a:xfrm>
              <a:off x="4749201" y="2598730"/>
              <a:ext cx="293670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300" dirty="0">
                  <a:solidFill>
                    <a:schemeClr val="tx1"/>
                  </a:solidFill>
                  <a:latin typeface="Cambria" panose="02040503050406030204" pitchFamily="18" charset="0"/>
                </a:rPr>
                <a:t>II</a:t>
              </a:r>
            </a:p>
          </p:txBody>
        </p:sp>
      </p:grp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F28179B2-C3ED-4F49-A4AD-B4E5594EFA7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advTm="12992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99"/>
            </a:gs>
            <a:gs pos="50000">
              <a:srgbClr val="000047"/>
            </a:gs>
            <a:gs pos="100000">
              <a:srgbClr val="000099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9954" name="Rectangle 1026"/>
          <p:cNvSpPr>
            <a:spLocks noChangeArrowheads="1"/>
          </p:cNvSpPr>
          <p:nvPr/>
        </p:nvSpPr>
        <p:spPr bwMode="auto">
          <a:xfrm>
            <a:off x="381000" y="2195513"/>
            <a:ext cx="4876800" cy="2528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it-IT" sz="3200" b="1" i="1">
                <a:solidFill>
                  <a:srgbClr val="FFFF00"/>
                </a:solidFill>
                <a:cs typeface="+mn-cs"/>
              </a:rPr>
              <a:t>Polimorfismi di restrizione</a:t>
            </a:r>
          </a:p>
          <a:p>
            <a:pPr>
              <a:defRPr/>
            </a:pPr>
            <a:r>
              <a:rPr lang="it-IT" sz="3200" b="1" i="1">
                <a:solidFill>
                  <a:srgbClr val="FFFF00"/>
                </a:solidFill>
                <a:cs typeface="+mn-cs"/>
              </a:rPr>
              <a:t>Diagnosi</a:t>
            </a:r>
          </a:p>
          <a:p>
            <a:pPr>
              <a:defRPr/>
            </a:pPr>
            <a:r>
              <a:rPr lang="it-IT" sz="3200" b="1" i="1">
                <a:solidFill>
                  <a:srgbClr val="FFFF00"/>
                </a:solidFill>
                <a:cs typeface="+mn-cs"/>
              </a:rPr>
              <a:t>Semi-diretta della</a:t>
            </a:r>
          </a:p>
          <a:p>
            <a:pPr>
              <a:defRPr/>
            </a:pPr>
            <a:r>
              <a:rPr lang="it-IT" sz="3200" b="1" i="1">
                <a:solidFill>
                  <a:srgbClr val="FFFF00"/>
                </a:solidFill>
                <a:cs typeface="+mn-cs"/>
              </a:rPr>
              <a:t>Anemia Falciforme</a:t>
            </a:r>
          </a:p>
        </p:txBody>
      </p:sp>
      <p:pic>
        <p:nvPicPr>
          <p:cNvPr id="26627" name="Picture 1027" descr="Fig 30"/>
          <p:cNvPicPr>
            <a:picLocks noChangeAspect="1" noChangeArrowheads="1"/>
          </p:cNvPicPr>
          <p:nvPr/>
        </p:nvPicPr>
        <p:blipFill>
          <a:blip r:embed="rId5">
            <a:lum bright="-30000" contrast="5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7675" y="152400"/>
            <a:ext cx="2789238" cy="647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36AC1C05-916E-1343-841B-4D9A9EE2302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advTm="20942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99"/>
            </a:gs>
            <a:gs pos="50000">
              <a:srgbClr val="000047"/>
            </a:gs>
            <a:gs pos="100000">
              <a:srgbClr val="000099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42" name="Rectangle 2"/>
          <p:cNvSpPr>
            <a:spLocks noChangeArrowheads="1"/>
          </p:cNvSpPr>
          <p:nvPr/>
        </p:nvSpPr>
        <p:spPr bwMode="auto">
          <a:xfrm>
            <a:off x="304800" y="88900"/>
            <a:ext cx="8534400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it-IT" sz="3200" b="1" i="1">
                <a:solidFill>
                  <a:srgbClr val="FFFF00"/>
                </a:solidFill>
                <a:cs typeface="+mn-cs"/>
              </a:rPr>
              <a:t>Polimorfismi di restrizione. Diagnosi diretta della Anemia Falciforme</a:t>
            </a:r>
          </a:p>
        </p:txBody>
      </p:sp>
      <p:pic>
        <p:nvPicPr>
          <p:cNvPr id="28675" name="Picture 3" descr="Fig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4125" y="1295400"/>
            <a:ext cx="6615113" cy="529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D389A1B1-4215-FF49-A38F-18F5848AF64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advTm="16368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99"/>
            </a:gs>
            <a:gs pos="50000">
              <a:srgbClr val="000047"/>
            </a:gs>
            <a:gs pos="100000">
              <a:srgbClr val="000099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290" name="Rectangle 2"/>
          <p:cNvSpPr>
            <a:spLocks noChangeArrowheads="1"/>
          </p:cNvSpPr>
          <p:nvPr/>
        </p:nvSpPr>
        <p:spPr bwMode="auto">
          <a:xfrm>
            <a:off x="152400" y="2590800"/>
            <a:ext cx="4191000" cy="2041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it-IT" sz="3200" b="1" i="1">
                <a:solidFill>
                  <a:srgbClr val="FFFF00"/>
                </a:solidFill>
                <a:cs typeface="+mn-cs"/>
              </a:rPr>
              <a:t>Polimorfismi di restrizione. Diagnosi diretta della Anemia Falciforme</a:t>
            </a:r>
          </a:p>
        </p:txBody>
      </p:sp>
      <p:pic>
        <p:nvPicPr>
          <p:cNvPr id="30723" name="Picture 3" descr="fig 24"/>
          <p:cNvPicPr>
            <a:picLocks noChangeAspect="1" noChangeArrowheads="1"/>
          </p:cNvPicPr>
          <p:nvPr/>
        </p:nvPicPr>
        <p:blipFill>
          <a:blip r:embed="rId5">
            <a:lum bright="-32000" contrast="6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2638" y="228600"/>
            <a:ext cx="4246562" cy="640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4292" name="Rectangle 4"/>
          <p:cNvSpPr>
            <a:spLocks noChangeArrowheads="1"/>
          </p:cNvSpPr>
          <p:nvPr/>
        </p:nvSpPr>
        <p:spPr bwMode="auto">
          <a:xfrm>
            <a:off x="7391400" y="685800"/>
            <a:ext cx="1120775" cy="214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it-IT" sz="800">
                <a:solidFill>
                  <a:srgbClr val="FF0000"/>
                </a:solidFill>
                <a:cs typeface="+mn-cs"/>
              </a:rPr>
              <a:t>Gene della </a:t>
            </a:r>
            <a:r>
              <a:rPr lang="it-IT" sz="800">
                <a:solidFill>
                  <a:srgbClr val="FF0000"/>
                </a:solidFill>
                <a:latin typeface="Symbol" charset="0"/>
                <a:cs typeface="+mn-cs"/>
                <a:sym typeface="Symbol" charset="0"/>
              </a:rPr>
              <a:t></a:t>
            </a:r>
            <a:r>
              <a:rPr lang="it-IT" sz="800">
                <a:solidFill>
                  <a:srgbClr val="FF0000"/>
                </a:solidFill>
                <a:cs typeface="+mn-cs"/>
              </a:rPr>
              <a:t>-globina</a:t>
            </a:r>
          </a:p>
        </p:txBody>
      </p:sp>
      <p:sp>
        <p:nvSpPr>
          <p:cNvPr id="524295" name="Rectangle 7"/>
          <p:cNvSpPr>
            <a:spLocks noChangeArrowheads="1"/>
          </p:cNvSpPr>
          <p:nvPr/>
        </p:nvSpPr>
        <p:spPr bwMode="auto">
          <a:xfrm>
            <a:off x="7696200" y="3429000"/>
            <a:ext cx="457200" cy="4572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it-IT">
              <a:cs typeface="+mn-cs"/>
            </a:endParaRPr>
          </a:p>
        </p:txBody>
      </p:sp>
      <p:sp>
        <p:nvSpPr>
          <p:cNvPr id="524296" name="Rectangle 8"/>
          <p:cNvSpPr>
            <a:spLocks noChangeArrowheads="1"/>
          </p:cNvSpPr>
          <p:nvPr/>
        </p:nvSpPr>
        <p:spPr bwMode="auto">
          <a:xfrm>
            <a:off x="7667625" y="3605213"/>
            <a:ext cx="47783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it-IT" sz="800">
                <a:solidFill>
                  <a:schemeClr val="tx1"/>
                </a:solidFill>
                <a:cs typeface="+mn-cs"/>
              </a:rPr>
              <a:t>1.3 Kb</a:t>
            </a:r>
          </a:p>
          <a:p>
            <a:pPr>
              <a:defRPr/>
            </a:pPr>
            <a:r>
              <a:rPr lang="it-IT" sz="800">
                <a:solidFill>
                  <a:schemeClr val="tx1"/>
                </a:solidFill>
                <a:cs typeface="+mn-cs"/>
              </a:rPr>
              <a:t>1.1 Kb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5BE3D867-4FC4-3E4F-A2BC-F9232E523D3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advTm="14310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99"/>
            </a:gs>
            <a:gs pos="50000">
              <a:srgbClr val="000047"/>
            </a:gs>
            <a:gs pos="100000">
              <a:srgbClr val="000099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338" name="Rectangle 2"/>
          <p:cNvSpPr>
            <a:spLocks noChangeArrowheads="1"/>
          </p:cNvSpPr>
          <p:nvPr/>
        </p:nvSpPr>
        <p:spPr bwMode="auto">
          <a:xfrm>
            <a:off x="152400" y="2590800"/>
            <a:ext cx="4191000" cy="1554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it-IT" sz="3200" b="1" i="1">
                <a:solidFill>
                  <a:srgbClr val="FFFF00"/>
                </a:solidFill>
                <a:cs typeface="+mn-cs"/>
              </a:rPr>
              <a:t>Polimorfismi di restrizione. Diagnosi di </a:t>
            </a:r>
            <a:r>
              <a:rPr lang="it-IT" sz="3200" b="1" i="1">
                <a:solidFill>
                  <a:srgbClr val="FFFF00"/>
                </a:solidFill>
                <a:latin typeface="Symbol" charset="0"/>
                <a:cs typeface="+mn-cs"/>
                <a:sym typeface="Symbol" charset="0"/>
              </a:rPr>
              <a:t></a:t>
            </a:r>
            <a:r>
              <a:rPr lang="it-IT" sz="3200" b="1" i="1">
                <a:solidFill>
                  <a:srgbClr val="FFFF00"/>
                </a:solidFill>
                <a:cs typeface="+mn-cs"/>
              </a:rPr>
              <a:t>-talassemia</a:t>
            </a:r>
          </a:p>
        </p:txBody>
      </p:sp>
      <p:pic>
        <p:nvPicPr>
          <p:cNvPr id="32771" name="Picture 4" descr="Fig 23"/>
          <p:cNvPicPr>
            <a:picLocks noChangeAspect="1" noChangeArrowheads="1"/>
          </p:cNvPicPr>
          <p:nvPr/>
        </p:nvPicPr>
        <p:blipFill>
          <a:blip r:embed="rId5">
            <a:lum bright="-20000" contrast="6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4788" y="217488"/>
            <a:ext cx="3530600" cy="6488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14C820C8-1507-0F4F-B2F0-59340FEBD5E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advTm="22635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99"/>
            </a:gs>
            <a:gs pos="50000">
              <a:srgbClr val="000047"/>
            </a:gs>
            <a:gs pos="100000">
              <a:srgbClr val="000099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818" name="Group 6"/>
          <p:cNvGrpSpPr>
            <a:grpSpLocks/>
          </p:cNvGrpSpPr>
          <p:nvPr/>
        </p:nvGrpSpPr>
        <p:grpSpPr bwMode="auto">
          <a:xfrm>
            <a:off x="100013" y="152400"/>
            <a:ext cx="4471987" cy="6553200"/>
            <a:chOff x="2544" y="96"/>
            <a:chExt cx="2817" cy="4128"/>
          </a:xfrm>
        </p:grpSpPr>
        <p:pic>
          <p:nvPicPr>
            <p:cNvPr id="34824" name="Picture 2" descr="alfa talassemie"/>
            <p:cNvPicPr>
              <a:picLocks noChangeAspect="1" noChangeArrowheads="1"/>
            </p:cNvPicPr>
            <p:nvPr/>
          </p:nvPicPr>
          <p:blipFill>
            <a:blip r:embed="rId6">
              <a:lum bright="-28000" contrast="7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44" y="96"/>
              <a:ext cx="2817" cy="41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16099" name="Rectangle 3"/>
            <p:cNvSpPr>
              <a:spLocks noChangeArrowheads="1"/>
            </p:cNvSpPr>
            <p:nvPr/>
          </p:nvSpPr>
          <p:spPr bwMode="auto">
            <a:xfrm>
              <a:off x="2592" y="96"/>
              <a:ext cx="1440" cy="192"/>
            </a:xfrm>
            <a:prstGeom prst="rect">
              <a:avLst/>
            </a:prstGeom>
            <a:solidFill>
              <a:schemeClr val="accent1">
                <a:alpha val="20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it-IT">
                <a:cs typeface="+mn-cs"/>
              </a:endParaRPr>
            </a:p>
          </p:txBody>
        </p:sp>
        <p:sp>
          <p:nvSpPr>
            <p:cNvPr id="516100" name="Rectangle 4"/>
            <p:cNvSpPr>
              <a:spLocks noChangeArrowheads="1"/>
            </p:cNvSpPr>
            <p:nvPr/>
          </p:nvSpPr>
          <p:spPr bwMode="auto">
            <a:xfrm>
              <a:off x="2592" y="2688"/>
              <a:ext cx="1680" cy="192"/>
            </a:xfrm>
            <a:prstGeom prst="rect">
              <a:avLst/>
            </a:prstGeom>
            <a:solidFill>
              <a:schemeClr val="accent1">
                <a:alpha val="20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it-IT">
                <a:cs typeface="+mn-cs"/>
              </a:endParaRPr>
            </a:p>
          </p:txBody>
        </p:sp>
        <p:sp>
          <p:nvSpPr>
            <p:cNvPr id="516101" name="Rectangle 5"/>
            <p:cNvSpPr>
              <a:spLocks noChangeArrowheads="1"/>
            </p:cNvSpPr>
            <p:nvPr/>
          </p:nvSpPr>
          <p:spPr bwMode="auto">
            <a:xfrm>
              <a:off x="2592" y="3542"/>
              <a:ext cx="672" cy="192"/>
            </a:xfrm>
            <a:prstGeom prst="rect">
              <a:avLst/>
            </a:prstGeom>
            <a:solidFill>
              <a:schemeClr val="accent1">
                <a:alpha val="20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it-IT">
                <a:cs typeface="+mn-cs"/>
              </a:endParaRPr>
            </a:p>
          </p:txBody>
        </p:sp>
      </p:grpSp>
      <p:sp>
        <p:nvSpPr>
          <p:cNvPr id="516103" name="Rectangle 7"/>
          <p:cNvSpPr>
            <a:spLocks noChangeArrowheads="1"/>
          </p:cNvSpPr>
          <p:nvPr/>
        </p:nvSpPr>
        <p:spPr bwMode="auto">
          <a:xfrm>
            <a:off x="4724400" y="715963"/>
            <a:ext cx="419100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it-IT" sz="3200" b="1" i="1">
                <a:solidFill>
                  <a:srgbClr val="FFFF00"/>
                </a:solidFill>
                <a:cs typeface="+mn-cs"/>
              </a:rPr>
              <a:t>Le </a:t>
            </a:r>
            <a:r>
              <a:rPr lang="it-IT" sz="3200" b="1" i="1">
                <a:solidFill>
                  <a:srgbClr val="FFFF00"/>
                </a:solidFill>
                <a:latin typeface="Symbol" charset="0"/>
                <a:cs typeface="+mn-cs"/>
                <a:sym typeface="Symbol" charset="0"/>
              </a:rPr>
              <a:t></a:t>
            </a:r>
            <a:r>
              <a:rPr lang="it-IT" sz="3200" b="1" i="1">
                <a:solidFill>
                  <a:srgbClr val="FFFF00"/>
                </a:solidFill>
                <a:cs typeface="+mn-cs"/>
              </a:rPr>
              <a:t>-talassemie</a:t>
            </a:r>
          </a:p>
        </p:txBody>
      </p:sp>
      <p:grpSp>
        <p:nvGrpSpPr>
          <p:cNvPr id="516106" name="Group 10"/>
          <p:cNvGrpSpPr>
            <a:grpSpLocks/>
          </p:cNvGrpSpPr>
          <p:nvPr/>
        </p:nvGrpSpPr>
        <p:grpSpPr bwMode="auto">
          <a:xfrm>
            <a:off x="4724400" y="2743200"/>
            <a:ext cx="4267200" cy="2452688"/>
            <a:chOff x="2976" y="1728"/>
            <a:chExt cx="2688" cy="1545"/>
          </a:xfrm>
        </p:grpSpPr>
        <p:pic>
          <p:nvPicPr>
            <p:cNvPr id="34822" name="Picture 8" descr="11_11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76" y="1728"/>
              <a:ext cx="2688" cy="1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4823" name="Text Box 9"/>
            <p:cNvSpPr txBox="1">
              <a:spLocks noChangeArrowheads="1"/>
            </p:cNvSpPr>
            <p:nvPr/>
          </p:nvSpPr>
          <p:spPr bwMode="auto">
            <a:xfrm>
              <a:off x="3168" y="3024"/>
              <a:ext cx="2112" cy="2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defRPr sz="1600">
                  <a:solidFill>
                    <a:srgbClr val="000099"/>
                  </a:solidFill>
                  <a:latin typeface="Helvetica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1600">
                  <a:solidFill>
                    <a:srgbClr val="000099"/>
                  </a:solidFill>
                  <a:latin typeface="Helvetica" charset="0"/>
                  <a:ea typeface="ＭＳ Ｐゴシック" charset="0"/>
                </a:defRPr>
              </a:lvl2pPr>
              <a:lvl3pPr marL="1143000" indent="-228600">
                <a:defRPr sz="1600">
                  <a:solidFill>
                    <a:srgbClr val="000099"/>
                  </a:solidFill>
                  <a:latin typeface="Helvetica" charset="0"/>
                  <a:ea typeface="ＭＳ Ｐゴシック" charset="0"/>
                </a:defRPr>
              </a:lvl3pPr>
              <a:lvl4pPr marL="1600200" indent="-228600">
                <a:defRPr sz="1600">
                  <a:solidFill>
                    <a:srgbClr val="000099"/>
                  </a:solidFill>
                  <a:latin typeface="Helvetica" charset="0"/>
                  <a:ea typeface="ＭＳ Ｐゴシック" charset="0"/>
                </a:defRPr>
              </a:lvl4pPr>
              <a:lvl5pPr marL="2057400" indent="-228600">
                <a:defRPr sz="1600">
                  <a:solidFill>
                    <a:srgbClr val="000099"/>
                  </a:solidFill>
                  <a:latin typeface="Helvetica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000099"/>
                  </a:solidFill>
                  <a:latin typeface="Helvetica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000099"/>
                  </a:solidFill>
                  <a:latin typeface="Helvetica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000099"/>
                  </a:solidFill>
                  <a:latin typeface="Helvetica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000099"/>
                  </a:solidFill>
                  <a:latin typeface="Helvetica" charset="0"/>
                  <a:ea typeface="ＭＳ Ｐゴシック" charset="0"/>
                </a:defRPr>
              </a:lvl9pPr>
            </a:lstStyle>
            <a:p>
              <a:r>
                <a:rPr lang="en-GB" sz="900">
                  <a:solidFill>
                    <a:srgbClr val="FFFF00"/>
                  </a:solidFill>
                  <a:latin typeface="Arial" charset="0"/>
                </a:rPr>
                <a:t>Genesi delle </a:t>
              </a:r>
              <a:r>
                <a:rPr lang="en-GB" sz="900">
                  <a:solidFill>
                    <a:srgbClr val="FFFF00"/>
                  </a:solidFill>
                  <a:latin typeface="Symbol" charset="0"/>
                  <a:sym typeface="Symbol" charset="0"/>
                </a:rPr>
                <a:t></a:t>
              </a:r>
              <a:r>
                <a:rPr lang="en-GB" sz="900">
                  <a:solidFill>
                    <a:srgbClr val="FFFF00"/>
                  </a:solidFill>
                  <a:latin typeface="Arial" charset="0"/>
                </a:rPr>
                <a:t>-talassemie per per appaiamento omologo e crossing-over ineguale</a:t>
              </a:r>
            </a:p>
            <a:p>
              <a:r>
                <a:rPr lang="en-GB" sz="800">
                  <a:solidFill>
                    <a:srgbClr val="FFFF00"/>
                  </a:solidFill>
                  <a:latin typeface="Arial" charset="0"/>
                </a:rPr>
                <a:t>Tratto da Thompson &amp; Thompson Genetica in Medicina - Idelson-Gnocchi</a:t>
              </a:r>
              <a:endParaRPr lang="en-GB" sz="900">
                <a:solidFill>
                  <a:srgbClr val="FFFF00"/>
                </a:solidFill>
                <a:latin typeface="Arial" charset="0"/>
              </a:endParaRPr>
            </a:p>
          </p:txBody>
        </p:sp>
      </p:grpSp>
      <p:sp>
        <p:nvSpPr>
          <p:cNvPr id="34821" name="CasellaDiTesto 1"/>
          <p:cNvSpPr txBox="1">
            <a:spLocks noChangeArrowheads="1"/>
          </p:cNvSpPr>
          <p:nvPr/>
        </p:nvSpPr>
        <p:spPr bwMode="auto">
          <a:xfrm>
            <a:off x="4643438" y="1700213"/>
            <a:ext cx="4465637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rgbClr val="000099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2pPr>
            <a:lvl3pPr marL="1143000" indent="-228600">
              <a:defRPr sz="1600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3pPr>
            <a:lvl4pPr marL="1600200" indent="-228600">
              <a:defRPr sz="1600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4pPr>
            <a:lvl5pPr marL="2057400" indent="-228600">
              <a:defRPr sz="1600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9pPr>
          </a:lstStyle>
          <a:p>
            <a:r>
              <a:rPr lang="it-IT">
                <a:solidFill>
                  <a:srgbClr val="FFFF00"/>
                </a:solidFill>
              </a:rPr>
              <a:t>Hb Bart’s è costituita da tetrameri di catena </a:t>
            </a:r>
            <a:r>
              <a:rPr lang="it-IT">
                <a:solidFill>
                  <a:srgbClr val="FFFF00"/>
                </a:solidFill>
                <a:latin typeface="Symbol" charset="0"/>
                <a:cs typeface="Symbol" charset="0"/>
              </a:rPr>
              <a:t>g</a:t>
            </a:r>
          </a:p>
          <a:p>
            <a:r>
              <a:rPr lang="it-IT">
                <a:solidFill>
                  <a:srgbClr val="FFFF00"/>
                </a:solidFill>
                <a:cs typeface="Helvetica" charset="0"/>
              </a:rPr>
              <a:t>HbH è costituita da tetrameri di catena </a:t>
            </a:r>
            <a:r>
              <a:rPr lang="it-IT">
                <a:solidFill>
                  <a:srgbClr val="FFFF00"/>
                </a:solidFill>
                <a:latin typeface="Symbol" charset="0"/>
                <a:cs typeface="Symbol" charset="0"/>
              </a:rPr>
              <a:t>b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7C018BDC-5908-C04E-934B-4F453FF49D7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2689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6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161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161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16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13.8"/>
</p:tagLst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Blank Presentation">
      <a:majorFont>
        <a:latin typeface="Times"/>
        <a:ea typeface="ＭＳ Ｐゴシック"/>
        <a:cs typeface=""/>
      </a:majorFont>
      <a:minorFont>
        <a:latin typeface="Times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it-IT" sz="400" b="0" i="0" u="none" strike="noStrike" cap="none" normalizeH="0" baseline="0">
            <a:ln>
              <a:noFill/>
            </a:ln>
            <a:solidFill>
              <a:srgbClr val="FFFF00"/>
            </a:solidFill>
            <a:effectLst/>
            <a:latin typeface="Helvetica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it-IT" sz="400" b="0" i="0" u="none" strike="noStrike" cap="none" normalizeH="0" baseline="0">
            <a:ln>
              <a:noFill/>
            </a:ln>
            <a:solidFill>
              <a:srgbClr val="FFFF00"/>
            </a:solidFill>
            <a:effectLst/>
            <a:latin typeface="Helvetica" charset="0"/>
            <a:ea typeface="ＭＳ Ｐゴシック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5602</TotalTime>
  <Words>117</Words>
  <Application>Microsoft Macintosh PowerPoint</Application>
  <PresentationFormat>Presentazione su schermo (4:3)</PresentationFormat>
  <Paragraphs>33</Paragraphs>
  <Slides>9</Slides>
  <Notes>9</Notes>
  <HiddenSlides>0</HiddenSlides>
  <MMClips>9</MMClips>
  <ScaleCrop>false</ScaleCrop>
  <HeadingPairs>
    <vt:vector size="6" baseType="variant">
      <vt:variant>
        <vt:lpstr>Caratteri utilizzati</vt:lpstr>
      </vt:variant>
      <vt:variant>
        <vt:i4>6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9</vt:i4>
      </vt:variant>
    </vt:vector>
  </HeadingPairs>
  <TitlesOfParts>
    <vt:vector size="16" baseType="lpstr">
      <vt:lpstr>Arial</vt:lpstr>
      <vt:lpstr>Cambria</vt:lpstr>
      <vt:lpstr>Helvetica</vt:lpstr>
      <vt:lpstr>Impact</vt:lpstr>
      <vt:lpstr>Symbol</vt:lpstr>
      <vt:lpstr>Times</vt:lpstr>
      <vt:lpstr>Blank Presentation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Manager/>
  <Company>Dipartimento di Biologia e Biotecnologie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 Slide Title</dc:title>
  <dc:subject/>
  <dc:creator>Stefano Biagioni</dc:creator>
  <cp:keywords/>
  <dc:description/>
  <cp:lastModifiedBy>Utente di Microsoft Office</cp:lastModifiedBy>
  <cp:revision>228</cp:revision>
  <dcterms:created xsi:type="dcterms:W3CDTF">2001-08-25T14:00:52Z</dcterms:created>
  <dcterms:modified xsi:type="dcterms:W3CDTF">2020-04-03T17:16:05Z</dcterms:modified>
  <cp:category/>
</cp:coreProperties>
</file>