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8"/>
  </p:notesMasterIdLst>
  <p:handoutMasterIdLst>
    <p:handoutMasterId r:id="rId9"/>
  </p:handoutMasterIdLst>
  <p:sldIdLst>
    <p:sldId id="523" r:id="rId2"/>
    <p:sldId id="553" r:id="rId3"/>
    <p:sldId id="554" r:id="rId4"/>
    <p:sldId id="555" r:id="rId5"/>
    <p:sldId id="556" r:id="rId6"/>
    <p:sldId id="558" r:id="rId7"/>
  </p:sldIdLst>
  <p:sldSz cx="9144000" cy="6858000" type="screen4x3"/>
  <p:notesSz cx="6858000" cy="9144000"/>
  <p:defaultTextStyle>
    <a:defPPr>
      <a:defRPr lang="it-IT"/>
    </a:defPPr>
    <a:lvl1pPr algn="ctr" rtl="0" eaLnBrk="0" fontAlgn="base" hangingPunct="0">
      <a:spcBef>
        <a:spcPct val="0"/>
      </a:spcBef>
      <a:spcAft>
        <a:spcPct val="0"/>
      </a:spcAft>
      <a:defRPr sz="1600" kern="1200">
        <a:solidFill>
          <a:srgbClr val="000099"/>
        </a:solidFill>
        <a:latin typeface="Helvetica" charset="0"/>
        <a:ea typeface="ＭＳ Ｐゴシック" charset="0"/>
        <a:cs typeface="+mn-cs"/>
      </a:defRPr>
    </a:lvl1pPr>
    <a:lvl2pPr marL="457200" algn="ctr" rtl="0" eaLnBrk="0" fontAlgn="base" hangingPunct="0">
      <a:spcBef>
        <a:spcPct val="0"/>
      </a:spcBef>
      <a:spcAft>
        <a:spcPct val="0"/>
      </a:spcAft>
      <a:defRPr sz="1600" kern="1200">
        <a:solidFill>
          <a:srgbClr val="000099"/>
        </a:solidFill>
        <a:latin typeface="Helvetica" charset="0"/>
        <a:ea typeface="ＭＳ Ｐゴシック" charset="0"/>
        <a:cs typeface="+mn-cs"/>
      </a:defRPr>
    </a:lvl2pPr>
    <a:lvl3pPr marL="914400" algn="ctr" rtl="0" eaLnBrk="0" fontAlgn="base" hangingPunct="0">
      <a:spcBef>
        <a:spcPct val="0"/>
      </a:spcBef>
      <a:spcAft>
        <a:spcPct val="0"/>
      </a:spcAft>
      <a:defRPr sz="1600" kern="1200">
        <a:solidFill>
          <a:srgbClr val="000099"/>
        </a:solidFill>
        <a:latin typeface="Helvetica" charset="0"/>
        <a:ea typeface="ＭＳ Ｐゴシック" charset="0"/>
        <a:cs typeface="+mn-cs"/>
      </a:defRPr>
    </a:lvl3pPr>
    <a:lvl4pPr marL="1371600" algn="ctr" rtl="0" eaLnBrk="0" fontAlgn="base" hangingPunct="0">
      <a:spcBef>
        <a:spcPct val="0"/>
      </a:spcBef>
      <a:spcAft>
        <a:spcPct val="0"/>
      </a:spcAft>
      <a:defRPr sz="1600" kern="1200">
        <a:solidFill>
          <a:srgbClr val="000099"/>
        </a:solidFill>
        <a:latin typeface="Helvetica" charset="0"/>
        <a:ea typeface="ＭＳ Ｐゴシック" charset="0"/>
        <a:cs typeface="+mn-cs"/>
      </a:defRPr>
    </a:lvl4pPr>
    <a:lvl5pPr marL="1828800" algn="ctr" rtl="0" eaLnBrk="0" fontAlgn="base" hangingPunct="0">
      <a:spcBef>
        <a:spcPct val="0"/>
      </a:spcBef>
      <a:spcAft>
        <a:spcPct val="0"/>
      </a:spcAft>
      <a:defRPr sz="1600" kern="1200">
        <a:solidFill>
          <a:srgbClr val="000099"/>
        </a:solidFill>
        <a:latin typeface="Helvetica" charset="0"/>
        <a:ea typeface="ＭＳ Ｐゴシック" charset="0"/>
        <a:cs typeface="+mn-cs"/>
      </a:defRPr>
    </a:lvl5pPr>
    <a:lvl6pPr marL="2286000" algn="l" defTabSz="457200" rtl="0" eaLnBrk="1" latinLnBrk="0" hangingPunct="1">
      <a:defRPr sz="1600" kern="1200">
        <a:solidFill>
          <a:srgbClr val="000099"/>
        </a:solidFill>
        <a:latin typeface="Helvetica" charset="0"/>
        <a:ea typeface="ＭＳ Ｐゴシック" charset="0"/>
        <a:cs typeface="+mn-cs"/>
      </a:defRPr>
    </a:lvl6pPr>
    <a:lvl7pPr marL="2743200" algn="l" defTabSz="457200" rtl="0" eaLnBrk="1" latinLnBrk="0" hangingPunct="1">
      <a:defRPr sz="1600" kern="1200">
        <a:solidFill>
          <a:srgbClr val="000099"/>
        </a:solidFill>
        <a:latin typeface="Helvetica" charset="0"/>
        <a:ea typeface="ＭＳ Ｐゴシック" charset="0"/>
        <a:cs typeface="+mn-cs"/>
      </a:defRPr>
    </a:lvl7pPr>
    <a:lvl8pPr marL="3200400" algn="l" defTabSz="457200" rtl="0" eaLnBrk="1" latinLnBrk="0" hangingPunct="1">
      <a:defRPr sz="1600" kern="1200">
        <a:solidFill>
          <a:srgbClr val="000099"/>
        </a:solidFill>
        <a:latin typeface="Helvetica" charset="0"/>
        <a:ea typeface="ＭＳ Ｐゴシック" charset="0"/>
        <a:cs typeface="+mn-cs"/>
      </a:defRPr>
    </a:lvl8pPr>
    <a:lvl9pPr marL="3657600" algn="l" defTabSz="457200" rtl="0" eaLnBrk="1" latinLnBrk="0" hangingPunct="1">
      <a:defRPr sz="1600" kern="1200">
        <a:solidFill>
          <a:srgbClr val="000099"/>
        </a:solidFill>
        <a:latin typeface="Helvetica" charset="0"/>
        <a:ea typeface="ＭＳ Ｐゴシック" charset="0"/>
        <a:cs typeface="+mn-cs"/>
      </a:defRPr>
    </a:lvl9pPr>
  </p:defaultTextStyle>
  <p:modifyVerifier cryptProviderType="rsaAES" cryptAlgorithmClass="hash" cryptAlgorithmType="typeAny" cryptAlgorithmSid="14" spinCount="100000" saltData="BeTDqRuGsgKAa4DkrHC1Gg==" hashData="01rb4pher40qUC9IVZuNa+bczgGs7zznpdXxS4X2zZIwhnZCjoe0czX+nbon0PsaSpQdnoqdNZIkTPZb9zF0kw=="/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  <a:srgbClr val="0800F0"/>
    <a:srgbClr val="FFFF00"/>
    <a:srgbClr val="FF00FF"/>
    <a:srgbClr val="FD005E"/>
    <a:srgbClr val="336C19"/>
    <a:srgbClr val="FEFEFE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vertBarState="maximized" horzBarState="minimized" preferSingleView="1">
    <p:restoredLeft sz="32787"/>
    <p:restoredTop sz="90929"/>
  </p:normalViewPr>
  <p:slideViewPr>
    <p:cSldViewPr>
      <p:cViewPr>
        <p:scale>
          <a:sx n="113" d="100"/>
          <a:sy n="113" d="100"/>
        </p:scale>
        <p:origin x="2520" y="25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63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45363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it-IT"/>
          </a:p>
        </p:txBody>
      </p:sp>
      <p:sp>
        <p:nvSpPr>
          <p:cNvPr id="45363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45363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8FA60245-7F1C-C84B-8601-556F0C41FDC2}" type="slidenum">
              <a:rPr lang="it-IT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8651879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6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4816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it-IT"/>
          </a:p>
        </p:txBody>
      </p:sp>
      <p:sp>
        <p:nvSpPr>
          <p:cNvPr id="34816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="" xmlns:a14="http://schemas.microsoft.com/office/drawing/2010/main" val="1"/>
            </a:ext>
          </a:extLst>
        </p:spPr>
      </p:sp>
      <p:sp>
        <p:nvSpPr>
          <p:cNvPr id="34816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34816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4816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C9F50728-11F5-8445-8D0B-3DB5BCAB1FF6}" type="slidenum">
              <a:rPr lang="it-IT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217255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BC3E8A9-A05B-9B41-9B05-14151B4BD4D1}" type="slidenum">
              <a:rPr lang="it-IT"/>
              <a:pPr/>
              <a:t>1</a:t>
            </a:fld>
            <a:endParaRPr lang="it-IT"/>
          </a:p>
        </p:txBody>
      </p:sp>
      <p:sp>
        <p:nvSpPr>
          <p:cNvPr id="476162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47616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F59FD75-A393-9841-A713-F636A1612BBA}" type="slidenum">
              <a:rPr lang="it-IT"/>
              <a:pPr/>
              <a:t>2</a:t>
            </a:fld>
            <a:endParaRPr lang="it-IT"/>
          </a:p>
        </p:txBody>
      </p:sp>
      <p:sp>
        <p:nvSpPr>
          <p:cNvPr id="5376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5376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03796E5-42DD-AA46-B07C-152092A3999D}" type="slidenum">
              <a:rPr lang="it-IT"/>
              <a:pPr/>
              <a:t>3</a:t>
            </a:fld>
            <a:endParaRPr lang="it-IT"/>
          </a:p>
        </p:txBody>
      </p:sp>
      <p:sp>
        <p:nvSpPr>
          <p:cNvPr id="539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5396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E87F1CD-FBCD-1F4C-AE86-D3887D899EBE}" type="slidenum">
              <a:rPr lang="it-IT"/>
              <a:pPr/>
              <a:t>4</a:t>
            </a:fld>
            <a:endParaRPr lang="it-IT"/>
          </a:p>
        </p:txBody>
      </p:sp>
      <p:sp>
        <p:nvSpPr>
          <p:cNvPr id="5416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5416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9C329BF-6B1D-AE44-BDF8-5B3974F8A76E}" type="slidenum">
              <a:rPr lang="it-IT"/>
              <a:pPr/>
              <a:t>5</a:t>
            </a:fld>
            <a:endParaRPr lang="it-IT"/>
          </a:p>
        </p:txBody>
      </p:sp>
      <p:sp>
        <p:nvSpPr>
          <p:cNvPr id="5437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5437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99185B3-4A4E-944A-A389-A3208E5ADD5D}" type="slidenum">
              <a:rPr lang="it-IT"/>
              <a:pPr/>
              <a:t>6</a:t>
            </a:fld>
            <a:endParaRPr lang="it-IT"/>
          </a:p>
        </p:txBody>
      </p:sp>
      <p:sp>
        <p:nvSpPr>
          <p:cNvPr id="5478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5478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228335A-D701-5A4B-BF63-1EFCE422135B}" type="slidenum">
              <a:rPr lang="it-IT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54111316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1698ED1-B9C4-4948-8AC0-EB63FE826D27}" type="slidenum">
              <a:rPr lang="it-IT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10337753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9151A48-8B09-F74D-9A60-2E65B50CD982}" type="slidenum">
              <a:rPr lang="it-IT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35159800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6A1A26B-B23D-2047-97D0-7E49E24864E4}" type="slidenum">
              <a:rPr lang="it-IT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51042152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7BE3822-A421-BE4E-A71F-43F8A67E1868}" type="slidenum">
              <a:rPr lang="it-IT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90411771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CC72228-2CAD-F54C-B46D-EB03118327D0}" type="slidenum">
              <a:rPr lang="it-IT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98235797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97739E0-37ED-7E4C-BF58-BBB985F3B8FD}" type="slidenum">
              <a:rPr lang="it-IT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24232159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6AE55CB-CF32-8A4F-B981-A72ACEE7FCE6}" type="slidenum">
              <a:rPr lang="it-IT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72008994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B57BC22-DBC6-F443-A9AC-DA6BEA2C0376}" type="slidenum">
              <a:rPr lang="it-IT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53961946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F30C217-DE86-D147-8D54-8E126CF2D319}" type="slidenum">
              <a:rPr lang="it-IT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99169409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E63D87-ED2E-4746-B1FC-2EBB41A20FE5}" type="slidenum">
              <a:rPr lang="it-IT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31716504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/>
              <a:t>Fare clic per modificare stile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endParaRPr lang="it-IT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endParaRPr lang="it-IT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fld id="{EFC3885F-E052-7542-9AC7-8027F49CA208}" type="slidenum">
              <a:rPr lang="it-IT"/>
              <a:pPr/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it-IT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1.png"/><Relationship Id="rId5" Type="http://schemas.openxmlformats.org/officeDocument/2006/relationships/image" Target="../media/image2.jpe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1.png"/><Relationship Id="rId5" Type="http://schemas.openxmlformats.org/officeDocument/2006/relationships/image" Target="../media/image3.jpe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4.jpe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1.png"/><Relationship Id="rId5" Type="http://schemas.openxmlformats.org/officeDocument/2006/relationships/image" Target="../media/image5.jpe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1.png"/><Relationship Id="rId5" Type="http://schemas.openxmlformats.org/officeDocument/2006/relationships/image" Target="../media/image6.jpeg"/><Relationship Id="rId4" Type="http://schemas.openxmlformats.org/officeDocument/2006/relationships/notesSlide" Target="../notesSlides/notesSlide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>
                <a:gamma/>
                <a:shade val="73333"/>
                <a:invGamma/>
              </a:schemeClr>
            </a:gs>
            <a:gs pos="10000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138" name="WordArt 2"/>
          <p:cNvSpPr>
            <a:spLocks noChangeArrowheads="1" noChangeShapeType="1"/>
          </p:cNvSpPr>
          <p:nvPr/>
        </p:nvSpPr>
        <p:spPr bwMode="auto">
          <a:xfrm>
            <a:off x="467544" y="836712"/>
            <a:ext cx="8352928" cy="4896544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it-IT" sz="9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blurRad="63500" dist="38099" dir="2700000" algn="ctr" rotWithShape="0">
                    <a:srgbClr val="990000">
                      <a:alpha val="74998"/>
                    </a:srgbClr>
                  </a:outerShdw>
                </a:effectLst>
                <a:latin typeface="Impact"/>
                <a:ea typeface="Impact"/>
                <a:cs typeface="Impact"/>
              </a:rPr>
              <a:t>Diagnosi</a:t>
            </a:r>
          </a:p>
          <a:p>
            <a:r>
              <a:rPr lang="it-IT" sz="9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blurRad="63500" dist="38099" dir="2700000" algn="ctr" rotWithShape="0">
                    <a:srgbClr val="990000">
                      <a:alpha val="74998"/>
                    </a:srgbClr>
                  </a:outerShdw>
                </a:effectLst>
                <a:latin typeface="Impact"/>
                <a:ea typeface="Impact"/>
                <a:cs typeface="Impact"/>
              </a:rPr>
              <a:t>Molecolare</a:t>
            </a:r>
          </a:p>
          <a:p>
            <a:r>
              <a:rPr lang="it-IT" sz="9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blurRad="63500" dist="38099" dir="2700000" algn="ctr" rotWithShape="0">
                    <a:srgbClr val="990000">
                      <a:alpha val="74998"/>
                    </a:srgbClr>
                  </a:outerShdw>
                </a:effectLst>
                <a:latin typeface="Impact"/>
                <a:ea typeface="Impact"/>
                <a:cs typeface="Impact"/>
              </a:rPr>
              <a:t>Marcatura</a:t>
            </a:r>
          </a:p>
          <a:p>
            <a:r>
              <a:rPr lang="it-IT" sz="9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blurRad="63500" dist="38099" dir="2700000" algn="ctr" rotWithShape="0">
                    <a:srgbClr val="990000">
                      <a:alpha val="74998"/>
                    </a:srgbClr>
                  </a:outerShdw>
                </a:effectLst>
                <a:latin typeface="Impact"/>
                <a:ea typeface="Impact"/>
                <a:cs typeface="Impact"/>
              </a:rPr>
              <a:t>di Sonde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0E058C0F-7E7B-134A-A705-4639E714F73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advTm="2510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99"/>
            </a:gs>
            <a:gs pos="50000">
              <a:srgbClr val="000099">
                <a:gamma/>
                <a:shade val="46275"/>
                <a:invGamma/>
              </a:srgbClr>
            </a:gs>
            <a:gs pos="100000">
              <a:srgbClr val="000099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6578" name="Rectangle 2"/>
          <p:cNvSpPr>
            <a:spLocks noChangeArrowheads="1"/>
          </p:cNvSpPr>
          <p:nvPr/>
        </p:nvSpPr>
        <p:spPr bwMode="auto">
          <a:xfrm>
            <a:off x="228600" y="2651125"/>
            <a:ext cx="3810000" cy="1554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it-IT" sz="3200" b="1" i="1">
                <a:solidFill>
                  <a:srgbClr val="FFFF00"/>
                </a:solidFill>
                <a:cs typeface="ＭＳ Ｐゴシック" charset="0"/>
              </a:rPr>
              <a:t>Marcatura di sonde:</a:t>
            </a:r>
          </a:p>
          <a:p>
            <a:r>
              <a:rPr lang="it-IT" sz="3200" b="1" i="1">
                <a:solidFill>
                  <a:srgbClr val="FFFF00"/>
                </a:solidFill>
                <a:cs typeface="ＭＳ Ｐゴシック" charset="0"/>
              </a:rPr>
              <a:t>nick-translation </a:t>
            </a:r>
          </a:p>
        </p:txBody>
      </p:sp>
      <p:pic>
        <p:nvPicPr>
          <p:cNvPr id="536579" name="Picture 3" descr="Fig 25"/>
          <p:cNvPicPr>
            <a:picLocks noChangeAspect="1" noChangeArrowheads="1"/>
          </p:cNvPicPr>
          <p:nvPr/>
        </p:nvPicPr>
        <p:blipFill>
          <a:blip r:embed="rId5">
            <a:lum bright="-28000" contras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76200"/>
            <a:ext cx="4162425" cy="670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4E747C9A-E7FA-5A41-A57C-FC8967B53B0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advTm="14302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99"/>
            </a:gs>
            <a:gs pos="50000">
              <a:srgbClr val="000099">
                <a:gamma/>
                <a:shade val="46275"/>
                <a:invGamma/>
              </a:srgbClr>
            </a:gs>
            <a:gs pos="100000">
              <a:srgbClr val="000099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8626" name="Rectangle 2"/>
          <p:cNvSpPr>
            <a:spLocks noChangeArrowheads="1"/>
          </p:cNvSpPr>
          <p:nvPr/>
        </p:nvSpPr>
        <p:spPr bwMode="auto">
          <a:xfrm>
            <a:off x="228600" y="2651125"/>
            <a:ext cx="3810000" cy="1554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it-IT" sz="3200" b="1" i="1">
                <a:solidFill>
                  <a:srgbClr val="FFFF00"/>
                </a:solidFill>
                <a:cs typeface="ＭＳ Ｐゴシック" charset="0"/>
              </a:rPr>
              <a:t>Marcatura di sonde:</a:t>
            </a:r>
          </a:p>
          <a:p>
            <a:r>
              <a:rPr lang="it-IT" sz="3200" b="1" i="1">
                <a:solidFill>
                  <a:srgbClr val="FFFF00"/>
                </a:solidFill>
                <a:cs typeface="ＭＳ Ｐゴシック" charset="0"/>
              </a:rPr>
              <a:t>Random priming </a:t>
            </a:r>
          </a:p>
        </p:txBody>
      </p:sp>
      <p:pic>
        <p:nvPicPr>
          <p:cNvPr id="538627" name="Picture 3" descr="Fig 2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3638" y="55563"/>
            <a:ext cx="3408362" cy="67056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6DF18531-0705-9F46-A970-FC45FA27F8D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advTm="20018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99"/>
            </a:gs>
            <a:gs pos="50000">
              <a:srgbClr val="000099">
                <a:gamma/>
                <a:shade val="46275"/>
                <a:invGamma/>
              </a:srgbClr>
            </a:gs>
            <a:gs pos="100000">
              <a:srgbClr val="000099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0674" name="Rectangle 2"/>
          <p:cNvSpPr>
            <a:spLocks noChangeArrowheads="1"/>
          </p:cNvSpPr>
          <p:nvPr/>
        </p:nvSpPr>
        <p:spPr bwMode="auto">
          <a:xfrm>
            <a:off x="52388" y="1905000"/>
            <a:ext cx="4038600" cy="301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it-IT" sz="3200" b="1" i="1">
                <a:solidFill>
                  <a:srgbClr val="FFFF00"/>
                </a:solidFill>
                <a:cs typeface="ＭＳ Ｐゴシック" charset="0"/>
              </a:rPr>
              <a:t>Marcatura di sonde con metodi non radioattivi:</a:t>
            </a:r>
          </a:p>
          <a:p>
            <a:r>
              <a:rPr lang="it-IT" sz="3200" b="1" i="1">
                <a:solidFill>
                  <a:srgbClr val="FFFF00"/>
                </a:solidFill>
                <a:cs typeface="ＭＳ Ｐゴシック" charset="0"/>
              </a:rPr>
              <a:t>Avidina/Biotina</a:t>
            </a:r>
          </a:p>
          <a:p>
            <a:r>
              <a:rPr lang="it-IT" sz="3200" b="1" i="1">
                <a:solidFill>
                  <a:srgbClr val="FFFF00"/>
                </a:solidFill>
                <a:cs typeface="ＭＳ Ｐゴシック" charset="0"/>
              </a:rPr>
              <a:t>Rivelazione per</a:t>
            </a:r>
          </a:p>
          <a:p>
            <a:r>
              <a:rPr lang="it-IT" sz="3200" b="1" i="1">
                <a:solidFill>
                  <a:srgbClr val="FFFF00"/>
                </a:solidFill>
                <a:cs typeface="ＭＳ Ｐゴシック" charset="0"/>
              </a:rPr>
              <a:t>chemiluminescenza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D45CE93D-ADF2-DC40-BC65-C13EDAC653E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  <p:grpSp>
        <p:nvGrpSpPr>
          <p:cNvPr id="6" name="Gruppo 5">
            <a:extLst>
              <a:ext uri="{FF2B5EF4-FFF2-40B4-BE49-F238E27FC236}">
                <a16:creationId xmlns:a16="http://schemas.microsoft.com/office/drawing/2014/main" id="{84C168C6-1163-9C47-867F-2885943638C0}"/>
              </a:ext>
            </a:extLst>
          </p:cNvPr>
          <p:cNvGrpSpPr/>
          <p:nvPr/>
        </p:nvGrpSpPr>
        <p:grpSpPr>
          <a:xfrm>
            <a:off x="4067175" y="381000"/>
            <a:ext cx="5000625" cy="6248400"/>
            <a:chOff x="4067175" y="381000"/>
            <a:chExt cx="5000625" cy="6248400"/>
          </a:xfrm>
        </p:grpSpPr>
        <p:grpSp>
          <p:nvGrpSpPr>
            <p:cNvPr id="540678" name="Group 6"/>
            <p:cNvGrpSpPr>
              <a:grpSpLocks/>
            </p:cNvGrpSpPr>
            <p:nvPr/>
          </p:nvGrpSpPr>
          <p:grpSpPr bwMode="auto">
            <a:xfrm>
              <a:off x="4067175" y="381000"/>
              <a:ext cx="5000625" cy="6248400"/>
              <a:chOff x="2418" y="240"/>
              <a:chExt cx="3150" cy="3936"/>
            </a:xfrm>
          </p:grpSpPr>
          <p:pic>
            <p:nvPicPr>
              <p:cNvPr id="540675" name="Picture 3" descr="f0904_ISBN88-08-14696-6"/>
              <p:cNvPicPr>
                <a:picLocks noChangeAspect="1" noChangeArrowheads="1"/>
              </p:cNvPicPr>
              <p:nvPr/>
            </p:nvPicPr>
            <p:blipFill>
              <a:blip r:embed="rId6">
                <a:lum bright="-20000" contrast="56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427" y="240"/>
                <a:ext cx="3141" cy="388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540676" name="Line 4"/>
              <p:cNvSpPr>
                <a:spLocks noChangeShapeType="1"/>
              </p:cNvSpPr>
              <p:nvPr/>
            </p:nvSpPr>
            <p:spPr bwMode="auto">
              <a:xfrm>
                <a:off x="2418" y="4123"/>
                <a:ext cx="2622" cy="5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540677" name="Rectangle 5"/>
              <p:cNvSpPr>
                <a:spLocks noChangeArrowheads="1"/>
              </p:cNvSpPr>
              <p:nvPr/>
            </p:nvSpPr>
            <p:spPr bwMode="auto">
              <a:xfrm>
                <a:off x="2423" y="4128"/>
                <a:ext cx="3145" cy="48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</p:grpSp>
        <p:sp>
          <p:nvSpPr>
            <p:cNvPr id="4" name="Rettangolo 3">
              <a:extLst>
                <a:ext uri="{FF2B5EF4-FFF2-40B4-BE49-F238E27FC236}">
                  <a16:creationId xmlns:a16="http://schemas.microsoft.com/office/drawing/2014/main" id="{684D74F7-393D-2843-B8BE-2FE18A2F3A14}"/>
                </a:ext>
              </a:extLst>
            </p:cNvPr>
            <p:cNvSpPr/>
            <p:nvPr/>
          </p:nvSpPr>
          <p:spPr bwMode="auto">
            <a:xfrm>
              <a:off x="7380312" y="3284984"/>
              <a:ext cx="1008112" cy="216024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sz="4000" b="0" i="1" u="none" strike="noStrike" cap="none" normalizeH="0" baseline="0">
                <a:ln>
                  <a:noFill/>
                </a:ln>
                <a:solidFill>
                  <a:srgbClr val="CC3300"/>
                </a:solidFill>
                <a:effectLst/>
                <a:latin typeface="Helvetica" charset="0"/>
                <a:ea typeface="ＭＳ Ｐゴシック" charset="0"/>
              </a:endParaRPr>
            </a:p>
          </p:txBody>
        </p:sp>
        <p:sp>
          <p:nvSpPr>
            <p:cNvPr id="5" name="CasellaDiTesto 4">
              <a:extLst>
                <a:ext uri="{FF2B5EF4-FFF2-40B4-BE49-F238E27FC236}">
                  <a16:creationId xmlns:a16="http://schemas.microsoft.com/office/drawing/2014/main" id="{598D730E-5670-FB4B-AD4D-B6664E3A5FA9}"/>
                </a:ext>
              </a:extLst>
            </p:cNvPr>
            <p:cNvSpPr txBox="1"/>
            <p:nvPr/>
          </p:nvSpPr>
          <p:spPr>
            <a:xfrm>
              <a:off x="7308304" y="3356992"/>
              <a:ext cx="845103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000" dirty="0" err="1">
                  <a:solidFill>
                    <a:schemeClr val="tx1"/>
                  </a:solidFill>
                </a:rPr>
                <a:t>Perossidasi</a:t>
              </a:r>
              <a:endParaRPr lang="it-IT" sz="1000" dirty="0">
                <a:solidFill>
                  <a:schemeClr val="tx1"/>
                </a:solidFill>
              </a:endParaRPr>
            </a:p>
          </p:txBody>
        </p:sp>
      </p:grpSp>
    </p:spTree>
  </p:cSld>
  <p:clrMapOvr>
    <a:masterClrMapping/>
  </p:clrMapOvr>
  <p:transition advTm="20572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99"/>
            </a:gs>
            <a:gs pos="50000">
              <a:srgbClr val="000099">
                <a:gamma/>
                <a:shade val="46275"/>
                <a:invGamma/>
              </a:srgbClr>
            </a:gs>
            <a:gs pos="100000">
              <a:srgbClr val="000099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22" name="Picture 2" descr="Fig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0025" y="1177925"/>
            <a:ext cx="6202363" cy="55054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42724" name="Rectangle 4"/>
          <p:cNvSpPr>
            <a:spLocks noChangeArrowheads="1"/>
          </p:cNvSpPr>
          <p:nvPr/>
        </p:nvSpPr>
        <p:spPr bwMode="auto">
          <a:xfrm>
            <a:off x="101600" y="112713"/>
            <a:ext cx="8939213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it-IT" sz="2800" b="1" i="1">
                <a:solidFill>
                  <a:srgbClr val="FFFF00"/>
                </a:solidFill>
                <a:cs typeface="ＭＳ Ｐゴシック" charset="0"/>
              </a:rPr>
              <a:t>Marcatura di sonde con metodi non radioattivi:</a:t>
            </a:r>
          </a:p>
          <a:p>
            <a:r>
              <a:rPr lang="it-IT" sz="2800" b="1" i="1">
                <a:solidFill>
                  <a:srgbClr val="FFFF00"/>
                </a:solidFill>
                <a:cs typeface="ＭＳ Ｐゴシック" charset="0"/>
              </a:rPr>
              <a:t>Apteni/Anticorpi-Rivelazione enzimatica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79204B42-06E5-9943-BD0B-8081982618A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advTm="6753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99"/>
            </a:gs>
            <a:gs pos="50000">
              <a:srgbClr val="000099">
                <a:gamma/>
                <a:shade val="46275"/>
                <a:invGamma/>
              </a:srgbClr>
            </a:gs>
            <a:gs pos="100000">
              <a:srgbClr val="000099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6818" name="Rectangle 2"/>
          <p:cNvSpPr>
            <a:spLocks noChangeArrowheads="1"/>
          </p:cNvSpPr>
          <p:nvPr/>
        </p:nvSpPr>
        <p:spPr bwMode="auto">
          <a:xfrm>
            <a:off x="304800" y="106363"/>
            <a:ext cx="853440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it-IT" sz="3200" b="1" i="1">
                <a:solidFill>
                  <a:srgbClr val="FFFF00"/>
                </a:solidFill>
                <a:cs typeface="ＭＳ Ｐゴシック" charset="0"/>
              </a:rPr>
              <a:t>Analisi di un gene con tecnica del blotting</a:t>
            </a:r>
          </a:p>
        </p:txBody>
      </p:sp>
      <p:pic>
        <p:nvPicPr>
          <p:cNvPr id="546819" name="Picture 3" descr="Fig 1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850" y="823913"/>
            <a:ext cx="8001000" cy="565308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1DB6861C-153B-704A-B239-6AA02E8DEFC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advTm="23795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Blank Presentation">
      <a:majorFont>
        <a:latin typeface="Times"/>
        <a:ea typeface="ＭＳ Ｐゴシック"/>
        <a:cs typeface=""/>
      </a:majorFont>
      <a:minorFont>
        <a:latin typeface="Times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it-IT" sz="4000" b="0" i="1" u="none" strike="noStrike" cap="none" normalizeH="0" baseline="0">
            <a:ln>
              <a:noFill/>
            </a:ln>
            <a:solidFill>
              <a:srgbClr val="CC3300"/>
            </a:solidFill>
            <a:effectLst/>
            <a:latin typeface="Helvetica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it-IT" sz="4000" b="0" i="1" u="none" strike="noStrike" cap="none" normalizeH="0" baseline="0">
            <a:ln>
              <a:noFill/>
            </a:ln>
            <a:solidFill>
              <a:srgbClr val="CC3300"/>
            </a:solidFill>
            <a:effectLst/>
            <a:latin typeface="Helvetica" charset="0"/>
            <a:ea typeface="ＭＳ Ｐゴシック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5778</TotalTime>
  <Words>57</Words>
  <Application>Microsoft Macintosh PowerPoint</Application>
  <PresentationFormat>Presentazione su schermo (4:3)</PresentationFormat>
  <Paragraphs>22</Paragraphs>
  <Slides>6</Slides>
  <Notes>6</Notes>
  <HiddenSlides>0</HiddenSlides>
  <MMClips>6</MMClips>
  <ScaleCrop>false</ScaleCrop>
  <HeadingPairs>
    <vt:vector size="6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6</vt:i4>
      </vt:variant>
    </vt:vector>
  </HeadingPairs>
  <TitlesOfParts>
    <vt:vector size="10" baseType="lpstr">
      <vt:lpstr>Helvetica</vt:lpstr>
      <vt:lpstr>Impact</vt:lpstr>
      <vt:lpstr>Times</vt:lpstr>
      <vt:lpstr>Blank Presentation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Manager/>
  <Company>Dipartimento di Biologia e Biotecnologie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 Slide Title</dc:title>
  <dc:subject/>
  <dc:creator>Stefano Biagioni</dc:creator>
  <cp:keywords/>
  <dc:description/>
  <cp:lastModifiedBy>Utente di Microsoft Office</cp:lastModifiedBy>
  <cp:revision>232</cp:revision>
  <dcterms:created xsi:type="dcterms:W3CDTF">2001-08-25T14:00:52Z</dcterms:created>
  <dcterms:modified xsi:type="dcterms:W3CDTF">2020-03-29T17:00:06Z</dcterms:modified>
  <cp:category/>
</cp:coreProperties>
</file>