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1.xml" ContentType="application/vnd.openxmlformats-officedocument.presentationml.tags+xml"/>
  <Override PartName="/ppt/notesSlides/notesSlide4.xml" ContentType="application/vnd.openxmlformats-officedocument.presentationml.notesSlide+xml"/>
  <Override PartName="/ppt/tags/tag2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3.xml" ContentType="application/vnd.openxmlformats-officedocument.presentationml.tag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11"/>
  </p:notesMasterIdLst>
  <p:handoutMasterIdLst>
    <p:handoutMasterId r:id="rId12"/>
  </p:handoutMasterIdLst>
  <p:sldIdLst>
    <p:sldId id="565" r:id="rId2"/>
    <p:sldId id="548" r:id="rId3"/>
    <p:sldId id="545" r:id="rId4"/>
    <p:sldId id="546" r:id="rId5"/>
    <p:sldId id="531" r:id="rId6"/>
    <p:sldId id="550" r:id="rId7"/>
    <p:sldId id="551" r:id="rId8"/>
    <p:sldId id="549" r:id="rId9"/>
    <p:sldId id="564" r:id="rId10"/>
  </p:sldIdLst>
  <p:sldSz cx="9144000" cy="6858000" type="screen4x3"/>
  <p:notesSz cx="6858000" cy="9144000"/>
  <p:defaultTextStyle>
    <a:defPPr>
      <a:defRPr lang="it-IT"/>
    </a:defPPr>
    <a:lvl1pPr algn="ctr" rtl="0" eaLnBrk="0" fontAlgn="base" hangingPunct="0">
      <a:spcBef>
        <a:spcPct val="0"/>
      </a:spcBef>
      <a:spcAft>
        <a:spcPct val="0"/>
      </a:spcAft>
      <a:defRPr sz="1600" kern="1200">
        <a:solidFill>
          <a:srgbClr val="000099"/>
        </a:solidFill>
        <a:latin typeface="Helvetica" charset="0"/>
        <a:ea typeface="ＭＳ Ｐゴシック" charset="0"/>
        <a:cs typeface="+mn-cs"/>
      </a:defRPr>
    </a:lvl1pPr>
    <a:lvl2pPr marL="457200" algn="ctr" rtl="0" eaLnBrk="0" fontAlgn="base" hangingPunct="0">
      <a:spcBef>
        <a:spcPct val="0"/>
      </a:spcBef>
      <a:spcAft>
        <a:spcPct val="0"/>
      </a:spcAft>
      <a:defRPr sz="1600" kern="1200">
        <a:solidFill>
          <a:srgbClr val="000099"/>
        </a:solidFill>
        <a:latin typeface="Helvetica" charset="0"/>
        <a:ea typeface="ＭＳ Ｐゴシック" charset="0"/>
        <a:cs typeface="+mn-cs"/>
      </a:defRPr>
    </a:lvl2pPr>
    <a:lvl3pPr marL="914400" algn="ctr" rtl="0" eaLnBrk="0" fontAlgn="base" hangingPunct="0">
      <a:spcBef>
        <a:spcPct val="0"/>
      </a:spcBef>
      <a:spcAft>
        <a:spcPct val="0"/>
      </a:spcAft>
      <a:defRPr sz="1600" kern="1200">
        <a:solidFill>
          <a:srgbClr val="000099"/>
        </a:solidFill>
        <a:latin typeface="Helvetica" charset="0"/>
        <a:ea typeface="ＭＳ Ｐゴシック" charset="0"/>
        <a:cs typeface="+mn-cs"/>
      </a:defRPr>
    </a:lvl3pPr>
    <a:lvl4pPr marL="1371600" algn="ctr" rtl="0" eaLnBrk="0" fontAlgn="base" hangingPunct="0">
      <a:spcBef>
        <a:spcPct val="0"/>
      </a:spcBef>
      <a:spcAft>
        <a:spcPct val="0"/>
      </a:spcAft>
      <a:defRPr sz="1600" kern="1200">
        <a:solidFill>
          <a:srgbClr val="000099"/>
        </a:solidFill>
        <a:latin typeface="Helvetica" charset="0"/>
        <a:ea typeface="ＭＳ Ｐゴシック" charset="0"/>
        <a:cs typeface="+mn-cs"/>
      </a:defRPr>
    </a:lvl4pPr>
    <a:lvl5pPr marL="1828800" algn="ctr" rtl="0" eaLnBrk="0" fontAlgn="base" hangingPunct="0">
      <a:spcBef>
        <a:spcPct val="0"/>
      </a:spcBef>
      <a:spcAft>
        <a:spcPct val="0"/>
      </a:spcAft>
      <a:defRPr sz="1600" kern="1200">
        <a:solidFill>
          <a:srgbClr val="000099"/>
        </a:solidFill>
        <a:latin typeface="Helvetica" charset="0"/>
        <a:ea typeface="ＭＳ Ｐゴシック" charset="0"/>
        <a:cs typeface="+mn-cs"/>
      </a:defRPr>
    </a:lvl5pPr>
    <a:lvl6pPr marL="2286000" algn="l" defTabSz="457200" rtl="0" eaLnBrk="1" latinLnBrk="0" hangingPunct="1">
      <a:defRPr sz="1600" kern="1200">
        <a:solidFill>
          <a:srgbClr val="000099"/>
        </a:solidFill>
        <a:latin typeface="Helvetica" charset="0"/>
        <a:ea typeface="ＭＳ Ｐゴシック" charset="0"/>
        <a:cs typeface="+mn-cs"/>
      </a:defRPr>
    </a:lvl6pPr>
    <a:lvl7pPr marL="2743200" algn="l" defTabSz="457200" rtl="0" eaLnBrk="1" latinLnBrk="0" hangingPunct="1">
      <a:defRPr sz="1600" kern="1200">
        <a:solidFill>
          <a:srgbClr val="000099"/>
        </a:solidFill>
        <a:latin typeface="Helvetica" charset="0"/>
        <a:ea typeface="ＭＳ Ｐゴシック" charset="0"/>
        <a:cs typeface="+mn-cs"/>
      </a:defRPr>
    </a:lvl7pPr>
    <a:lvl8pPr marL="3200400" algn="l" defTabSz="457200" rtl="0" eaLnBrk="1" latinLnBrk="0" hangingPunct="1">
      <a:defRPr sz="1600" kern="1200">
        <a:solidFill>
          <a:srgbClr val="000099"/>
        </a:solidFill>
        <a:latin typeface="Helvetica" charset="0"/>
        <a:ea typeface="ＭＳ Ｐゴシック" charset="0"/>
        <a:cs typeface="+mn-cs"/>
      </a:defRPr>
    </a:lvl8pPr>
    <a:lvl9pPr marL="3657600" algn="l" defTabSz="457200" rtl="0" eaLnBrk="1" latinLnBrk="0" hangingPunct="1">
      <a:defRPr sz="1600" kern="1200">
        <a:solidFill>
          <a:srgbClr val="000099"/>
        </a:solidFill>
        <a:latin typeface="Helvetica" charset="0"/>
        <a:ea typeface="ＭＳ Ｐゴシック" charset="0"/>
        <a:cs typeface="+mn-cs"/>
      </a:defRPr>
    </a:lvl9pPr>
  </p:defaultTextStyle>
  <p:modifyVerifier cryptProviderType="rsaAES" cryptAlgorithmClass="hash" cryptAlgorithmType="typeAny" cryptAlgorithmSid="14" spinCount="100000" saltData="EimQB4RuKkVc10o1wwciLg==" hashData="ouvbB2iUyV/CWYf7h2m2XkNbwHcKRoP8IrotSN3q468xU7+jMcckblfdPaw86oPNlmJQymkLm8VKYuv//2aLmg=="/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  <a:srgbClr val="0800F0"/>
    <a:srgbClr val="FFFF00"/>
    <a:srgbClr val="FF00FF"/>
    <a:srgbClr val="FD005E"/>
    <a:srgbClr val="336C19"/>
    <a:srgbClr val="FEFEFE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vertBarState="maximized" horzBarState="minimized" preferSingleView="1">
    <p:restoredLeft sz="32787"/>
    <p:restoredTop sz="90929"/>
  </p:normalViewPr>
  <p:slideViewPr>
    <p:cSldViewPr>
      <p:cViewPr>
        <p:scale>
          <a:sx n="111" d="100"/>
          <a:sy n="111" d="100"/>
        </p:scale>
        <p:origin x="2600" y="32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63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45363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it-IT"/>
          </a:p>
        </p:txBody>
      </p:sp>
      <p:sp>
        <p:nvSpPr>
          <p:cNvPr id="45363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45363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8FA60245-7F1C-C84B-8601-556F0C41FDC2}" type="slidenum">
              <a:rPr lang="it-IT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8651879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6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4816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it-IT"/>
          </a:p>
        </p:txBody>
      </p:sp>
      <p:sp>
        <p:nvSpPr>
          <p:cNvPr id="34816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xmlns="" val="1"/>
            </a:ext>
          </a:extLst>
        </p:spPr>
      </p:sp>
      <p:sp>
        <p:nvSpPr>
          <p:cNvPr id="34816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34816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4816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C9F50728-11F5-8445-8D0B-3DB5BCAB1FF6}" type="slidenum">
              <a:rPr lang="it-IT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217255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BC3E8A9-A05B-9B41-9B05-14151B4BD4D1}" type="slidenum">
              <a:rPr lang="it-IT"/>
              <a:pPr/>
              <a:t>1</a:t>
            </a:fld>
            <a:endParaRPr lang="it-IT"/>
          </a:p>
        </p:txBody>
      </p:sp>
      <p:sp>
        <p:nvSpPr>
          <p:cNvPr id="476162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47616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29809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C3F9CC2-1BC7-2445-A9D4-7BA7F652FDED}" type="slidenum">
              <a:rPr lang="it-IT"/>
              <a:pPr/>
              <a:t>2</a:t>
            </a:fld>
            <a:endParaRPr lang="it-IT"/>
          </a:p>
        </p:txBody>
      </p:sp>
      <p:sp>
        <p:nvSpPr>
          <p:cNvPr id="527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5273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06C4713-C7E6-A74A-B8B5-87F594BED64F}" type="slidenum">
              <a:rPr lang="it-IT"/>
              <a:pPr/>
              <a:t>3</a:t>
            </a:fld>
            <a:endParaRPr lang="it-IT"/>
          </a:p>
        </p:txBody>
      </p:sp>
      <p:sp>
        <p:nvSpPr>
          <p:cNvPr id="5212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5212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A2DAAC3-D697-374E-8638-8FAA9CD34014}" type="slidenum">
              <a:rPr lang="it-IT"/>
              <a:pPr/>
              <a:t>4</a:t>
            </a:fld>
            <a:endParaRPr lang="it-IT"/>
          </a:p>
        </p:txBody>
      </p:sp>
      <p:sp>
        <p:nvSpPr>
          <p:cNvPr id="5232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5232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52314EF-AE97-C84D-9286-DDA9CEB71E51}" type="slidenum">
              <a:rPr lang="it-IT"/>
              <a:pPr/>
              <a:t>5</a:t>
            </a:fld>
            <a:endParaRPr lang="it-IT"/>
          </a:p>
        </p:txBody>
      </p:sp>
      <p:sp>
        <p:nvSpPr>
          <p:cNvPr id="4925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4925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EE167C8-CC9E-2F42-8B66-8C6925E31D5B}" type="slidenum">
              <a:rPr lang="it-IT"/>
              <a:pPr/>
              <a:t>6</a:t>
            </a:fld>
            <a:endParaRPr lang="it-IT"/>
          </a:p>
        </p:txBody>
      </p:sp>
      <p:sp>
        <p:nvSpPr>
          <p:cNvPr id="531458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531459" name="Rectangle 102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BC15217-6081-E843-9F18-B52503976333}" type="slidenum">
              <a:rPr lang="it-IT"/>
              <a:pPr/>
              <a:t>7</a:t>
            </a:fld>
            <a:endParaRPr lang="it-IT"/>
          </a:p>
        </p:txBody>
      </p:sp>
      <p:sp>
        <p:nvSpPr>
          <p:cNvPr id="5335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5335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BD1F85A-A43A-894C-8173-4A302D0A865D}" type="slidenum">
              <a:rPr lang="it-IT"/>
              <a:pPr/>
              <a:t>8</a:t>
            </a:fld>
            <a:endParaRPr lang="it-IT"/>
          </a:p>
        </p:txBody>
      </p:sp>
      <p:sp>
        <p:nvSpPr>
          <p:cNvPr id="529410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529411" name="Rectangle 102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BD1F85A-A43A-894C-8173-4A302D0A865D}" type="slidenum">
              <a:rPr lang="it-IT"/>
              <a:pPr/>
              <a:t>9</a:t>
            </a:fld>
            <a:endParaRPr lang="it-IT"/>
          </a:p>
        </p:txBody>
      </p:sp>
      <p:sp>
        <p:nvSpPr>
          <p:cNvPr id="529410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529411" name="Rectangle 102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402368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228335A-D701-5A4B-BF63-1EFCE422135B}" type="slidenum">
              <a:rPr lang="it-IT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54111316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1698ED1-B9C4-4948-8AC0-EB63FE826D27}" type="slidenum">
              <a:rPr lang="it-IT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10337753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9151A48-8B09-F74D-9A60-2E65B50CD982}" type="slidenum">
              <a:rPr lang="it-IT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35159800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6A1A26B-B23D-2047-97D0-7E49E24864E4}" type="slidenum">
              <a:rPr lang="it-IT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51042152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7BE3822-A421-BE4E-A71F-43F8A67E1868}" type="slidenum">
              <a:rPr lang="it-IT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90411771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CC72228-2CAD-F54C-B46D-EB03118327D0}" type="slidenum">
              <a:rPr lang="it-IT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98235797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97739E0-37ED-7E4C-BF58-BBB985F3B8FD}" type="slidenum">
              <a:rPr lang="it-IT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24232159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6AE55CB-CF32-8A4F-B981-A72ACEE7FCE6}" type="slidenum">
              <a:rPr lang="it-IT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72008994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B57BC22-DBC6-F443-A9AC-DA6BEA2C0376}" type="slidenum">
              <a:rPr lang="it-IT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53961946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F30C217-DE86-D147-8D54-8E126CF2D319}" type="slidenum">
              <a:rPr lang="it-IT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99169409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E63D87-ED2E-4746-B1FC-2EBB41A20FE5}" type="slidenum">
              <a:rPr lang="it-IT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31716504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/>
              <a:t>Fare clic per modificare stile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endParaRPr lang="it-IT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endParaRPr lang="it-IT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fld id="{EFC3885F-E052-7542-9AC7-8027F49CA208}" type="slidenum">
              <a:rPr lang="it-IT"/>
              <a:pPr/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it-IT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1.png"/><Relationship Id="rId5" Type="http://schemas.openxmlformats.org/officeDocument/2006/relationships/image" Target="../media/image2.jpe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1.png"/><Relationship Id="rId5" Type="http://schemas.openxmlformats.org/officeDocument/2006/relationships/image" Target="../media/image3.jpe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audio" Target="../media/media4.m4a"/><Relationship Id="rId7" Type="http://schemas.openxmlformats.org/officeDocument/2006/relationships/image" Target="../media/image5.jpeg"/><Relationship Id="rId2" Type="http://schemas.microsoft.com/office/2007/relationships/media" Target="../media/media4.m4a"/><Relationship Id="rId1" Type="http://schemas.openxmlformats.org/officeDocument/2006/relationships/tags" Target="../tags/tag1.xml"/><Relationship Id="rId6" Type="http://schemas.openxmlformats.org/officeDocument/2006/relationships/image" Target="../media/image4.jpeg"/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audio" Target="../media/media5.m4a"/><Relationship Id="rId7" Type="http://schemas.openxmlformats.org/officeDocument/2006/relationships/image" Target="../media/image7.jpeg"/><Relationship Id="rId2" Type="http://schemas.microsoft.com/office/2007/relationships/media" Target="../media/media5.m4a"/><Relationship Id="rId1" Type="http://schemas.openxmlformats.org/officeDocument/2006/relationships/tags" Target="../tags/tag2.xml"/><Relationship Id="rId6" Type="http://schemas.openxmlformats.org/officeDocument/2006/relationships/image" Target="../media/image6.jpeg"/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1.png"/><Relationship Id="rId5" Type="http://schemas.openxmlformats.org/officeDocument/2006/relationships/image" Target="../media/image8.jpe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audio" Target="../media/media7.m4a"/><Relationship Id="rId7" Type="http://schemas.openxmlformats.org/officeDocument/2006/relationships/image" Target="../media/image10.jpeg"/><Relationship Id="rId2" Type="http://schemas.microsoft.com/office/2007/relationships/media" Target="../media/media7.m4a"/><Relationship Id="rId1" Type="http://schemas.openxmlformats.org/officeDocument/2006/relationships/tags" Target="../tags/tag3.xml"/><Relationship Id="rId6" Type="http://schemas.openxmlformats.org/officeDocument/2006/relationships/image" Target="../media/image9.jpeg"/><Relationship Id="rId5" Type="http://schemas.openxmlformats.org/officeDocument/2006/relationships/notesSlide" Target="../notesSlides/notesSlide7.xml"/><Relationship Id="rId4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1.png"/><Relationship Id="rId5" Type="http://schemas.openxmlformats.org/officeDocument/2006/relationships/image" Target="../media/image11.jpe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1.png"/><Relationship Id="rId5" Type="http://schemas.openxmlformats.org/officeDocument/2006/relationships/image" Target="../media/image12.jpe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>
                <a:gamma/>
                <a:shade val="73333"/>
                <a:invGamma/>
              </a:schemeClr>
            </a:gs>
            <a:gs pos="10000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138" name="WordArt 2"/>
          <p:cNvSpPr>
            <a:spLocks noChangeArrowheads="1" noChangeShapeType="1"/>
          </p:cNvSpPr>
          <p:nvPr/>
        </p:nvSpPr>
        <p:spPr bwMode="auto">
          <a:xfrm>
            <a:off x="1143000" y="2133600"/>
            <a:ext cx="6934200" cy="260508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it-IT" sz="9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blurRad="63500" dist="38099" dir="2700000" algn="ctr" rotWithShape="0">
                    <a:srgbClr val="990000">
                      <a:alpha val="74998"/>
                    </a:srgbClr>
                  </a:outerShdw>
                </a:effectLst>
                <a:latin typeface="Impact"/>
                <a:ea typeface="Impact"/>
                <a:cs typeface="Impact"/>
              </a:rPr>
              <a:t>DNA Ricombinante</a:t>
            </a:r>
          </a:p>
          <a:p>
            <a:r>
              <a:rPr lang="it-IT" sz="9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blurRad="63500" dist="38099" dir="2700000" algn="ctr" rotWithShape="0">
                    <a:srgbClr val="990000">
                      <a:alpha val="74998"/>
                    </a:srgbClr>
                  </a:outerShdw>
                </a:effectLst>
                <a:latin typeface="Impact"/>
                <a:ea typeface="Impact"/>
                <a:cs typeface="Impact"/>
              </a:rPr>
              <a:t>Sonde molecolari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F15B6AD7-F586-1B49-A299-F495645C567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497519"/>
      </p:ext>
    </p:extLst>
  </p:cSld>
  <p:clrMapOvr>
    <a:masterClrMapping/>
  </p:clrMapOvr>
  <p:transition advTm="2475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99"/>
            </a:gs>
            <a:gs pos="50000">
              <a:srgbClr val="000099">
                <a:gamma/>
                <a:shade val="46275"/>
                <a:invGamma/>
              </a:srgbClr>
            </a:gs>
            <a:gs pos="100000">
              <a:srgbClr val="000099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338" name="Rectangle 2"/>
          <p:cNvSpPr>
            <a:spLocks noChangeArrowheads="1"/>
          </p:cNvSpPr>
          <p:nvPr/>
        </p:nvSpPr>
        <p:spPr bwMode="auto">
          <a:xfrm>
            <a:off x="304800" y="106363"/>
            <a:ext cx="853440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it-IT" sz="3200" b="1" i="1">
                <a:solidFill>
                  <a:srgbClr val="FFFF00"/>
                </a:solidFill>
                <a:cs typeface="ＭＳ Ｐゴシック" charset="0"/>
              </a:rPr>
              <a:t>Enzimi di restrizione</a:t>
            </a:r>
          </a:p>
        </p:txBody>
      </p:sp>
      <p:pic>
        <p:nvPicPr>
          <p:cNvPr id="526339" name="Picture 3" descr="Fig 2"/>
          <p:cNvPicPr>
            <a:picLocks noChangeAspect="1" noChangeArrowheads="1"/>
          </p:cNvPicPr>
          <p:nvPr/>
        </p:nvPicPr>
        <p:blipFill>
          <a:blip r:embed="rId5">
            <a:lum bright="-20000" contras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8550" y="685800"/>
            <a:ext cx="4337050" cy="579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42D0C349-E7EC-5242-BAFF-1AA317E4D90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advTm="5222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99"/>
            </a:gs>
            <a:gs pos="50000">
              <a:srgbClr val="000099">
                <a:gamma/>
                <a:shade val="46275"/>
                <a:invGamma/>
              </a:srgbClr>
            </a:gs>
            <a:gs pos="100000">
              <a:srgbClr val="000099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194" name="Rectangle 2"/>
          <p:cNvSpPr>
            <a:spLocks noChangeArrowheads="1"/>
          </p:cNvSpPr>
          <p:nvPr/>
        </p:nvSpPr>
        <p:spPr bwMode="auto">
          <a:xfrm>
            <a:off x="304800" y="106363"/>
            <a:ext cx="853440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it-IT" sz="3200" b="1" i="1">
                <a:solidFill>
                  <a:srgbClr val="FFFF00"/>
                </a:solidFill>
                <a:cs typeface="ＭＳ Ｐゴシック" charset="0"/>
              </a:rPr>
              <a:t>Preparazione di sonde molecolari</a:t>
            </a:r>
          </a:p>
        </p:txBody>
      </p:sp>
      <p:pic>
        <p:nvPicPr>
          <p:cNvPr id="520195" name="Picture 3" descr="Fig 1"/>
          <p:cNvPicPr>
            <a:picLocks noChangeAspect="1" noChangeArrowheads="1"/>
          </p:cNvPicPr>
          <p:nvPr/>
        </p:nvPicPr>
        <p:blipFill>
          <a:blip r:embed="rId5">
            <a:lum bright="-20000" contrast="6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5706" y="980728"/>
            <a:ext cx="4192588" cy="536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4E837474-9314-224A-825F-3E1ADB67CAD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advTm="14118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99"/>
            </a:gs>
            <a:gs pos="50000">
              <a:srgbClr val="000099">
                <a:gamma/>
                <a:shade val="46275"/>
                <a:invGamma/>
              </a:srgbClr>
            </a:gs>
            <a:gs pos="100000">
              <a:srgbClr val="000099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42" name="Rectangle 2"/>
          <p:cNvSpPr>
            <a:spLocks noChangeArrowheads="1"/>
          </p:cNvSpPr>
          <p:nvPr/>
        </p:nvSpPr>
        <p:spPr bwMode="auto">
          <a:xfrm>
            <a:off x="304800" y="106363"/>
            <a:ext cx="853440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it-IT" sz="3200" b="1" i="1">
                <a:solidFill>
                  <a:srgbClr val="FFFF00"/>
                </a:solidFill>
                <a:cs typeface="ＭＳ Ｐゴシック" charset="0"/>
              </a:rPr>
              <a:t>Preparazione di sonde molecolari</a:t>
            </a:r>
          </a:p>
        </p:txBody>
      </p:sp>
      <p:pic>
        <p:nvPicPr>
          <p:cNvPr id="522243" name="Picture 3" descr="Fig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550" y="1795463"/>
            <a:ext cx="4895850" cy="3309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22245" name="Rectangle 5"/>
          <p:cNvSpPr>
            <a:spLocks noChangeArrowheads="1"/>
          </p:cNvSpPr>
          <p:nvPr/>
        </p:nvSpPr>
        <p:spPr bwMode="auto">
          <a:xfrm>
            <a:off x="331788" y="5226050"/>
            <a:ext cx="4849812" cy="942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/>
            <a:r>
              <a:rPr lang="it-IT" sz="1400">
                <a:solidFill>
                  <a:srgbClr val="FFFF00"/>
                </a:solidFill>
              </a:rPr>
              <a:t>Il plasmide pBR322 può essere considerato il capostipite  dei vettori per il clonaggio e prende il nome da Bolivar e Rodriguez che lo produssero negli anni settanta a partire da un plasmide naturale.</a:t>
            </a:r>
          </a:p>
        </p:txBody>
      </p:sp>
      <p:pic>
        <p:nvPicPr>
          <p:cNvPr id="522246" name="Picture 6" descr="Fig 65"/>
          <p:cNvPicPr>
            <a:picLocks noChangeAspect="1" noChangeArrowheads="1"/>
          </p:cNvPicPr>
          <p:nvPr/>
        </p:nvPicPr>
        <p:blipFill>
          <a:blip r:embed="rId7">
            <a:lum bright="-18000" contras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3663" y="685800"/>
            <a:ext cx="3763962" cy="586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B721798F-E466-5141-985E-A016D7887A9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17448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222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222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22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99"/>
            </a:gs>
            <a:gs pos="50000">
              <a:srgbClr val="000099">
                <a:gamma/>
                <a:shade val="46275"/>
                <a:invGamma/>
              </a:srgbClr>
            </a:gs>
            <a:gs pos="100000">
              <a:srgbClr val="000099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22" name="Rectangle 2"/>
          <p:cNvSpPr>
            <a:spLocks noChangeArrowheads="1"/>
          </p:cNvSpPr>
          <p:nvPr/>
        </p:nvSpPr>
        <p:spPr bwMode="auto">
          <a:xfrm>
            <a:off x="304800" y="106363"/>
            <a:ext cx="853440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it-IT" sz="3200" b="1" i="1">
                <a:solidFill>
                  <a:srgbClr val="FFFF00"/>
                </a:solidFill>
                <a:cs typeface="ＭＳ Ｐゴシック" charset="0"/>
              </a:rPr>
              <a:t>Preparazione di sonde molecolari</a:t>
            </a:r>
          </a:p>
        </p:txBody>
      </p:sp>
      <p:pic>
        <p:nvPicPr>
          <p:cNvPr id="491523" name="Picture 3" descr="Fig 6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825" y="762000"/>
            <a:ext cx="3127375" cy="588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91524" name="Picture 4" descr="Fig 6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1100" y="762000"/>
            <a:ext cx="3695700" cy="586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8BD91F48-CC38-2745-A94B-87A94F2E3FE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14290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915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915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915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72727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99"/>
            </a:gs>
            <a:gs pos="50000">
              <a:srgbClr val="000099">
                <a:gamma/>
                <a:shade val="46275"/>
                <a:invGamma/>
              </a:srgbClr>
            </a:gs>
            <a:gs pos="100000">
              <a:srgbClr val="000099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0434" name="Rectangle 1026"/>
          <p:cNvSpPr>
            <a:spLocks noChangeArrowheads="1"/>
          </p:cNvSpPr>
          <p:nvPr/>
        </p:nvSpPr>
        <p:spPr bwMode="auto">
          <a:xfrm>
            <a:off x="304800" y="106363"/>
            <a:ext cx="853440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it-IT" sz="3200" b="1" i="1">
                <a:solidFill>
                  <a:srgbClr val="FFFF00"/>
                </a:solidFill>
                <a:cs typeface="ＭＳ Ｐゴシック" charset="0"/>
              </a:rPr>
              <a:t>Preparazione di sonde molecolari</a:t>
            </a:r>
          </a:p>
        </p:txBody>
      </p:sp>
      <p:pic>
        <p:nvPicPr>
          <p:cNvPr id="530435" name="Picture 1027" descr="Fig 3"/>
          <p:cNvPicPr>
            <a:picLocks noChangeAspect="1" noChangeArrowheads="1"/>
          </p:cNvPicPr>
          <p:nvPr/>
        </p:nvPicPr>
        <p:blipFill>
          <a:blip r:embed="rId5">
            <a:lum bright="-20000" contras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463" y="762000"/>
            <a:ext cx="5519737" cy="601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BC222125-239E-7642-A769-396603ED8BD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advTm="9339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99"/>
            </a:gs>
            <a:gs pos="50000">
              <a:srgbClr val="000099">
                <a:gamma/>
                <a:shade val="46275"/>
                <a:invGamma/>
              </a:srgbClr>
            </a:gs>
            <a:gs pos="100000">
              <a:srgbClr val="000099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82" name="Rectangle 2"/>
          <p:cNvSpPr>
            <a:spLocks noChangeArrowheads="1"/>
          </p:cNvSpPr>
          <p:nvPr/>
        </p:nvSpPr>
        <p:spPr bwMode="auto">
          <a:xfrm>
            <a:off x="304800" y="106363"/>
            <a:ext cx="853440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it-IT" sz="3200" b="1" i="1">
                <a:solidFill>
                  <a:srgbClr val="FFFF00"/>
                </a:solidFill>
                <a:cs typeface="ＭＳ Ｐゴシック" charset="0"/>
              </a:rPr>
              <a:t>Preparazione di sonde molecolari</a:t>
            </a:r>
          </a:p>
        </p:txBody>
      </p:sp>
      <p:pic>
        <p:nvPicPr>
          <p:cNvPr id="532484" name="Picture 4" descr="Fig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1676400"/>
            <a:ext cx="4826000" cy="4529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32485" name="Picture 5" descr="Trascrittasi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295400"/>
            <a:ext cx="3124200" cy="548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32486" name="Rectangle 6"/>
          <p:cNvSpPr>
            <a:spLocks noChangeArrowheads="1"/>
          </p:cNvSpPr>
          <p:nvPr/>
        </p:nvSpPr>
        <p:spPr bwMode="auto">
          <a:xfrm>
            <a:off x="3067050" y="609600"/>
            <a:ext cx="30638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sz="2400" i="1">
                <a:solidFill>
                  <a:srgbClr val="FFFF00"/>
                </a:solidFill>
              </a:rPr>
              <a:t>La trascrittasi inversa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A29B250A-F18F-5E48-8164-56C44985750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10890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324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324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99"/>
            </a:gs>
            <a:gs pos="50000">
              <a:srgbClr val="000099">
                <a:gamma/>
                <a:shade val="46275"/>
                <a:invGamma/>
              </a:srgbClr>
            </a:gs>
            <a:gs pos="100000">
              <a:srgbClr val="000099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8386" name="Rectangle 2"/>
          <p:cNvSpPr>
            <a:spLocks noChangeArrowheads="1"/>
          </p:cNvSpPr>
          <p:nvPr/>
        </p:nvSpPr>
        <p:spPr bwMode="auto">
          <a:xfrm>
            <a:off x="304800" y="106363"/>
            <a:ext cx="853440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it-IT" sz="3200" b="1" i="1">
                <a:solidFill>
                  <a:srgbClr val="FFFF00"/>
                </a:solidFill>
                <a:cs typeface="ＭＳ Ｐゴシック" charset="0"/>
              </a:rPr>
              <a:t>Preparazione di sonde molecolari</a:t>
            </a:r>
          </a:p>
        </p:txBody>
      </p:sp>
      <p:pic>
        <p:nvPicPr>
          <p:cNvPr id="528389" name="Picture 5" descr="Fig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2986" y="1196752"/>
            <a:ext cx="6558027" cy="4968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A89B5646-D614-9A43-8944-895E2B89FD6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advTm="12537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99"/>
            </a:gs>
            <a:gs pos="50000">
              <a:srgbClr val="000099">
                <a:gamma/>
                <a:shade val="46275"/>
                <a:invGamma/>
              </a:srgbClr>
            </a:gs>
            <a:gs pos="100000">
              <a:srgbClr val="000099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8386" name="Rectangle 2"/>
          <p:cNvSpPr>
            <a:spLocks noChangeArrowheads="1"/>
          </p:cNvSpPr>
          <p:nvPr/>
        </p:nvSpPr>
        <p:spPr bwMode="auto">
          <a:xfrm>
            <a:off x="304800" y="106363"/>
            <a:ext cx="853440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it-IT" sz="3200" b="1" i="1">
                <a:solidFill>
                  <a:srgbClr val="FFFF00"/>
                </a:solidFill>
                <a:cs typeface="ＭＳ Ｐゴシック" charset="0"/>
              </a:rPr>
              <a:t>Preparazione di sonde molecolari</a:t>
            </a:r>
          </a:p>
        </p:txBody>
      </p:sp>
      <p:pic>
        <p:nvPicPr>
          <p:cNvPr id="528388" name="Picture 4" descr="Sonde Globin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1124743"/>
            <a:ext cx="3785865" cy="5489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CB8F25A8-0226-424B-8420-768751BDEEF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4705671"/>
      </p:ext>
    </p:extLst>
  </p:cSld>
  <p:clrMapOvr>
    <a:masterClrMapping/>
  </p:clrMapOvr>
  <p:transition advTm="15320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3.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0.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5.9"/>
</p:tagLst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Blank Presentation">
      <a:majorFont>
        <a:latin typeface="Times"/>
        <a:ea typeface="ＭＳ Ｐゴシック"/>
        <a:cs typeface=""/>
      </a:majorFont>
      <a:minorFont>
        <a:latin typeface="Times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it-IT" sz="4000" b="0" i="1" u="none" strike="noStrike" cap="none" normalizeH="0" baseline="0">
            <a:ln>
              <a:noFill/>
            </a:ln>
            <a:solidFill>
              <a:srgbClr val="CC3300"/>
            </a:solidFill>
            <a:effectLst/>
            <a:latin typeface="Helvetica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it-IT" sz="4000" b="0" i="1" u="none" strike="noStrike" cap="none" normalizeH="0" baseline="0">
            <a:ln>
              <a:noFill/>
            </a:ln>
            <a:solidFill>
              <a:srgbClr val="CC3300"/>
            </a:solidFill>
            <a:effectLst/>
            <a:latin typeface="Helvetica" charset="0"/>
            <a:ea typeface="ＭＳ Ｐゴシック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5885</TotalTime>
  <Words>81</Words>
  <Application>Microsoft Macintosh PowerPoint</Application>
  <PresentationFormat>Presentazione su schermo (4:3)</PresentationFormat>
  <Paragraphs>21</Paragraphs>
  <Slides>9</Slides>
  <Notes>9</Notes>
  <HiddenSlides>0</HiddenSlides>
  <MMClips>9</MMClips>
  <ScaleCrop>false</ScaleCrop>
  <HeadingPairs>
    <vt:vector size="6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9</vt:i4>
      </vt:variant>
    </vt:vector>
  </HeadingPairs>
  <TitlesOfParts>
    <vt:vector size="13" baseType="lpstr">
      <vt:lpstr>Helvetica</vt:lpstr>
      <vt:lpstr>Impact</vt:lpstr>
      <vt:lpstr>Times</vt:lpstr>
      <vt:lpstr>Blank Presentation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Manager/>
  <Company>Dipartimento di Biologia e Biotecnologie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 Slide Title</dc:title>
  <dc:subject/>
  <dc:creator>Stefano Biagioni</dc:creator>
  <cp:keywords/>
  <dc:description/>
  <cp:lastModifiedBy>Utente di Microsoft Office</cp:lastModifiedBy>
  <cp:revision>250</cp:revision>
  <dcterms:created xsi:type="dcterms:W3CDTF">2001-08-25T14:00:52Z</dcterms:created>
  <dcterms:modified xsi:type="dcterms:W3CDTF">2020-03-26T18:09:04Z</dcterms:modified>
  <cp:category/>
</cp:coreProperties>
</file>