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23" r:id="rId2"/>
    <p:sldId id="543" r:id="rId3"/>
    <p:sldId id="544" r:id="rId4"/>
    <p:sldId id="563" r:id="rId5"/>
    <p:sldId id="532" r:id="rId6"/>
    <p:sldId id="562" r:id="rId7"/>
    <p:sldId id="547" r:id="rId8"/>
    <p:sldId id="560" r:id="rId9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/HXGq38t0vXSFceStQuqvw==" hashData="NhAsPfOObmVe4Ap1cyD4IbesVwiAY+rEWFXXIMTwLanW6xFQLm8nuv0MIVblv5cLO3W3lfOxEPUOiWF7i3j90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11" d="100"/>
          <a:sy n="111" d="100"/>
        </p:scale>
        <p:origin x="2600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A60245-7F1C-C84B-8601-556F0C41FDC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18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F50728-11F5-8445-8D0B-3DB5BCAB1FF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72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C3E8A9-A05B-9B41-9B05-14151B4BD4D1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8B3F6A-2B52-264F-8A68-AED3EE9AC9FD}" type="slidenum">
              <a:rPr lang="it-IT"/>
              <a:pPr/>
              <a:t>2</a:t>
            </a:fld>
            <a:endParaRPr lang="it-IT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3981A-1B34-D64E-AEE7-14A7B37E4B62}" type="slidenum">
              <a:rPr lang="it-IT"/>
              <a:pPr/>
              <a:t>3</a:t>
            </a:fld>
            <a:endParaRPr lang="it-IT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3981A-1B34-D64E-AEE7-14A7B37E4B62}" type="slidenum">
              <a:rPr lang="it-IT"/>
              <a:pPr/>
              <a:t>4</a:t>
            </a:fld>
            <a:endParaRPr lang="it-IT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7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E562C-5440-1044-98A5-B2CE6714739B}" type="slidenum">
              <a:rPr lang="it-IT"/>
              <a:pPr/>
              <a:t>5</a:t>
            </a:fld>
            <a:endParaRPr 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93B5AEA9-B983-CA42-B70F-22C11D77C067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553C6-FC9B-4842-A0D2-B92F9A7D1A76}" type="slidenum">
              <a:rPr lang="it-IT"/>
              <a:pPr/>
              <a:t>7</a:t>
            </a:fld>
            <a:endParaRPr lang="it-IT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E0D32-2110-9849-B15A-4D944BB1780D}" type="slidenum">
              <a:rPr lang="it-IT"/>
              <a:pPr/>
              <a:t>8</a:t>
            </a:fld>
            <a:endParaRPr lang="it-IT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8335A-D701-5A4B-BF63-1EFCE422135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1113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98ED1-B9C4-4948-8AC0-EB63FE826D2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377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51A48-8B09-F74D-9A60-2E65B50CD98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1598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1A26B-B23D-2047-97D0-7E49E24864E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0421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E3822-A421-BE4E-A71F-43F8A67E186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4117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72228-2CAD-F54C-B46D-EB03118327D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2357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739E0-37ED-7E4C-BF58-BBB985F3B8F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23215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E55CB-CF32-8A4F-B981-A72ACEE7FCE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20089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7BC22-DBC6-F443-A9AC-DA6BEA2C037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9619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0C217-DE86-D147-8D54-8E126CF2D31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1694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63D87-ED2E-4746-B1FC-2EBB41A20FE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7165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FC3885F-E052-7542-9AC7-8027F49CA20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5.m4a"/><Relationship Id="rId7" Type="http://schemas.openxmlformats.org/officeDocument/2006/relationships/image" Target="../media/image6.jpe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9.jpe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Enzimi di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Restrizione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82A12E-D96B-EB41-9F34-D553914D1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8" name="Picture 2" descr="Fig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914400"/>
            <a:ext cx="4491038" cy="563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6100" name="Rectangle 4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Enzimi di restrizione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545765-328B-0948-B2C7-AED0A8439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36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304800" y="9048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Enzimi di restrizione</a:t>
            </a:r>
          </a:p>
        </p:txBody>
      </p:sp>
      <p:pic>
        <p:nvPicPr>
          <p:cNvPr id="518147" name="Picture 3" descr="Tab 1"/>
          <p:cNvPicPr>
            <a:picLocks noChangeAspect="1" noChangeArrowheads="1"/>
          </p:cNvPicPr>
          <p:nvPr/>
        </p:nvPicPr>
        <p:blipFill>
          <a:blip r:embed="rId5">
            <a:lum bright="-40000" contras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29" y="1080897"/>
            <a:ext cx="6507832" cy="469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EAC25F-BA04-9443-997E-5316B1039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6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304800" y="9048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Enzimi di restrizione</a:t>
            </a:r>
          </a:p>
        </p:txBody>
      </p:sp>
      <p:pic>
        <p:nvPicPr>
          <p:cNvPr id="518148" name="Picture 4" descr="Fig 60"/>
          <p:cNvPicPr>
            <a:picLocks noChangeAspect="1" noChangeArrowheads="1"/>
          </p:cNvPicPr>
          <p:nvPr/>
        </p:nvPicPr>
        <p:blipFill>
          <a:blip r:embed="rId5">
            <a:lum bright="-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3936"/>
            <a:ext cx="5626968" cy="433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529E5C-9861-D847-87E7-80A7A7959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19995"/>
      </p:ext>
    </p:extLst>
  </p:cSld>
  <p:clrMapOvr>
    <a:masterClrMapping/>
  </p:clrMapOvr>
  <p:transition advTm="404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Analisi del DNA genomico</a:t>
            </a:r>
          </a:p>
        </p:txBody>
      </p:sp>
      <p:pic>
        <p:nvPicPr>
          <p:cNvPr id="493571" name="Picture 3" descr="Fig 54"/>
          <p:cNvPicPr>
            <a:picLocks noChangeAspect="1" noChangeArrowheads="1"/>
          </p:cNvPicPr>
          <p:nvPr/>
        </p:nvPicPr>
        <p:blipFill>
          <a:blip r:embed="rId6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04900"/>
            <a:ext cx="3211513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2" name="Rectangle 4"/>
          <p:cNvSpPr>
            <a:spLocks noChangeArrowheads="1"/>
          </p:cNvSpPr>
          <p:nvPr/>
        </p:nvSpPr>
        <p:spPr bwMode="auto">
          <a:xfrm>
            <a:off x="1847850" y="762000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Estrazione 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582613" y="6248400"/>
            <a:ext cx="3379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Digestione con enzimi di restrizione</a:t>
            </a:r>
          </a:p>
        </p:txBody>
      </p:sp>
      <p:pic>
        <p:nvPicPr>
          <p:cNvPr id="493575" name="Picture 7" descr="Fig 14"/>
          <p:cNvPicPr>
            <a:picLocks noChangeAspect="1" noChangeArrowheads="1"/>
          </p:cNvPicPr>
          <p:nvPr/>
        </p:nvPicPr>
        <p:blipFill>
          <a:blip r:embed="rId7">
            <a:lum bright="-32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47132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3579" name="Group 11"/>
          <p:cNvGrpSpPr>
            <a:grpSpLocks/>
          </p:cNvGrpSpPr>
          <p:nvPr/>
        </p:nvGrpSpPr>
        <p:grpSpPr bwMode="auto">
          <a:xfrm>
            <a:off x="4800600" y="942975"/>
            <a:ext cx="3619500" cy="2287588"/>
            <a:chOff x="3024" y="594"/>
            <a:chExt cx="2280" cy="1441"/>
          </a:xfrm>
        </p:grpSpPr>
        <p:sp>
          <p:nvSpPr>
            <p:cNvPr id="493574" name="Rectangle 6"/>
            <p:cNvSpPr>
              <a:spLocks noChangeArrowheads="1"/>
            </p:cNvSpPr>
            <p:nvPr/>
          </p:nvSpPr>
          <p:spPr bwMode="auto">
            <a:xfrm>
              <a:off x="3024" y="594"/>
              <a:ext cx="228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>
                  <a:solidFill>
                    <a:srgbClr val="FFFF00"/>
                  </a:solidFill>
                </a:rPr>
                <a:t>Separazione elettroforetica dei frammenti di DNA</a:t>
              </a:r>
            </a:p>
          </p:txBody>
        </p:sp>
        <p:grpSp>
          <p:nvGrpSpPr>
            <p:cNvPr id="493578" name="Group 10"/>
            <p:cNvGrpSpPr>
              <a:grpSpLocks/>
            </p:cNvGrpSpPr>
            <p:nvPr/>
          </p:nvGrpSpPr>
          <p:grpSpPr bwMode="auto">
            <a:xfrm>
              <a:off x="3156" y="1093"/>
              <a:ext cx="1884" cy="942"/>
              <a:chOff x="3072" y="1093"/>
              <a:chExt cx="1884" cy="942"/>
            </a:xfrm>
          </p:grpSpPr>
          <p:pic>
            <p:nvPicPr>
              <p:cNvPr id="493576" name="Picture 8" descr="Fig 55"/>
              <p:cNvPicPr>
                <a:picLocks noChangeAspect="1" noChangeArrowheads="1"/>
              </p:cNvPicPr>
              <p:nvPr/>
            </p:nvPicPr>
            <p:blipFill>
              <a:blip r:embed="rId8">
                <a:lum bright="-30000" contras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344"/>
                <a:ext cx="1884" cy="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3577" name="Rectangle 9"/>
              <p:cNvSpPr>
                <a:spLocks noChangeArrowheads="1"/>
              </p:cNvSpPr>
              <p:nvPr/>
            </p:nvSpPr>
            <p:spPr bwMode="auto">
              <a:xfrm>
                <a:off x="3444" y="1093"/>
                <a:ext cx="121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solidFill>
                      <a:srgbClr val="FFFF00"/>
                    </a:solidFill>
                  </a:rPr>
                  <a:t>Mobilità elettroforetica</a:t>
                </a:r>
              </a:p>
            </p:txBody>
          </p:sp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0FFEEB-A373-3B4A-A272-7EADA26CAF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9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3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3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3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3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935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31"/>
          <p:cNvSpPr txBox="1">
            <a:spLocks noChangeArrowheads="1"/>
          </p:cNvSpPr>
          <p:nvPr/>
        </p:nvSpPr>
        <p:spPr bwMode="auto">
          <a:xfrm>
            <a:off x="1619250" y="233363"/>
            <a:ext cx="5149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it-IT" b="1">
                <a:solidFill>
                  <a:srgbClr val="800000"/>
                </a:solidFill>
                <a:latin typeface="Comic Sans MS" charset="0"/>
              </a:rPr>
              <a:t>Spettro di assorbimento del DNA</a:t>
            </a:r>
            <a:endParaRPr lang="it-IT">
              <a:latin typeface="Comic Sans MS" charset="0"/>
            </a:endParaRPr>
          </a:p>
        </p:txBody>
      </p:sp>
      <p:grpSp>
        <p:nvGrpSpPr>
          <p:cNvPr id="130051" name="Group 39"/>
          <p:cNvGrpSpPr>
            <a:grpSpLocks/>
          </p:cNvGrpSpPr>
          <p:nvPr/>
        </p:nvGrpSpPr>
        <p:grpSpPr bwMode="auto">
          <a:xfrm>
            <a:off x="254000" y="990600"/>
            <a:ext cx="5467350" cy="5473700"/>
            <a:chOff x="547" y="624"/>
            <a:chExt cx="3444" cy="3448"/>
          </a:xfrm>
        </p:grpSpPr>
        <p:grpSp>
          <p:nvGrpSpPr>
            <p:cNvPr id="130055" name="Group 2"/>
            <p:cNvGrpSpPr>
              <a:grpSpLocks/>
            </p:cNvGrpSpPr>
            <p:nvPr/>
          </p:nvGrpSpPr>
          <p:grpSpPr bwMode="auto">
            <a:xfrm>
              <a:off x="547" y="624"/>
              <a:ext cx="3444" cy="3448"/>
              <a:chOff x="547" y="624"/>
              <a:chExt cx="3444" cy="3448"/>
            </a:xfrm>
          </p:grpSpPr>
          <p:sp>
            <p:nvSpPr>
              <p:cNvPr id="130060" name="Rectangle 3"/>
              <p:cNvSpPr>
                <a:spLocks noChangeArrowheads="1"/>
              </p:cNvSpPr>
              <p:nvPr/>
            </p:nvSpPr>
            <p:spPr bwMode="auto">
              <a:xfrm>
                <a:off x="1824" y="624"/>
                <a:ext cx="2064" cy="288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1" name="Line 4"/>
              <p:cNvSpPr>
                <a:spLocks noChangeShapeType="1"/>
              </p:cNvSpPr>
              <p:nvPr/>
            </p:nvSpPr>
            <p:spPr bwMode="auto">
              <a:xfrm>
                <a:off x="1824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2" name="Line 5"/>
              <p:cNvSpPr>
                <a:spLocks noChangeShapeType="1"/>
              </p:cNvSpPr>
              <p:nvPr/>
            </p:nvSpPr>
            <p:spPr bwMode="auto">
              <a:xfrm>
                <a:off x="2005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3" name="Line 6"/>
              <p:cNvSpPr>
                <a:spLocks noChangeShapeType="1"/>
              </p:cNvSpPr>
              <p:nvPr/>
            </p:nvSpPr>
            <p:spPr bwMode="auto">
              <a:xfrm>
                <a:off x="2186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4" name="Line 7"/>
              <p:cNvSpPr>
                <a:spLocks noChangeShapeType="1"/>
              </p:cNvSpPr>
              <p:nvPr/>
            </p:nvSpPr>
            <p:spPr bwMode="auto">
              <a:xfrm>
                <a:off x="2367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5" name="Line 8"/>
              <p:cNvSpPr>
                <a:spLocks noChangeShapeType="1"/>
              </p:cNvSpPr>
              <p:nvPr/>
            </p:nvSpPr>
            <p:spPr bwMode="auto">
              <a:xfrm>
                <a:off x="2548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6" name="Line 9"/>
              <p:cNvSpPr>
                <a:spLocks noChangeShapeType="1"/>
              </p:cNvSpPr>
              <p:nvPr/>
            </p:nvSpPr>
            <p:spPr bwMode="auto">
              <a:xfrm>
                <a:off x="2729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7" name="Line 10"/>
              <p:cNvSpPr>
                <a:spLocks noChangeShapeType="1"/>
              </p:cNvSpPr>
              <p:nvPr/>
            </p:nvSpPr>
            <p:spPr bwMode="auto">
              <a:xfrm>
                <a:off x="2910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8" name="Line 11"/>
              <p:cNvSpPr>
                <a:spLocks noChangeShapeType="1"/>
              </p:cNvSpPr>
              <p:nvPr/>
            </p:nvSpPr>
            <p:spPr bwMode="auto">
              <a:xfrm>
                <a:off x="3091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9" name="Line 12"/>
              <p:cNvSpPr>
                <a:spLocks noChangeShapeType="1"/>
              </p:cNvSpPr>
              <p:nvPr/>
            </p:nvSpPr>
            <p:spPr bwMode="auto">
              <a:xfrm>
                <a:off x="3272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70" name="Line 13"/>
              <p:cNvSpPr>
                <a:spLocks noChangeShapeType="1"/>
              </p:cNvSpPr>
              <p:nvPr/>
            </p:nvSpPr>
            <p:spPr bwMode="auto">
              <a:xfrm>
                <a:off x="3453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71" name="Line 14"/>
              <p:cNvSpPr>
                <a:spLocks noChangeShapeType="1"/>
              </p:cNvSpPr>
              <p:nvPr/>
            </p:nvSpPr>
            <p:spPr bwMode="auto">
              <a:xfrm>
                <a:off x="3634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72" name="Line 15"/>
              <p:cNvSpPr>
                <a:spLocks noChangeShapeType="1"/>
              </p:cNvSpPr>
              <p:nvPr/>
            </p:nvSpPr>
            <p:spPr bwMode="auto">
              <a:xfrm>
                <a:off x="3815" y="345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73" name="Text Box 16"/>
              <p:cNvSpPr txBox="1">
                <a:spLocks noChangeArrowheads="1"/>
              </p:cNvSpPr>
              <p:nvPr/>
            </p:nvSpPr>
            <p:spPr bwMode="auto">
              <a:xfrm>
                <a:off x="1851" y="3547"/>
                <a:ext cx="35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220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74" name="Text Box 17"/>
              <p:cNvSpPr txBox="1">
                <a:spLocks noChangeArrowheads="1"/>
              </p:cNvSpPr>
              <p:nvPr/>
            </p:nvSpPr>
            <p:spPr bwMode="auto">
              <a:xfrm>
                <a:off x="2209" y="3547"/>
                <a:ext cx="35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240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75" name="Text Box 18"/>
              <p:cNvSpPr txBox="1">
                <a:spLocks noChangeArrowheads="1"/>
              </p:cNvSpPr>
              <p:nvPr/>
            </p:nvSpPr>
            <p:spPr bwMode="auto">
              <a:xfrm>
                <a:off x="2567" y="3547"/>
                <a:ext cx="35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260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76" name="Text Box 19"/>
              <p:cNvSpPr txBox="1">
                <a:spLocks noChangeArrowheads="1"/>
              </p:cNvSpPr>
              <p:nvPr/>
            </p:nvSpPr>
            <p:spPr bwMode="auto">
              <a:xfrm>
                <a:off x="2925" y="3547"/>
                <a:ext cx="35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280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77" name="Text Box 20"/>
              <p:cNvSpPr txBox="1">
                <a:spLocks noChangeArrowheads="1"/>
              </p:cNvSpPr>
              <p:nvPr/>
            </p:nvSpPr>
            <p:spPr bwMode="auto">
              <a:xfrm>
                <a:off x="3283" y="3547"/>
                <a:ext cx="35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300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78" name="Text Box 21"/>
              <p:cNvSpPr txBox="1">
                <a:spLocks noChangeArrowheads="1"/>
              </p:cNvSpPr>
              <p:nvPr/>
            </p:nvSpPr>
            <p:spPr bwMode="auto">
              <a:xfrm>
                <a:off x="3641" y="3547"/>
                <a:ext cx="35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320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79" name="Line 22"/>
              <p:cNvSpPr>
                <a:spLocks noChangeShapeType="1"/>
              </p:cNvSpPr>
              <p:nvPr/>
            </p:nvSpPr>
            <p:spPr bwMode="auto">
              <a:xfrm>
                <a:off x="1776" y="350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80" name="Line 23"/>
              <p:cNvSpPr>
                <a:spLocks noChangeShapeType="1"/>
              </p:cNvSpPr>
              <p:nvPr/>
            </p:nvSpPr>
            <p:spPr bwMode="auto">
              <a:xfrm>
                <a:off x="1776" y="268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81" name="Line 24"/>
              <p:cNvSpPr>
                <a:spLocks noChangeShapeType="1"/>
              </p:cNvSpPr>
              <p:nvPr/>
            </p:nvSpPr>
            <p:spPr bwMode="auto">
              <a:xfrm>
                <a:off x="1776" y="1883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82" name="Line 25"/>
              <p:cNvSpPr>
                <a:spLocks noChangeShapeType="1"/>
              </p:cNvSpPr>
              <p:nvPr/>
            </p:nvSpPr>
            <p:spPr bwMode="auto">
              <a:xfrm>
                <a:off x="1776" y="105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83" name="Text Box 26"/>
              <p:cNvSpPr txBox="1">
                <a:spLocks noChangeArrowheads="1"/>
              </p:cNvSpPr>
              <p:nvPr/>
            </p:nvSpPr>
            <p:spPr bwMode="auto">
              <a:xfrm>
                <a:off x="1488" y="2592"/>
                <a:ext cx="32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0.5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84" name="Text Box 27"/>
              <p:cNvSpPr txBox="1">
                <a:spLocks noChangeArrowheads="1"/>
              </p:cNvSpPr>
              <p:nvPr/>
            </p:nvSpPr>
            <p:spPr bwMode="auto">
              <a:xfrm>
                <a:off x="1488" y="1776"/>
                <a:ext cx="32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1.0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85" name="Text Box 28"/>
              <p:cNvSpPr txBox="1">
                <a:spLocks noChangeArrowheads="1"/>
              </p:cNvSpPr>
              <p:nvPr/>
            </p:nvSpPr>
            <p:spPr bwMode="auto">
              <a:xfrm>
                <a:off x="1488" y="960"/>
                <a:ext cx="32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600" b="1">
                    <a:latin typeface="Comic Sans MS" charset="0"/>
                  </a:rPr>
                  <a:t>1.5</a:t>
                </a:r>
                <a:endParaRPr lang="it-IT" sz="1600">
                  <a:latin typeface="Comic Sans MS" charset="0"/>
                </a:endParaRPr>
              </a:p>
            </p:txBody>
          </p:sp>
          <p:sp>
            <p:nvSpPr>
              <p:cNvPr id="130086" name="Text Box 29"/>
              <p:cNvSpPr txBox="1">
                <a:spLocks noChangeArrowheads="1"/>
              </p:cNvSpPr>
              <p:nvPr/>
            </p:nvSpPr>
            <p:spPr bwMode="auto">
              <a:xfrm>
                <a:off x="2025" y="3841"/>
                <a:ext cx="163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it-IT" sz="1800" b="1">
                    <a:latin typeface="Comic Sans MS" charset="0"/>
                  </a:rPr>
                  <a:t>lunghezza d</a:t>
                </a:r>
                <a:r>
                  <a:rPr lang="ja-JP" altLang="it-IT" sz="1800" b="1">
                    <a:latin typeface="Comic Sans MS" charset="0"/>
                  </a:rPr>
                  <a:t>’</a:t>
                </a:r>
                <a:r>
                  <a:rPr lang="it-IT" sz="1800" b="1">
                    <a:latin typeface="Comic Sans MS" charset="0"/>
                  </a:rPr>
                  <a:t>onda (nm)</a:t>
                </a:r>
                <a:endParaRPr lang="it-IT">
                  <a:latin typeface="Comic Sans MS" charset="0"/>
                </a:endParaRPr>
              </a:p>
            </p:txBody>
          </p:sp>
          <p:sp>
            <p:nvSpPr>
              <p:cNvPr id="130087" name="Text Box 30"/>
              <p:cNvSpPr txBox="1">
                <a:spLocks noChangeArrowheads="1"/>
              </p:cNvSpPr>
              <p:nvPr/>
            </p:nvSpPr>
            <p:spPr bwMode="auto">
              <a:xfrm>
                <a:off x="547" y="1380"/>
                <a:ext cx="992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algn="ctr"/>
                <a:r>
                  <a:rPr lang="it-IT" sz="2000" b="1">
                    <a:latin typeface="Comic Sans MS" charset="0"/>
                  </a:rPr>
                  <a:t>Assorbanza</a:t>
                </a:r>
              </a:p>
              <a:p>
                <a:pPr algn="ctr"/>
                <a:r>
                  <a:rPr lang="it-IT" sz="2000" b="1">
                    <a:latin typeface="Comic Sans MS" charset="0"/>
                  </a:rPr>
                  <a:t>(OD)</a:t>
                </a:r>
                <a:endParaRPr lang="it-IT">
                  <a:latin typeface="Comic Sans MS" charset="0"/>
                </a:endParaRPr>
              </a:p>
            </p:txBody>
          </p:sp>
        </p:grpSp>
        <p:grpSp>
          <p:nvGrpSpPr>
            <p:cNvPr id="130056" name="Group 35"/>
            <p:cNvGrpSpPr>
              <a:grpSpLocks/>
            </p:cNvGrpSpPr>
            <p:nvPr/>
          </p:nvGrpSpPr>
          <p:grpSpPr bwMode="auto">
            <a:xfrm>
              <a:off x="1920" y="1498"/>
              <a:ext cx="1920" cy="2080"/>
              <a:chOff x="1920" y="1440"/>
              <a:chExt cx="1920" cy="2080"/>
            </a:xfrm>
          </p:grpSpPr>
          <p:sp>
            <p:nvSpPr>
              <p:cNvPr id="130057" name="Freeform 36"/>
              <p:cNvSpPr>
                <a:spLocks/>
              </p:cNvSpPr>
              <p:nvPr/>
            </p:nvSpPr>
            <p:spPr bwMode="auto">
              <a:xfrm>
                <a:off x="1920" y="1440"/>
                <a:ext cx="1920" cy="1968"/>
              </a:xfrm>
              <a:custGeom>
                <a:avLst/>
                <a:gdLst>
                  <a:gd name="T0" fmla="*/ 0 w 1920"/>
                  <a:gd name="T1" fmla="*/ 0 h 1968"/>
                  <a:gd name="T2" fmla="*/ 152 w 1920"/>
                  <a:gd name="T3" fmla="*/ 765 h 1968"/>
                  <a:gd name="T4" fmla="*/ 312 w 1920"/>
                  <a:gd name="T5" fmla="*/ 1056 h 1968"/>
                  <a:gd name="T6" fmla="*/ 456 w 1920"/>
                  <a:gd name="T7" fmla="*/ 1000 h 1968"/>
                  <a:gd name="T8" fmla="*/ 600 w 1920"/>
                  <a:gd name="T9" fmla="*/ 720 h 1968"/>
                  <a:gd name="T10" fmla="*/ 776 w 1920"/>
                  <a:gd name="T11" fmla="*/ 408 h 1968"/>
                  <a:gd name="T12" fmla="*/ 944 w 1920"/>
                  <a:gd name="T13" fmla="*/ 600 h 1968"/>
                  <a:gd name="T14" fmla="*/ 1176 w 1920"/>
                  <a:gd name="T15" fmla="*/ 1216 h 1968"/>
                  <a:gd name="T16" fmla="*/ 1504 w 1920"/>
                  <a:gd name="T17" fmla="*/ 1792 h 1968"/>
                  <a:gd name="T18" fmla="*/ 1920 w 1920"/>
                  <a:gd name="T19" fmla="*/ 1968 h 19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20"/>
                  <a:gd name="T31" fmla="*/ 0 h 1968"/>
                  <a:gd name="T32" fmla="*/ 1920 w 1920"/>
                  <a:gd name="T33" fmla="*/ 1968 h 19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20" h="1968">
                    <a:moveTo>
                      <a:pt x="0" y="0"/>
                    </a:moveTo>
                    <a:cubicBezTo>
                      <a:pt x="51" y="296"/>
                      <a:pt x="100" y="589"/>
                      <a:pt x="152" y="765"/>
                    </a:cubicBezTo>
                    <a:cubicBezTo>
                      <a:pt x="204" y="941"/>
                      <a:pt x="261" y="1016"/>
                      <a:pt x="312" y="1056"/>
                    </a:cubicBezTo>
                    <a:cubicBezTo>
                      <a:pt x="362" y="1095"/>
                      <a:pt x="408" y="1056"/>
                      <a:pt x="456" y="1000"/>
                    </a:cubicBezTo>
                    <a:cubicBezTo>
                      <a:pt x="504" y="944"/>
                      <a:pt x="546" y="818"/>
                      <a:pt x="600" y="720"/>
                    </a:cubicBezTo>
                    <a:cubicBezTo>
                      <a:pt x="653" y="621"/>
                      <a:pt x="718" y="427"/>
                      <a:pt x="776" y="408"/>
                    </a:cubicBezTo>
                    <a:cubicBezTo>
                      <a:pt x="833" y="388"/>
                      <a:pt x="877" y="465"/>
                      <a:pt x="944" y="600"/>
                    </a:cubicBezTo>
                    <a:cubicBezTo>
                      <a:pt x="1010" y="734"/>
                      <a:pt x="1082" y="1017"/>
                      <a:pt x="1176" y="1216"/>
                    </a:cubicBezTo>
                    <a:cubicBezTo>
                      <a:pt x="1269" y="1414"/>
                      <a:pt x="1380" y="1666"/>
                      <a:pt x="1504" y="1792"/>
                    </a:cubicBezTo>
                    <a:cubicBezTo>
                      <a:pt x="1627" y="1917"/>
                      <a:pt x="1833" y="1931"/>
                      <a:pt x="1920" y="196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58" name="Line 37"/>
              <p:cNvSpPr>
                <a:spLocks noChangeShapeType="1"/>
              </p:cNvSpPr>
              <p:nvPr/>
            </p:nvSpPr>
            <p:spPr bwMode="auto">
              <a:xfrm flipV="1">
                <a:off x="3088" y="2688"/>
                <a:ext cx="0" cy="83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59" name="Line 38"/>
              <p:cNvSpPr>
                <a:spLocks noChangeShapeType="1"/>
              </p:cNvSpPr>
              <p:nvPr/>
            </p:nvSpPr>
            <p:spPr bwMode="auto">
              <a:xfrm flipV="1">
                <a:off x="2728" y="1872"/>
                <a:ext cx="0" cy="1584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133160" name="Text Box 40"/>
          <p:cNvSpPr txBox="1">
            <a:spLocks noChangeArrowheads="1"/>
          </p:cNvSpPr>
          <p:nvPr/>
        </p:nvSpPr>
        <p:spPr bwMode="auto">
          <a:xfrm>
            <a:off x="5791200" y="2819400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2800" b="1">
                <a:solidFill>
                  <a:srgbClr val="840406"/>
                </a:solidFill>
                <a:latin typeface="Comic Sans MS" charset="0"/>
              </a:rPr>
              <a:t>1 OD</a:t>
            </a:r>
            <a:r>
              <a:rPr lang="it-IT" sz="2800" b="1" baseline="-25000">
                <a:solidFill>
                  <a:srgbClr val="840406"/>
                </a:solidFill>
                <a:latin typeface="Comic Sans MS" charset="0"/>
              </a:rPr>
              <a:t>260</a:t>
            </a:r>
            <a:r>
              <a:rPr lang="it-IT" sz="2800" b="1">
                <a:solidFill>
                  <a:srgbClr val="840406"/>
                </a:solidFill>
                <a:latin typeface="Comic Sans MS" charset="0"/>
              </a:rPr>
              <a:t>=50</a:t>
            </a:r>
            <a:r>
              <a:rPr lang="it-IT" sz="2800" b="1">
                <a:solidFill>
                  <a:srgbClr val="840406"/>
                </a:solidFill>
                <a:latin typeface="Comic Sans MS" charset="0"/>
                <a:sym typeface="Symbol" charset="0"/>
              </a:rPr>
              <a:t></a:t>
            </a:r>
            <a:r>
              <a:rPr lang="it-IT" sz="2800" b="1">
                <a:solidFill>
                  <a:srgbClr val="840406"/>
                </a:solidFill>
                <a:latin typeface="Comic Sans MS" charset="0"/>
              </a:rPr>
              <a:t>g/ml</a:t>
            </a:r>
          </a:p>
        </p:txBody>
      </p:sp>
      <p:sp>
        <p:nvSpPr>
          <p:cNvPr id="133163" name="Freeform 43"/>
          <p:cNvSpPr>
            <a:spLocks/>
          </p:cNvSpPr>
          <p:nvPr/>
        </p:nvSpPr>
        <p:spPr bwMode="auto">
          <a:xfrm>
            <a:off x="3733800" y="3124200"/>
            <a:ext cx="1066800" cy="2260600"/>
          </a:xfrm>
          <a:custGeom>
            <a:avLst/>
            <a:gdLst>
              <a:gd name="T0" fmla="*/ 2147483647 w 672"/>
              <a:gd name="T1" fmla="*/ 2147483647 h 1424"/>
              <a:gd name="T2" fmla="*/ 2147483647 w 672"/>
              <a:gd name="T3" fmla="*/ 2147483647 h 1424"/>
              <a:gd name="T4" fmla="*/ 2147483647 w 672"/>
              <a:gd name="T5" fmla="*/ 2147483647 h 1424"/>
              <a:gd name="T6" fmla="*/ 2147483647 w 672"/>
              <a:gd name="T7" fmla="*/ 2147483647 h 142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1424"/>
              <a:gd name="T14" fmla="*/ 672 w 672"/>
              <a:gd name="T15" fmla="*/ 1424 h 1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1424">
                <a:moveTo>
                  <a:pt x="48" y="1264"/>
                </a:moveTo>
                <a:cubicBezTo>
                  <a:pt x="24" y="1344"/>
                  <a:pt x="0" y="1424"/>
                  <a:pt x="48" y="1216"/>
                </a:cubicBezTo>
                <a:cubicBezTo>
                  <a:pt x="96" y="1008"/>
                  <a:pt x="232" y="0"/>
                  <a:pt x="336" y="16"/>
                </a:cubicBezTo>
                <a:cubicBezTo>
                  <a:pt x="440" y="32"/>
                  <a:pt x="556" y="672"/>
                  <a:pt x="672" y="1312"/>
                </a:cubicBezTo>
              </a:path>
            </a:pathLst>
          </a:custGeom>
          <a:noFill/>
          <a:ln w="28575">
            <a:solidFill>
              <a:srgbClr val="FF060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165" name="Text Box 45"/>
          <p:cNvSpPr txBox="1">
            <a:spLocks noChangeArrowheads="1"/>
          </p:cNvSpPr>
          <p:nvPr/>
        </p:nvSpPr>
        <p:spPr bwMode="auto">
          <a:xfrm>
            <a:off x="5549900" y="3657600"/>
            <a:ext cx="358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sz="2000" b="1">
                <a:solidFill>
                  <a:srgbClr val="840406"/>
                </a:solidFill>
                <a:latin typeface="Comic Sans MS" charset="0"/>
              </a:rPr>
              <a:t>    OD</a:t>
            </a:r>
            <a:r>
              <a:rPr lang="it-IT" sz="2000" b="1" baseline="-25000">
                <a:solidFill>
                  <a:srgbClr val="840406"/>
                </a:solidFill>
                <a:latin typeface="Comic Sans MS" charset="0"/>
              </a:rPr>
              <a:t>260</a:t>
            </a:r>
            <a:r>
              <a:rPr lang="it-IT" sz="2000" b="1">
                <a:solidFill>
                  <a:srgbClr val="840406"/>
                </a:solidFill>
                <a:latin typeface="Comic Sans MS" charset="0"/>
              </a:rPr>
              <a:t>/OD</a:t>
            </a:r>
            <a:r>
              <a:rPr lang="it-IT" sz="2000" b="1" baseline="-25000">
                <a:solidFill>
                  <a:srgbClr val="840406"/>
                </a:solidFill>
                <a:latin typeface="Comic Sans MS" charset="0"/>
              </a:rPr>
              <a:t>280</a:t>
            </a:r>
            <a:r>
              <a:rPr lang="it-IT" sz="2000" b="1">
                <a:solidFill>
                  <a:srgbClr val="840406"/>
                </a:solidFill>
                <a:latin typeface="Comic Sans MS" charset="0"/>
              </a:rPr>
              <a:t>=1,8-2,0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3FF06D-227B-C947-AEB1-6D179E413F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011053"/>
      </p:ext>
    </p:extLst>
  </p:cSld>
  <p:clrMapOvr>
    <a:masterClrMapping/>
  </p:clrMapOvr>
  <p:transition advTm="97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3160" grpId="0" build="p" autoUpdateAnimBg="0"/>
      <p:bldP spid="133163" grpId="0" animBg="1"/>
      <p:bldP spid="13316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1" name="Rectangle 1027"/>
          <p:cNvSpPr>
            <a:spLocks noChangeArrowheads="1"/>
          </p:cNvSpPr>
          <p:nvPr/>
        </p:nvSpPr>
        <p:spPr bwMode="auto">
          <a:xfrm>
            <a:off x="304800" y="762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Analisi del DNA genomico</a:t>
            </a:r>
          </a:p>
        </p:txBody>
      </p:sp>
      <p:sp>
        <p:nvSpPr>
          <p:cNvPr id="524292" name="Rectangle 1028"/>
          <p:cNvSpPr>
            <a:spLocks noChangeArrowheads="1"/>
          </p:cNvSpPr>
          <p:nvPr/>
        </p:nvSpPr>
        <p:spPr bwMode="auto">
          <a:xfrm>
            <a:off x="2971800" y="685800"/>
            <a:ext cx="3233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Rivelazione con Bromuro di Etidio</a:t>
            </a:r>
          </a:p>
        </p:txBody>
      </p:sp>
      <p:pic>
        <p:nvPicPr>
          <p:cNvPr id="524293" name="Picture 1029" descr="Fig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6553200" cy="5059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4295" name="Rectangle 1031"/>
          <p:cNvSpPr>
            <a:spLocks noChangeArrowheads="1"/>
          </p:cNvSpPr>
          <p:nvPr/>
        </p:nvSpPr>
        <p:spPr bwMode="auto">
          <a:xfrm>
            <a:off x="4038600" y="5638800"/>
            <a:ext cx="2895600" cy="304800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524296" name="Picture 1032" descr="Tab 3"/>
          <p:cNvPicPr>
            <a:picLocks noChangeAspect="1" noChangeArrowheads="1"/>
          </p:cNvPicPr>
          <p:nvPr/>
        </p:nvPicPr>
        <p:blipFill>
          <a:blip r:embed="rId7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87875"/>
            <a:ext cx="4572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3C2A98-5B24-2047-BD9F-F1AB91925D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69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ChangeArrowheads="1"/>
          </p:cNvSpPr>
          <p:nvPr/>
        </p:nvSpPr>
        <p:spPr bwMode="auto">
          <a:xfrm>
            <a:off x="304800" y="76200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  <a:cs typeface="ＭＳ Ｐゴシック" charset="0"/>
              </a:rPr>
              <a:t>Analisi del DNA genomico</a:t>
            </a:r>
          </a:p>
        </p:txBody>
      </p:sp>
      <p:sp>
        <p:nvSpPr>
          <p:cNvPr id="565251" name="Rectangle 3"/>
          <p:cNvSpPr>
            <a:spLocks noChangeArrowheads="1"/>
          </p:cNvSpPr>
          <p:nvPr/>
        </p:nvSpPr>
        <p:spPr bwMode="auto">
          <a:xfrm>
            <a:off x="2036763" y="685800"/>
            <a:ext cx="513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FF00"/>
                </a:solidFill>
              </a:rPr>
              <a:t>Rivelazione con Bromuro di Etidio o con Sonda di DNA</a:t>
            </a:r>
          </a:p>
        </p:txBody>
      </p:sp>
      <p:pic>
        <p:nvPicPr>
          <p:cNvPr id="565255" name="Picture 7" descr="04_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219200"/>
            <a:ext cx="3494087" cy="5026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256" name="Rectangle 8"/>
          <p:cNvSpPr>
            <a:spLocks noChangeArrowheads="1"/>
          </p:cNvSpPr>
          <p:nvPr/>
        </p:nvSpPr>
        <p:spPr bwMode="auto">
          <a:xfrm>
            <a:off x="6858000" y="6400800"/>
            <a:ext cx="220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sz="800">
                <a:solidFill>
                  <a:srgbClr val="FFFF00"/>
                </a:solidFill>
                <a:latin typeface="Arial" charset="0"/>
              </a:rPr>
              <a:t>Tratto da Thompson &amp; Thompson Genetica in Medicina - Idelson-Gnocchi</a:t>
            </a:r>
            <a:endParaRPr lang="it-IT" sz="8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65258" name="Rectangle 10"/>
          <p:cNvSpPr>
            <a:spLocks noChangeArrowheads="1"/>
          </p:cNvSpPr>
          <p:nvPr/>
        </p:nvSpPr>
        <p:spPr bwMode="auto">
          <a:xfrm>
            <a:off x="2743200" y="6248400"/>
            <a:ext cx="3021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400">
                <a:solidFill>
                  <a:srgbClr val="FFFF00"/>
                </a:solidFill>
                <a:latin typeface="Arial" charset="0"/>
              </a:rPr>
              <a:t>Bromuro di Etidio       Sonda di DNA</a:t>
            </a:r>
            <a:endParaRPr lang="it-IT" sz="8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23CCC3-628A-224A-9A72-1B2A932F3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3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4.1|7.7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15.5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5885</TotalTime>
  <Words>112</Words>
  <Application>Microsoft Macintosh PowerPoint</Application>
  <PresentationFormat>Presentazione su schermo (4:3)</PresentationFormat>
  <Paragraphs>39</Paragraphs>
  <Slides>8</Slides>
  <Notes>8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Arial</vt:lpstr>
      <vt:lpstr>Comic Sans MS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250</cp:revision>
  <dcterms:created xsi:type="dcterms:W3CDTF">2001-08-25T14:00:52Z</dcterms:created>
  <dcterms:modified xsi:type="dcterms:W3CDTF">2020-03-26T18:06:49Z</dcterms:modified>
  <cp:category/>
</cp:coreProperties>
</file>