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23" r:id="rId2"/>
    <p:sldId id="530" r:id="rId3"/>
    <p:sldId id="561" r:id="rId4"/>
    <p:sldId id="536" r:id="rId5"/>
    <p:sldId id="537" r:id="rId6"/>
    <p:sldId id="538" r:id="rId7"/>
    <p:sldId id="539" r:id="rId8"/>
    <p:sldId id="559" r:id="rId9"/>
    <p:sldId id="540" r:id="rId10"/>
    <p:sldId id="541" r:id="rId11"/>
    <p:sldId id="542" r:id="rId12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9fbybQfOBNLdfeVJEic01g==" hashData="P/fT00iICSeZEY6gbMv0ztvT2W9qqRp290qtSNshE67ivDx7sJVk8r0QDDxmf5YHR4t+BZQbRfK1QR7D+wawe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FEFEF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inimized" preferSingleView="1">
    <p:restoredLeft sz="32787"/>
    <p:restoredTop sz="90929"/>
  </p:normalViewPr>
  <p:slideViewPr>
    <p:cSldViewPr>
      <p:cViewPr>
        <p:scale>
          <a:sx n="160" d="100"/>
          <a:sy n="160" d="100"/>
        </p:scale>
        <p:origin x="1160" y="-7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FA60245-7F1C-C84B-8601-556F0C41FDC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518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F50728-11F5-8445-8D0B-3DB5BCAB1FF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72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C3E8A9-A05B-9B41-9B05-14151B4BD4D1}" type="slidenum">
              <a:rPr lang="it-IT"/>
              <a:pPr/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D42FA-5973-4B46-B03B-5F7A48744325}" type="slidenum">
              <a:rPr lang="it-IT"/>
              <a:pPr/>
              <a:t>10</a:t>
            </a:fld>
            <a:endParaRPr lang="it-IT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76F23-35B7-C64A-B507-0B36DFC2F6A2}" type="slidenum">
              <a:rPr lang="it-IT"/>
              <a:pPr/>
              <a:t>11</a:t>
            </a:fld>
            <a:endParaRPr lang="it-IT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C5509-E9E3-3549-A60B-2ACD677C96FB}" type="slidenum">
              <a:rPr lang="it-IT"/>
              <a:pPr/>
              <a:t>2</a:t>
            </a:fld>
            <a:endParaRPr lang="it-IT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990B2-374E-0346-A654-5DF5FE29A25E}" type="slidenum">
              <a:rPr lang="it-IT"/>
              <a:pPr/>
              <a:t>3</a:t>
            </a:fld>
            <a:endParaRPr lang="it-IT"/>
          </a:p>
        </p:txBody>
      </p:sp>
      <p:sp>
        <p:nvSpPr>
          <p:cNvPr id="56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CB4D5D-B584-AB4E-82B1-47755BEAE207}" type="slidenum">
              <a:rPr lang="it-IT"/>
              <a:pPr/>
              <a:t>4</a:t>
            </a:fld>
            <a:endParaRPr lang="it-IT"/>
          </a:p>
        </p:txBody>
      </p:sp>
      <p:sp>
        <p:nvSpPr>
          <p:cNvPr id="5027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27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3724A-BA98-944F-93C3-BE0A6949FB9A}" type="slidenum">
              <a:rPr lang="it-IT"/>
              <a:pPr/>
              <a:t>5</a:t>
            </a:fld>
            <a:endParaRPr lang="it-IT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7559C0-762A-8248-ABF2-863C299AEBA6}" type="slidenum">
              <a:rPr lang="it-IT"/>
              <a:pPr/>
              <a:t>6</a:t>
            </a:fld>
            <a:endParaRPr lang="it-IT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A7CAB8-55C1-8745-BC8B-F08988239FC4}" type="slidenum">
              <a:rPr lang="it-IT"/>
              <a:pPr/>
              <a:t>7</a:t>
            </a:fld>
            <a:endParaRPr lang="it-IT"/>
          </a:p>
        </p:txBody>
      </p:sp>
      <p:sp>
        <p:nvSpPr>
          <p:cNvPr id="5089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89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646F6-07AD-D942-9FAE-D85A4C719E6E}" type="slidenum">
              <a:rPr lang="it-IT"/>
              <a:pPr/>
              <a:t>8</a:t>
            </a:fld>
            <a:endParaRPr lang="it-IT"/>
          </a:p>
        </p:txBody>
      </p:sp>
      <p:sp>
        <p:nvSpPr>
          <p:cNvPr id="564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E6C508-BF2A-B04A-8922-90029FE3EC15}" type="slidenum">
              <a:rPr lang="it-IT"/>
              <a:pPr/>
              <a:t>9</a:t>
            </a:fld>
            <a:endParaRPr lang="it-IT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8335A-D701-5A4B-BF63-1EFCE422135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11131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98ED1-B9C4-4948-8AC0-EB63FE826D2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33775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51A48-8B09-F74D-9A60-2E65B50CD98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1598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1A26B-B23D-2047-97D0-7E49E24864E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0421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E3822-A421-BE4E-A71F-43F8A67E186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4117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72228-2CAD-F54C-B46D-EB03118327D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2357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739E0-37ED-7E4C-BF58-BBB985F3B8F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23215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E55CB-CF32-8A4F-B981-A72ACEE7FCE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0089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7BC22-DBC6-F443-A9AC-DA6BEA2C037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9619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0C217-DE86-D147-8D54-8E126CF2D31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1694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63D87-ED2E-4746-B1FC-2EBB41A20FE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7165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EFC3885F-E052-7542-9AC7-8027F49CA20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5.jpe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1143000" y="2133600"/>
            <a:ext cx="6934200" cy="2605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Diagnosi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Molecolare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Introduzione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B20667-23EF-1F4D-9760-0AE4FDFD2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2" name="Picture 2" descr="Tab 4"/>
          <p:cNvPicPr>
            <a:picLocks noChangeAspect="1" noChangeArrowheads="1"/>
          </p:cNvPicPr>
          <p:nvPr/>
        </p:nvPicPr>
        <p:blipFill>
          <a:blip r:embed="rId5">
            <a:lum bright="-34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762000"/>
            <a:ext cx="6324600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Malattie da espansioni triplette</a:t>
            </a:r>
          </a:p>
        </p:txBody>
      </p:sp>
      <p:sp>
        <p:nvSpPr>
          <p:cNvPr id="512004" name="Rectangle 4"/>
          <p:cNvSpPr>
            <a:spLocks noChangeArrowheads="1"/>
          </p:cNvSpPr>
          <p:nvPr/>
        </p:nvSpPr>
        <p:spPr bwMode="auto">
          <a:xfrm>
            <a:off x="1600200" y="3200400"/>
            <a:ext cx="46482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" name="Rettangolo 4"/>
          <p:cNvSpPr/>
          <p:nvPr/>
        </p:nvSpPr>
        <p:spPr bwMode="auto">
          <a:xfrm>
            <a:off x="1691680" y="4653136"/>
            <a:ext cx="1368152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0" i="1" u="none" strike="noStrike" cap="none" normalizeH="0" baseline="0" dirty="0">
              <a:ln>
                <a:noFill/>
              </a:ln>
              <a:solidFill>
                <a:srgbClr val="CC3300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3275856" y="4437112"/>
            <a:ext cx="1368152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0" i="1" u="none" strike="noStrike" cap="none" normalizeH="0" baseline="0" dirty="0">
              <a:ln>
                <a:noFill/>
              </a:ln>
              <a:solidFill>
                <a:srgbClr val="CC3300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445629" y="4293096"/>
            <a:ext cx="76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chemeClr val="tx1"/>
                </a:solidFill>
              </a:rPr>
              <a:t>Miotonin</a:t>
            </a:r>
            <a:endParaRPr lang="it-IT" sz="1200" dirty="0">
              <a:solidFill>
                <a:schemeClr val="tx1"/>
              </a:solidFill>
            </a:endParaRPr>
          </a:p>
          <a:p>
            <a:r>
              <a:rPr lang="it-IT" sz="1200" dirty="0" err="1">
                <a:solidFill>
                  <a:schemeClr val="tx1"/>
                </a:solidFill>
              </a:rPr>
              <a:t>Kinase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B9D591-E0DD-6A42-8842-E32885F0C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3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ChangeArrowheads="1"/>
          </p:cNvSpPr>
          <p:nvPr/>
        </p:nvSpPr>
        <p:spPr bwMode="auto">
          <a:xfrm>
            <a:off x="152400" y="1874838"/>
            <a:ext cx="236220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Malattie da espansioni triplette</a:t>
            </a:r>
          </a:p>
        </p:txBody>
      </p:sp>
      <p:sp>
        <p:nvSpPr>
          <p:cNvPr id="514051" name="Rectangle 3"/>
          <p:cNvSpPr>
            <a:spLocks noChangeArrowheads="1"/>
          </p:cNvSpPr>
          <p:nvPr/>
        </p:nvSpPr>
        <p:spPr bwMode="auto">
          <a:xfrm>
            <a:off x="152400" y="3733800"/>
            <a:ext cx="2362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400" i="1">
                <a:solidFill>
                  <a:srgbClr val="FFFF00"/>
                </a:solidFill>
              </a:rPr>
              <a:t>Sindrome dell</a:t>
            </a:r>
            <a:r>
              <a:rPr lang="ja-JP" altLang="it-IT" sz="2400" i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2400" i="1">
                <a:solidFill>
                  <a:srgbClr val="FFFF00"/>
                </a:solidFill>
              </a:rPr>
              <a:t>X-fragile</a:t>
            </a:r>
          </a:p>
        </p:txBody>
      </p:sp>
      <p:pic>
        <p:nvPicPr>
          <p:cNvPr id="514052" name="Picture 4" descr="Fig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4163"/>
            <a:ext cx="6423025" cy="6192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FCD4A6-77B8-964F-A713-6D60AA903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55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5" name="Rectangle 3"/>
          <p:cNvSpPr>
            <a:spLocks noChangeArrowheads="1"/>
          </p:cNvSpPr>
          <p:nvPr/>
        </p:nvSpPr>
        <p:spPr bwMode="auto">
          <a:xfrm>
            <a:off x="304800" y="106363"/>
            <a:ext cx="853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 dirty="0">
                <a:solidFill>
                  <a:srgbClr val="FFFF00"/>
                </a:solidFill>
                <a:cs typeface="ＭＳ Ｐゴシック" charset="0"/>
              </a:rPr>
              <a:t>Confronto fra diagnosi fenotipica e genotipica</a:t>
            </a:r>
          </a:p>
        </p:txBody>
      </p:sp>
      <p:pic>
        <p:nvPicPr>
          <p:cNvPr id="489476" name="Picture 4" descr="Tab 2"/>
          <p:cNvPicPr>
            <a:picLocks noChangeAspect="1" noChangeArrowheads="1"/>
          </p:cNvPicPr>
          <p:nvPr/>
        </p:nvPicPr>
        <p:blipFill>
          <a:blip r:embed="rId5">
            <a:lum bright="-38000" contras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4750"/>
            <a:ext cx="8686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2555776" y="4373042"/>
            <a:ext cx="1368152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0" i="1" u="none" strike="noStrike" cap="none" normalizeH="0" baseline="0" dirty="0">
              <a:ln>
                <a:noFill/>
              </a:ln>
              <a:solidFill>
                <a:srgbClr val="CC3300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4644008" y="4380980"/>
            <a:ext cx="1368152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0" i="1" u="none" strike="noStrike" cap="none" normalizeH="0" baseline="0" dirty="0">
              <a:ln>
                <a:noFill/>
              </a:ln>
              <a:solidFill>
                <a:srgbClr val="CC3300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7380312" y="4765400"/>
            <a:ext cx="720080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0" i="1" u="none" strike="noStrike" cap="none" normalizeH="0" baseline="0" dirty="0">
              <a:ln>
                <a:noFill/>
              </a:ln>
              <a:solidFill>
                <a:srgbClr val="CC3300"/>
              </a:solidFill>
              <a:effectLst/>
              <a:latin typeface="Helvetica" charset="0"/>
              <a:ea typeface="ＭＳ Ｐゴシック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2BD188-F3F5-FD44-A34C-FCA4496CE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96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ChangeArrowheads="1"/>
          </p:cNvSpPr>
          <p:nvPr/>
        </p:nvSpPr>
        <p:spPr bwMode="auto">
          <a:xfrm>
            <a:off x="76200" y="106363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400" b="1" i="1">
                <a:solidFill>
                  <a:srgbClr val="FFFF00"/>
                </a:solidFill>
                <a:cs typeface="ＭＳ Ｐゴシック" charset="0"/>
              </a:rPr>
              <a:t>Ipotesi di Lyon dell</a:t>
            </a:r>
            <a:r>
              <a:rPr lang="ja-JP" altLang="it-IT" sz="2400" b="1" i="1">
                <a:solidFill>
                  <a:srgbClr val="FFFF00"/>
                </a:solidFill>
                <a:latin typeface="Arial"/>
                <a:cs typeface="ＭＳ Ｐゴシック" charset="0"/>
              </a:rPr>
              <a:t>’</a:t>
            </a:r>
            <a:r>
              <a:rPr lang="it-IT" sz="2400" b="1" i="1">
                <a:solidFill>
                  <a:srgbClr val="FFFF00"/>
                </a:solidFill>
                <a:cs typeface="ＭＳ Ｐゴシック" charset="0"/>
              </a:rPr>
              <a:t>inattivazione casuale del cromosoma X</a:t>
            </a:r>
          </a:p>
        </p:txBody>
      </p:sp>
      <p:pic>
        <p:nvPicPr>
          <p:cNvPr id="567300" name="Picture 4" descr="05_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4727575" cy="579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7301" name="Rectangle 5"/>
          <p:cNvSpPr>
            <a:spLocks noChangeArrowheads="1"/>
          </p:cNvSpPr>
          <p:nvPr/>
        </p:nvSpPr>
        <p:spPr bwMode="auto">
          <a:xfrm>
            <a:off x="5257800" y="1489075"/>
            <a:ext cx="3581400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sz="1400">
                <a:solidFill>
                  <a:srgbClr val="FFFF00"/>
                </a:solidFill>
                <a:latin typeface="Arial" charset="0"/>
              </a:rPr>
              <a:t>Nelle cellule somatiche di mammiferi di sesso femminile solo un cromosoma X è trascrizionalmente attivo, l’altro è eterocromatico e inattivo ed appare in interfase come cromatina sessuale o corpo di Barr. L’inattivazione inizia precocemente già dopo la fecondazione ma si completa solo dopo la prima settimana di sviluppo quando l’embrione è costituito da un centinaio di cellule. L’inattivazione può interessare casualmente sia la X materna che paterna e dopo che uno dei due X è stato inattivato tutte le cellule figlie hanno lo stesso X inattivo. Sulla base di queste osservazioni i tessuti adulti di una donna sono una sorta di mosaico di popolazioni clonali che esprimo alleli del cromosoma X materno o paterno. </a:t>
            </a:r>
            <a:endParaRPr lang="it-IT" sz="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67302" name="Rectangle 6"/>
          <p:cNvSpPr>
            <a:spLocks noChangeArrowheads="1"/>
          </p:cNvSpPr>
          <p:nvPr/>
        </p:nvSpPr>
        <p:spPr bwMode="auto">
          <a:xfrm>
            <a:off x="685800" y="6567488"/>
            <a:ext cx="35052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FFFF00"/>
                </a:solidFill>
                <a:latin typeface="Arial" charset="0"/>
              </a:rPr>
              <a:t>Tratto da Thompson &amp; Thompson Genetica in Medicina - Idelson-Gnocchi</a:t>
            </a:r>
            <a:endParaRPr lang="it-IT" sz="8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DD54FD-F33A-D24B-8E36-9EEBBA6D9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79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3" name="Picture 3" descr="Fig 3"/>
          <p:cNvPicPr>
            <a:picLocks noChangeAspect="1" noChangeArrowheads="1"/>
          </p:cNvPicPr>
          <p:nvPr/>
        </p:nvPicPr>
        <p:blipFill>
          <a:blip r:embed="rId6">
            <a:lum bright="-40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577373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65" name="Rectangle 5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Struttura dei geni eucariotici</a:t>
            </a:r>
          </a:p>
        </p:txBody>
      </p:sp>
      <p:pic>
        <p:nvPicPr>
          <p:cNvPr id="501766" name="Picture 6" descr="Fig 1"/>
          <p:cNvPicPr>
            <a:picLocks noChangeAspect="1" noChangeArrowheads="1"/>
          </p:cNvPicPr>
          <p:nvPr/>
        </p:nvPicPr>
        <p:blipFill>
          <a:blip r:embed="rId7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3124200"/>
            <a:ext cx="6329363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0026D4-D7BA-404D-B898-5C0413636E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4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Struttura dei geni eucariotici</a:t>
            </a:r>
          </a:p>
        </p:txBody>
      </p:sp>
      <p:sp>
        <p:nvSpPr>
          <p:cNvPr id="503811" name="Rectangle 3"/>
          <p:cNvSpPr>
            <a:spLocks noChangeArrowheads="1"/>
          </p:cNvSpPr>
          <p:nvPr/>
        </p:nvSpPr>
        <p:spPr bwMode="auto">
          <a:xfrm>
            <a:off x="3201988" y="638175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i="1">
                <a:solidFill>
                  <a:srgbClr val="FFFF00"/>
                </a:solidFill>
              </a:rPr>
              <a:t>Splicing alternativo</a:t>
            </a:r>
          </a:p>
        </p:txBody>
      </p:sp>
      <p:pic>
        <p:nvPicPr>
          <p:cNvPr id="503812" name="Picture 4" descr="Fig 5"/>
          <p:cNvPicPr>
            <a:picLocks noChangeAspect="1" noChangeArrowheads="1"/>
          </p:cNvPicPr>
          <p:nvPr/>
        </p:nvPicPr>
        <p:blipFill>
          <a:blip r:embed="rId5">
            <a:lum bright="-1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93825"/>
            <a:ext cx="7772400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A11CAC-4546-DF4F-9FA5-98FA4AA93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5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58" name="Picture 2" descr="Fig 19"/>
          <p:cNvPicPr>
            <a:picLocks noChangeAspect="1" noChangeArrowheads="1"/>
          </p:cNvPicPr>
          <p:nvPr/>
        </p:nvPicPr>
        <p:blipFill>
          <a:blip r:embed="rId5">
            <a:lum bright="-24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2675"/>
            <a:ext cx="8839200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5859" name="Rectangle 3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Conseguenze di mutazioni puntiformi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AE5835-D1CA-024D-9ABA-819DB3EA0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9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Conseguenze di mutazioni del DNA</a:t>
            </a:r>
          </a:p>
        </p:txBody>
      </p:sp>
      <p:pic>
        <p:nvPicPr>
          <p:cNvPr id="507907" name="Picture 3" descr="Fig 4"/>
          <p:cNvPicPr>
            <a:picLocks noChangeAspect="1" noChangeArrowheads="1"/>
          </p:cNvPicPr>
          <p:nvPr/>
        </p:nvPicPr>
        <p:blipFill>
          <a:blip r:embed="rId5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838200"/>
            <a:ext cx="7183437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C022F3-7E01-0A41-A6A8-BE9D0A021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10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Conseguenze di mutazioni del DNA</a:t>
            </a:r>
          </a:p>
        </p:txBody>
      </p:sp>
      <p:pic>
        <p:nvPicPr>
          <p:cNvPr id="563204" name="Picture 4" descr="11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467600" cy="5176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05" name="Rectangle 5"/>
          <p:cNvSpPr>
            <a:spLocks noChangeArrowheads="1"/>
          </p:cNvSpPr>
          <p:nvPr/>
        </p:nvSpPr>
        <p:spPr bwMode="auto">
          <a:xfrm>
            <a:off x="1066800" y="6019800"/>
            <a:ext cx="3505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800">
                <a:solidFill>
                  <a:srgbClr val="FFFF00"/>
                </a:solidFill>
                <a:latin typeface="Arial" charset="0"/>
              </a:rPr>
              <a:t>Tratto da Thompson &amp; Thompson Genetica in Medicina - Idelson-Gnocchi</a:t>
            </a:r>
            <a:endParaRPr lang="it-IT" sz="8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C12EE9-6F49-BB4B-ACBF-014D16035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27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1026"/>
          <p:cNvSpPr>
            <a:spLocks noChangeArrowheads="1"/>
          </p:cNvSpPr>
          <p:nvPr/>
        </p:nvSpPr>
        <p:spPr bwMode="auto">
          <a:xfrm>
            <a:off x="304800" y="2422525"/>
            <a:ext cx="35052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Esempi di malattie causate da diversi tipi di mutazioni</a:t>
            </a:r>
          </a:p>
        </p:txBody>
      </p:sp>
      <p:pic>
        <p:nvPicPr>
          <p:cNvPr id="509955" name="Picture 1027" descr="Tab 4"/>
          <p:cNvPicPr>
            <a:picLocks noChangeAspect="1" noChangeArrowheads="1"/>
          </p:cNvPicPr>
          <p:nvPr/>
        </p:nvPicPr>
        <p:blipFill>
          <a:blip r:embed="rId5">
            <a:lum bright="-40000" contras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55588"/>
            <a:ext cx="4670425" cy="63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B0FAFD-0B7A-A84C-9631-9BC3ED68A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42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4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5823</TotalTime>
  <Words>216</Words>
  <Application>Microsoft Macintosh PowerPoint</Application>
  <PresentationFormat>Presentazione su schermo (4:3)</PresentationFormat>
  <Paragraphs>31</Paragraphs>
  <Slides>11</Slides>
  <Notes>11</Notes>
  <HiddenSlides>0</HiddenSlides>
  <MMClips>11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234</cp:revision>
  <dcterms:created xsi:type="dcterms:W3CDTF">2001-08-25T14:00:52Z</dcterms:created>
  <dcterms:modified xsi:type="dcterms:W3CDTF">2020-03-25T16:34:41Z</dcterms:modified>
  <cp:category/>
</cp:coreProperties>
</file>