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48" r:id="rId2"/>
    <p:sldId id="549" r:id="rId3"/>
    <p:sldId id="554" r:id="rId4"/>
    <p:sldId id="553" r:id="rId5"/>
    <p:sldId id="550" r:id="rId6"/>
    <p:sldId id="555" r:id="rId7"/>
    <p:sldId id="556" r:id="rId8"/>
    <p:sldId id="557" r:id="rId9"/>
    <p:sldId id="558" r:id="rId10"/>
    <p:sldId id="551" r:id="rId11"/>
    <p:sldId id="552" r:id="rId12"/>
    <p:sldId id="559" r:id="rId13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iXRPo5p98kF3RTjbk2KU6g==" hashData="YQFwQBFKTKnwLg6jV+knH2w9L3JpYB57hEX5R1MXiPV7eAm5DSUvV7kSxyPksop86PB9vR78IM4j/uf/7g36T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32787"/>
    <p:restoredTop sz="90297" autoAdjust="0"/>
  </p:normalViewPr>
  <p:slideViewPr>
    <p:cSldViewPr>
      <p:cViewPr>
        <p:scale>
          <a:sx n="160" d="100"/>
          <a:sy n="160" d="100"/>
        </p:scale>
        <p:origin x="-86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1" d="100"/>
        <a:sy n="131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5F6F0C-96B7-EF48-8D4C-7FA3CA5544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36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6780CD-D65A-3441-A46A-58FFAB41E44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072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295AB-61CD-554A-AA21-8C1095B1A629}" type="slidenum">
              <a:rPr lang="it-IT"/>
              <a:pPr/>
              <a:t>1</a:t>
            </a:fld>
            <a:endParaRPr lang="it-IT"/>
          </a:p>
        </p:txBody>
      </p:sp>
      <p:sp>
        <p:nvSpPr>
          <p:cNvPr id="528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6CF696-2E69-4A48-8127-0CCD3D7DE07F}" type="slidenum">
              <a:rPr lang="it-IT"/>
              <a:pPr/>
              <a:t>10</a:t>
            </a:fld>
            <a:endParaRPr lang="it-IT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4C421A-2BF5-BB42-8E7B-2C746150187F}" type="slidenum">
              <a:rPr lang="it-IT"/>
              <a:pPr/>
              <a:t>11</a:t>
            </a:fld>
            <a:endParaRPr lang="it-IT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F3DB-5CC3-BC47-AFBB-29305B50B81B}" type="slidenum">
              <a:rPr lang="it-IT"/>
              <a:pPr/>
              <a:t>12</a:t>
            </a:fld>
            <a:endParaRPr lang="it-IT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F3DB-5CC3-BC47-AFBB-29305B50B81B}" type="slidenum">
              <a:rPr lang="it-IT"/>
              <a:pPr/>
              <a:t>2</a:t>
            </a:fld>
            <a:endParaRPr lang="it-IT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F3DB-5CC3-BC47-AFBB-29305B50B81B}" type="slidenum">
              <a:rPr lang="it-IT"/>
              <a:pPr/>
              <a:t>3</a:t>
            </a:fld>
            <a:endParaRPr lang="it-IT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264FD-4DD3-6244-9014-0EFC33E03CA6}" type="slidenum">
              <a:rPr lang="it-IT"/>
              <a:pPr/>
              <a:t>4</a:t>
            </a:fld>
            <a:endParaRPr lang="it-IT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E42A6-2A41-5045-89B0-57E914AFCCA6}" type="slidenum">
              <a:rPr lang="it-IT"/>
              <a:pPr/>
              <a:t>5</a:t>
            </a:fld>
            <a:endParaRPr lang="it-IT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F3DB-5CC3-BC47-AFBB-29305B50B81B}" type="slidenum">
              <a:rPr lang="it-IT"/>
              <a:pPr/>
              <a:t>6</a:t>
            </a:fld>
            <a:endParaRPr lang="it-IT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F3DB-5CC3-BC47-AFBB-29305B50B81B}" type="slidenum">
              <a:rPr lang="it-IT"/>
              <a:pPr/>
              <a:t>7</a:t>
            </a:fld>
            <a:endParaRPr lang="it-IT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F3DB-5CC3-BC47-AFBB-29305B50B81B}" type="slidenum">
              <a:rPr lang="it-IT"/>
              <a:pPr/>
              <a:t>8</a:t>
            </a:fld>
            <a:endParaRPr lang="it-IT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F3DB-5CC3-BC47-AFBB-29305B50B81B}" type="slidenum">
              <a:rPr lang="it-IT"/>
              <a:pPr/>
              <a:t>9</a:t>
            </a:fld>
            <a:endParaRPr lang="it-IT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CEFC6-D148-8645-B52A-24F515167E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6111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5A264-5CDD-AF4A-9C96-CC353149C6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8635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A7FAE-A38C-F042-B125-414AB913F00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45166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BED5C-C878-4144-B847-F1A170BFA97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710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4C671-3370-E74C-BAFB-B030B68A9B3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5809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DFCDD-9947-A24D-9D83-9C9E633CB7A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4171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F119C7-8BC3-E44A-9BD1-A2B25F11A68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6455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0C38B-0FAD-994D-90AA-D99EE12CE79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6310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98681-2446-9446-8DF2-327286143B1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4209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79136-7596-B64F-91DA-4574E59C0CB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855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B849B-7A75-C544-86B5-434E0B4881C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301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0B7EF3E-E280-0246-8AC5-28B900F06E99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2.jpe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WordArt 2"/>
          <p:cNvSpPr>
            <a:spLocks noChangeArrowheads="1" noChangeShapeType="1"/>
          </p:cNvSpPr>
          <p:nvPr/>
        </p:nvSpPr>
        <p:spPr bwMode="auto">
          <a:xfrm>
            <a:off x="1243013" y="1395413"/>
            <a:ext cx="66294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I Villi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Coriali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3036EB-EC7E-F74B-979E-B3D75C5E7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304800" y="9048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Modalità d</a:t>
            </a:r>
            <a:r>
              <a:rPr lang="ja-JP" altLang="it-IT" sz="2800" b="1" i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2800" b="1" i="1">
                <a:solidFill>
                  <a:srgbClr val="FFFF00"/>
                </a:solidFill>
              </a:rPr>
              <a:t>uso dei villi coriali</a:t>
            </a:r>
          </a:p>
        </p:txBody>
      </p:sp>
      <p:pic>
        <p:nvPicPr>
          <p:cNvPr id="533507" name="Picture 3" descr="Fig 20"/>
          <p:cNvPicPr>
            <a:picLocks noChangeAspect="1" noChangeArrowheads="1"/>
          </p:cNvPicPr>
          <p:nvPr/>
        </p:nvPicPr>
        <p:blipFill>
          <a:blip r:embed="rId5">
            <a:lum bright="-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76275"/>
            <a:ext cx="70104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F3BCEB-E96A-F943-89CC-7A87F91D7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2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ChangeArrowheads="1"/>
          </p:cNvSpPr>
          <p:nvPr/>
        </p:nvSpPr>
        <p:spPr bwMode="auto">
          <a:xfrm>
            <a:off x="304800" y="9048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Preparazione dei villi coriali</a:t>
            </a:r>
          </a:p>
        </p:txBody>
      </p:sp>
      <p:pic>
        <p:nvPicPr>
          <p:cNvPr id="535555" name="Picture 3" descr="Fig 6"/>
          <p:cNvPicPr>
            <a:picLocks noChangeAspect="1" noChangeArrowheads="1"/>
          </p:cNvPicPr>
          <p:nvPr/>
        </p:nvPicPr>
        <p:blipFill>
          <a:blip r:embed="rId6">
            <a:lum bright="-1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55626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5556" name="Picture 4" descr="Fig 6"/>
          <p:cNvPicPr>
            <a:picLocks noChangeAspect="1" noChangeArrowheads="1"/>
          </p:cNvPicPr>
          <p:nvPr/>
        </p:nvPicPr>
        <p:blipFill>
          <a:blip r:embed="rId7">
            <a:lum bright="-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21125"/>
            <a:ext cx="531336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46D575-2E06-9443-B867-BE9D0B4D6E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9055" y="-1071964"/>
            <a:ext cx="6420272" cy="90854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0B4EC0-3111-8D45-8B94-31B563A8A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5252"/>
      </p:ext>
    </p:extLst>
  </p:cSld>
  <p:clrMapOvr>
    <a:masterClrMapping/>
  </p:clrMapOvr>
  <p:transition advTm="32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3" name="Rectangle 5"/>
          <p:cNvSpPr>
            <a:spLocks noChangeArrowheads="1"/>
          </p:cNvSpPr>
          <p:nvPr/>
        </p:nvSpPr>
        <p:spPr bwMode="auto">
          <a:xfrm>
            <a:off x="76200" y="304800"/>
            <a:ext cx="891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600" b="1" i="1">
                <a:solidFill>
                  <a:srgbClr val="FFFF00"/>
                </a:solidFill>
              </a:rPr>
              <a:t>Sviluppo dei villi coriali e della Placenta</a:t>
            </a:r>
          </a:p>
        </p:txBody>
      </p:sp>
      <p:pic>
        <p:nvPicPr>
          <p:cNvPr id="529414" name="Picture 6" descr="18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92250"/>
            <a:ext cx="8763000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9415" name="Rectangle 7"/>
          <p:cNvSpPr>
            <a:spLocks noChangeArrowheads="1"/>
          </p:cNvSpPr>
          <p:nvPr/>
        </p:nvSpPr>
        <p:spPr bwMode="auto">
          <a:xfrm>
            <a:off x="158750" y="5424488"/>
            <a:ext cx="8070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200">
                <a:solidFill>
                  <a:srgbClr val="FFFF00"/>
                </a:solidFill>
                <a:latin typeface="Arial" charset="0"/>
              </a:rPr>
              <a:t>A) Sezione trasversale di un embrione impiantato e della placenta di 21 giorni. B) Sezione trasversale dei villi terziari.</a:t>
            </a:r>
          </a:p>
          <a:p>
            <a:pPr algn="l"/>
            <a:endParaRPr lang="en-GB" sz="800">
              <a:solidFill>
                <a:srgbClr val="FFFF00"/>
              </a:solidFill>
              <a:latin typeface="Arial" charset="0"/>
            </a:endParaRPr>
          </a:p>
          <a:p>
            <a:pPr algn="l"/>
            <a:r>
              <a:rPr lang="en-GB" sz="800">
                <a:solidFill>
                  <a:srgbClr val="FFFF00"/>
                </a:solidFill>
                <a:latin typeface="Arial" charset="0"/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F4D2A0-3C30-1341-809F-9ACC4F10B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0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9105" y="-1035441"/>
            <a:ext cx="6261193" cy="88603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073B60-BDF1-F548-9FAD-D9CCE6D44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1074"/>
      </p:ext>
    </p:extLst>
  </p:cSld>
  <p:clrMapOvr>
    <a:masterClrMapping/>
  </p:clrMapOvr>
  <p:transition advTm="56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 descr="Fig 31"/>
          <p:cNvPicPr>
            <a:picLocks noChangeAspect="1" noChangeArrowheads="1"/>
          </p:cNvPicPr>
          <p:nvPr/>
        </p:nvPicPr>
        <p:blipFill>
          <a:blip r:embed="rId5">
            <a:lum bright="-30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122238"/>
            <a:ext cx="6383337" cy="661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699" name="Rectangle 3"/>
          <p:cNvSpPr>
            <a:spLocks noChangeArrowheads="1"/>
          </p:cNvSpPr>
          <p:nvPr/>
        </p:nvSpPr>
        <p:spPr bwMode="auto">
          <a:xfrm>
            <a:off x="76200" y="1247775"/>
            <a:ext cx="2514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600" b="1" i="1">
                <a:solidFill>
                  <a:srgbClr val="FFFF00"/>
                </a:solidFill>
              </a:rPr>
              <a:t>Prelievo di villi coriali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E9F844-54AD-3A40-BC4B-579BF8DF8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 descr="Fig 19"/>
          <p:cNvPicPr>
            <a:picLocks noChangeAspect="1" noChangeArrowheads="1"/>
          </p:cNvPicPr>
          <p:nvPr/>
        </p:nvPicPr>
        <p:blipFill>
          <a:blip r:embed="rId5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925513"/>
            <a:ext cx="754380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1459" name="Rectangle 3"/>
          <p:cNvSpPr>
            <a:spLocks noChangeArrowheads="1"/>
          </p:cNvSpPr>
          <p:nvPr/>
        </p:nvSpPr>
        <p:spPr bwMode="auto">
          <a:xfrm>
            <a:off x="304800" y="9048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Prelievo di villi coriali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2A5671-1DCD-B245-ACA0-EB28A5196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997" y="-1071876"/>
            <a:ext cx="6231734" cy="88186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4499992" y="2564904"/>
            <a:ext cx="1440160" cy="2880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0" i="1" u="none" strike="noStrike" cap="none" normalizeH="0" baseline="0" dirty="0">
              <a:ln>
                <a:noFill/>
              </a:ln>
              <a:solidFill>
                <a:srgbClr val="CC3300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499992" y="251592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0,5-1%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9E8034-110B-CA42-953C-BB733A449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3580"/>
      </p:ext>
    </p:extLst>
  </p:cSld>
  <p:clrMapOvr>
    <a:masterClrMapping/>
  </p:clrMapOvr>
  <p:transition advTm="52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1155" y="-902962"/>
            <a:ext cx="6299900" cy="89151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10230E-1073-4547-BD26-DD7835A2A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29205"/>
      </p:ext>
    </p:extLst>
  </p:cSld>
  <p:clrMapOvr>
    <a:masterClrMapping/>
  </p:clrMapOvr>
  <p:transition advTm="28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285" y="-960108"/>
            <a:ext cx="6228295" cy="88138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8AAB25-EB54-0C42-BDAC-0850A622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12097"/>
      </p:ext>
    </p:extLst>
  </p:cSld>
  <p:clrMapOvr>
    <a:masterClrMapping/>
  </p:clrMapOvr>
  <p:transition advTm="56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32" y="-1063195"/>
            <a:ext cx="6378025" cy="90257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1F45D3-54A9-E447-BEE4-8F640C8EA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09634"/>
      </p:ext>
    </p:extLst>
  </p:cSld>
  <p:clrMapOvr>
    <a:masterClrMapping/>
  </p:clrMapOvr>
  <p:transition advTm="34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5477</TotalTime>
  <Words>76</Words>
  <Application>Microsoft Macintosh PowerPoint</Application>
  <PresentationFormat>Presentazione su schermo (4:3)</PresentationFormat>
  <Paragraphs>23</Paragraphs>
  <Slides>12</Slides>
  <Notes>12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Comic Sans MS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223</cp:revision>
  <dcterms:created xsi:type="dcterms:W3CDTF">2001-08-25T14:00:52Z</dcterms:created>
  <dcterms:modified xsi:type="dcterms:W3CDTF">2020-03-22T17:23:27Z</dcterms:modified>
  <cp:category/>
</cp:coreProperties>
</file>