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23" r:id="rId2"/>
    <p:sldId id="532" r:id="rId3"/>
    <p:sldId id="534" r:id="rId4"/>
    <p:sldId id="545" r:id="rId5"/>
    <p:sldId id="548" r:id="rId6"/>
    <p:sldId id="550" r:id="rId7"/>
    <p:sldId id="549" r:id="rId8"/>
    <p:sldId id="535" r:id="rId9"/>
    <p:sldId id="551" r:id="rId10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z18HoiC/Pn/BzXkn9Zebiw==" hashData="A0W+BbRsjS2qJ1Omtdz7cF3/Kd/5dH6i20MUt88D6gvUzFj/wYSbTeQbUyi7DYVeqScljgbAZUqx2q8MZrD4f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9"/>
    <p:restoredTop sz="94678"/>
  </p:normalViewPr>
  <p:slideViewPr>
    <p:cSldViewPr>
      <p:cViewPr>
        <p:scale>
          <a:sx n="99" d="100"/>
          <a:sy n="99" d="100"/>
        </p:scale>
        <p:origin x="1896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fld id="{25AF7282-7EB0-F849-A851-8AB3496177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520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fld id="{2E0285FE-85FC-C14B-8C0C-94118CC555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910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A62F70-2A2F-114A-88B9-72F25D1F9B99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10349F-D24E-524C-8868-450F41DE0160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F8AA06-8C88-3B48-A0C1-264E72917F85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AA69C6-E0C8-0543-95E4-5BCEF0FC12C7}" type="slidenum">
              <a:rPr lang="it-IT"/>
              <a:pPr>
                <a:defRPr/>
              </a:pPr>
              <a:t>4</a:t>
            </a:fld>
            <a:endParaRPr lang="it-IT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33596D-2E33-C846-B55C-C944BC3A023F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412084-B301-254A-846F-C6C9BF731D05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87AD72-6296-B949-B049-92529395E086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EEC124-CF68-994C-AD46-F818A8AC7455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CEA6D-DB5C-6D43-A413-3120B066DEB7}" type="slidenum">
              <a:rPr lang="it-IT"/>
              <a:pPr>
                <a:defRPr/>
              </a:pPr>
              <a:t>9</a:t>
            </a:fld>
            <a:endParaRPr lang="it-IT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EE283-1188-6043-87A6-4163EB1BF9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8161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46DD0-BA58-9249-BAA4-04F059E0DA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03234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F5CDC-5B88-0646-8FF0-497E95F59B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2095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670DA-E85D-BE4A-9A11-12C786B925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3853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221C2-3169-A241-BFCE-4C21EF66E0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8457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E87A3-8267-4E48-B23B-6D6E2001CB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874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F99EA-4F02-5A4D-968E-0D98586FCD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0080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E5C2E-3DD1-354F-A5C7-B54803F787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95973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DF8F8-C218-2140-9A06-BF73C17A4F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16424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9F1DE-B4DB-1143-9F6B-88EDA9A371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07122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ABE61-25C2-DB45-8DDD-0A8D1F10FF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9589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912DDE-DEAB-7D41-8F3A-86CAB03F44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3.jpe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6.jpe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/>
          </p:cNvSpPr>
          <p:nvPr/>
        </p:nvSpPr>
        <p:spPr bwMode="auto">
          <a:xfrm>
            <a:off x="1143000" y="1814513"/>
            <a:ext cx="6934200" cy="3290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I Difetti del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Tubo Neurale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(NTD)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Diagnosi</a:t>
            </a:r>
          </a:p>
          <a:p>
            <a:r>
              <a:rPr lang="it-IT" sz="9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Acetilcolinesterasi</a:t>
            </a:r>
            <a:endParaRPr lang="it-IT" sz="9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A43C42-3EBB-6247-B446-7F0C19B71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15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Tab 10"/>
          <p:cNvPicPr>
            <a:picLocks noChangeAspect="1" noChangeArrowheads="1"/>
          </p:cNvPicPr>
          <p:nvPr/>
        </p:nvPicPr>
        <p:blipFill>
          <a:blip r:embed="rId5">
            <a:lum bright="-26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965325"/>
            <a:ext cx="89916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04800" y="304800"/>
            <a:ext cx="853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Patologie associate ad aumenti di</a:t>
            </a:r>
          </a:p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alfa1-fetoproteina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99943F7-D448-5F4E-A7A8-5BC57A699D59}"/>
              </a:ext>
            </a:extLst>
          </p:cNvPr>
          <p:cNvSpPr/>
          <p:nvPr/>
        </p:nvSpPr>
        <p:spPr bwMode="auto">
          <a:xfrm>
            <a:off x="5004048" y="3501008"/>
            <a:ext cx="1872208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0" i="1" u="none" strike="noStrike" cap="none" normalizeH="0" baseline="0" dirty="0">
              <a:ln>
                <a:noFill/>
              </a:ln>
              <a:solidFill>
                <a:srgbClr val="CC3300"/>
              </a:solidFill>
              <a:effectLst/>
              <a:latin typeface="Helvetica" charset="0"/>
              <a:ea typeface="ＭＳ Ｐゴシック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5953B4-5DEF-9B43-8AA1-F60DF7A36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93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ChangeArrowheads="1"/>
          </p:cNvSpPr>
          <p:nvPr/>
        </p:nvSpPr>
        <p:spPr bwMode="auto">
          <a:xfrm>
            <a:off x="304800" y="228600"/>
            <a:ext cx="853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acetilcolinesterasi</a:t>
            </a:r>
          </a:p>
        </p:txBody>
      </p:sp>
      <p:pic>
        <p:nvPicPr>
          <p:cNvPr id="62467" name="Picture 3" descr="AChE CS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14125"/>
            <a:ext cx="7272808" cy="555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92B1CC-5E88-0C41-97B3-F0667E370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3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304800" y="228600"/>
            <a:ext cx="853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acetilcolinesterasi</a:t>
            </a:r>
          </a:p>
        </p:txBody>
      </p:sp>
      <p:pic>
        <p:nvPicPr>
          <p:cNvPr id="64515" name="Picture 4" descr="AChE Saggio"/>
          <p:cNvPicPr>
            <a:picLocks noChangeAspect="1" noChangeArrowheads="1"/>
          </p:cNvPicPr>
          <p:nvPr/>
        </p:nvPicPr>
        <p:blipFill>
          <a:blip r:embed="rId6">
            <a:lum bright="-24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4196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197" name="Picture 5" descr="AChE CS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778000"/>
            <a:ext cx="429895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0C962C-B8FD-654B-BEF8-E17A65C236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6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0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0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9" name="Rectangle 3"/>
          <p:cNvSpPr>
            <a:spLocks noChangeArrowheads="1"/>
          </p:cNvSpPr>
          <p:nvPr/>
        </p:nvSpPr>
        <p:spPr bwMode="auto">
          <a:xfrm>
            <a:off x="304800" y="381000"/>
            <a:ext cx="853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Acetilcolinesterasi del Liquido Amniotico</a:t>
            </a:r>
          </a:p>
        </p:txBody>
      </p:sp>
      <p:sp>
        <p:nvSpPr>
          <p:cNvPr id="526343" name="Rectangle 7"/>
          <p:cNvSpPr>
            <a:spLocks noChangeArrowheads="1"/>
          </p:cNvSpPr>
          <p:nvPr/>
        </p:nvSpPr>
        <p:spPr bwMode="auto">
          <a:xfrm>
            <a:off x="1981200" y="2382838"/>
            <a:ext cx="2047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i="0">
                <a:solidFill>
                  <a:srgbClr val="FFFF00"/>
                </a:solidFill>
                <a:cs typeface="+mn-cs"/>
              </a:rPr>
              <a:t>Gravidanza Normale</a:t>
            </a:r>
          </a:p>
        </p:txBody>
      </p:sp>
      <p:sp>
        <p:nvSpPr>
          <p:cNvPr id="526344" name="Rectangle 8"/>
          <p:cNvSpPr>
            <a:spLocks noChangeArrowheads="1"/>
          </p:cNvSpPr>
          <p:nvPr/>
        </p:nvSpPr>
        <p:spPr bwMode="auto">
          <a:xfrm>
            <a:off x="2262188" y="6477000"/>
            <a:ext cx="16240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 i="0">
                <a:solidFill>
                  <a:srgbClr val="FFFF00"/>
                </a:solidFill>
                <a:cs typeface="+mn-cs"/>
              </a:rPr>
              <a:t>Migrazione Elettroforetica</a:t>
            </a:r>
          </a:p>
        </p:txBody>
      </p:sp>
      <p:sp>
        <p:nvSpPr>
          <p:cNvPr id="526348" name="Rectangle 12"/>
          <p:cNvSpPr>
            <a:spLocks noChangeArrowheads="1"/>
          </p:cNvSpPr>
          <p:nvPr/>
        </p:nvSpPr>
        <p:spPr bwMode="auto">
          <a:xfrm rot="-5400000">
            <a:off x="1196975" y="4167188"/>
            <a:ext cx="989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 i="0">
                <a:solidFill>
                  <a:srgbClr val="FFFF00"/>
                </a:solidFill>
                <a:cs typeface="+mn-cs"/>
              </a:rPr>
              <a:t>Assorbanza</a:t>
            </a:r>
          </a:p>
        </p:txBody>
      </p:sp>
      <p:pic>
        <p:nvPicPr>
          <p:cNvPr id="70662" name="Picture 15" descr="AChE norma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43200"/>
            <a:ext cx="2370138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6353" name="Group 17"/>
          <p:cNvGrpSpPr>
            <a:grpSpLocks/>
          </p:cNvGrpSpPr>
          <p:nvPr/>
        </p:nvGrpSpPr>
        <p:grpSpPr bwMode="auto">
          <a:xfrm>
            <a:off x="4800600" y="1371600"/>
            <a:ext cx="2751138" cy="5349875"/>
            <a:chOff x="3024" y="864"/>
            <a:chExt cx="1733" cy="3370"/>
          </a:xfrm>
        </p:grpSpPr>
        <p:sp>
          <p:nvSpPr>
            <p:cNvPr id="526346" name="Rectangle 10"/>
            <p:cNvSpPr>
              <a:spLocks noChangeArrowheads="1"/>
            </p:cNvSpPr>
            <p:nvPr/>
          </p:nvSpPr>
          <p:spPr bwMode="auto">
            <a:xfrm>
              <a:off x="3408" y="4080"/>
              <a:ext cx="102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00" i="0">
                  <a:solidFill>
                    <a:srgbClr val="FFFF00"/>
                  </a:solidFill>
                  <a:cs typeface="+mn-cs"/>
                </a:rPr>
                <a:t>Migrazione Elettroforetica</a:t>
              </a:r>
            </a:p>
          </p:txBody>
        </p:sp>
        <p:sp>
          <p:nvSpPr>
            <p:cNvPr id="526347" name="Rectangle 11"/>
            <p:cNvSpPr>
              <a:spLocks noChangeArrowheads="1"/>
            </p:cNvSpPr>
            <p:nvPr/>
          </p:nvSpPr>
          <p:spPr bwMode="auto">
            <a:xfrm>
              <a:off x="3312" y="864"/>
              <a:ext cx="131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i="0">
                  <a:solidFill>
                    <a:srgbClr val="FFFF00"/>
                  </a:solidFill>
                  <a:cs typeface="+mn-cs"/>
                </a:rPr>
                <a:t>Feto con Anencefalia</a:t>
              </a:r>
            </a:p>
          </p:txBody>
        </p:sp>
        <p:sp>
          <p:nvSpPr>
            <p:cNvPr id="526349" name="Rectangle 13"/>
            <p:cNvSpPr>
              <a:spLocks noChangeArrowheads="1"/>
            </p:cNvSpPr>
            <p:nvPr/>
          </p:nvSpPr>
          <p:spPr bwMode="auto">
            <a:xfrm rot="-5400000">
              <a:off x="2799" y="2290"/>
              <a:ext cx="6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i="0">
                  <a:solidFill>
                    <a:srgbClr val="FFFF00"/>
                  </a:solidFill>
                  <a:cs typeface="+mn-cs"/>
                </a:rPr>
                <a:t>Assorbanza</a:t>
              </a:r>
            </a:p>
          </p:txBody>
        </p:sp>
        <p:pic>
          <p:nvPicPr>
            <p:cNvPr id="70667" name="Picture 16" descr="AChE NT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" y="1071"/>
              <a:ext cx="1515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A29188-05FB-1041-BCB9-BFDC852294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4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6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6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6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1026"/>
          <p:cNvSpPr>
            <a:spLocks noChangeArrowheads="1"/>
          </p:cNvSpPr>
          <p:nvPr/>
        </p:nvSpPr>
        <p:spPr bwMode="auto">
          <a:xfrm>
            <a:off x="304800" y="152400"/>
            <a:ext cx="853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Acetilcolinesterasi del Liquido Amniotico</a:t>
            </a:r>
          </a:p>
        </p:txBody>
      </p:sp>
      <p:pic>
        <p:nvPicPr>
          <p:cNvPr id="4" name="Picture 3" descr="AChE CSF">
            <a:extLst>
              <a:ext uri="{FF2B5EF4-FFF2-40B4-BE49-F238E27FC236}">
                <a16:creationId xmlns:a16="http://schemas.microsoft.com/office/drawing/2014/main" id="{436ACE51-B7A5-C64F-AAE4-DA75557DD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768752" cy="51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160A39-CB6D-4745-826F-0AFCCDB6F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4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ChangeArrowheads="1"/>
          </p:cNvSpPr>
          <p:nvPr/>
        </p:nvSpPr>
        <p:spPr bwMode="auto">
          <a:xfrm>
            <a:off x="304800" y="152400"/>
            <a:ext cx="853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Acetilcolinesterasi del Liquido Amniotico</a:t>
            </a:r>
          </a:p>
        </p:txBody>
      </p:sp>
      <p:pic>
        <p:nvPicPr>
          <p:cNvPr id="74755" name="Picture 3" descr="Fig 1"/>
          <p:cNvPicPr>
            <a:picLocks noChangeAspect="1" noChangeArrowheads="1"/>
          </p:cNvPicPr>
          <p:nvPr/>
        </p:nvPicPr>
        <p:blipFill>
          <a:blip r:embed="rId5">
            <a:lum bright="-34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90888"/>
            <a:ext cx="6605736" cy="5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D72E53-8B1A-1B40-A9C2-00FDB2E8B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74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ChangeArrowheads="1"/>
          </p:cNvSpPr>
          <p:nvPr/>
        </p:nvSpPr>
        <p:spPr bwMode="auto">
          <a:xfrm>
            <a:off x="304800" y="152400"/>
            <a:ext cx="853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L</a:t>
            </a:r>
            <a:r>
              <a:rPr lang="ja-JP" altLang="it-IT" sz="32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Acetilcolinesterasi del Liquido Amniotico</a:t>
            </a:r>
          </a:p>
        </p:txBody>
      </p:sp>
      <p:pic>
        <p:nvPicPr>
          <p:cNvPr id="76803" name="Picture 3" descr="Fig 2"/>
          <p:cNvPicPr>
            <a:picLocks noChangeAspect="1" noChangeArrowheads="1"/>
          </p:cNvPicPr>
          <p:nvPr/>
        </p:nvPicPr>
        <p:blipFill>
          <a:blip r:embed="rId5">
            <a:lum bright="-3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40" y="1362198"/>
            <a:ext cx="6978352" cy="526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EBAB3A-CD5A-A44C-B402-50D982D5B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2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204788" y="152400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</a:rPr>
              <a:t>Diagnosi dei Difetti del Tubo Neurale Aperti</a:t>
            </a:r>
          </a:p>
        </p:txBody>
      </p:sp>
      <p:pic>
        <p:nvPicPr>
          <p:cNvPr id="78851" name="Picture 3" descr="Fig 22"/>
          <p:cNvPicPr>
            <a:picLocks noChangeAspect="1" noChangeArrowheads="1"/>
          </p:cNvPicPr>
          <p:nvPr/>
        </p:nvPicPr>
        <p:blipFill>
          <a:blip r:embed="rId5">
            <a:lum bright="-30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901700"/>
            <a:ext cx="5299075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22FB1B-D052-3447-81B3-1F165B049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7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6349</TotalTime>
  <Words>73</Words>
  <Application>Microsoft Macintosh PowerPoint</Application>
  <PresentationFormat>Presentazione su schermo (4:3)</PresentationFormat>
  <Paragraphs>29</Paragraphs>
  <Slides>9</Slides>
  <Notes>9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249</cp:revision>
  <dcterms:created xsi:type="dcterms:W3CDTF">2001-08-25T14:00:52Z</dcterms:created>
  <dcterms:modified xsi:type="dcterms:W3CDTF">2020-03-21T15:56:08Z</dcterms:modified>
  <cp:category/>
</cp:coreProperties>
</file>