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23" r:id="rId2"/>
    <p:sldId id="537" r:id="rId3"/>
    <p:sldId id="538" r:id="rId4"/>
    <p:sldId id="570" r:id="rId5"/>
    <p:sldId id="539" r:id="rId6"/>
    <p:sldId id="540" r:id="rId7"/>
    <p:sldId id="571" r:id="rId8"/>
    <p:sldId id="542" r:id="rId9"/>
    <p:sldId id="569" r:id="rId10"/>
    <p:sldId id="544" r:id="rId11"/>
    <p:sldId id="568" r:id="rId12"/>
    <p:sldId id="533" r:id="rId13"/>
    <p:sldId id="531" r:id="rId14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pB17NX6ePv7H3qw7Up9aHw==" hashData="cWil8MQjoSVca6kQGXdgBe/5c/z51WaAHflbD+JbQIzuSwNNkPOgKc8k12Nw6fqwiwhexszw02LP/JzozCRxk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4678"/>
  </p:normalViewPr>
  <p:slideViewPr>
    <p:cSldViewPr>
      <p:cViewPr>
        <p:scale>
          <a:sx n="99" d="100"/>
          <a:sy n="99" d="100"/>
        </p:scale>
        <p:origin x="800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25AF7282-7EB0-F849-A851-8AB3496177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520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2E0285FE-85FC-C14B-8C0C-94118CC555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910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A62F70-2A2F-114A-88B9-72F25D1F9B99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805BB-E0DC-2841-ACD4-D61461E309B2}" type="slidenum">
              <a:rPr lang="it-IT"/>
              <a:pPr>
                <a:defRPr/>
              </a:pPr>
              <a:t>10</a:t>
            </a:fld>
            <a:endParaRPr lang="it-IT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805BB-E0DC-2841-ACD4-D61461E309B2}" type="slidenum">
              <a:rPr lang="it-IT"/>
              <a:pPr>
                <a:defRPr/>
              </a:pPr>
              <a:t>11</a:t>
            </a:fld>
            <a:endParaRPr lang="it-IT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26693-61D1-A34D-ACE9-BF56F13E4C1B}" type="slidenum">
              <a:rPr lang="it-IT"/>
              <a:pPr>
                <a:defRPr/>
              </a:pPr>
              <a:t>12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8553A6-5722-8444-9C1C-589077AF7555}" type="slidenum">
              <a:rPr lang="it-IT"/>
              <a:pPr>
                <a:defRPr/>
              </a:pPr>
              <a:t>13</a:t>
            </a:fld>
            <a:endParaRPr lang="it-IT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65DB70-EF23-CB4A-AED6-59F43AAE94C2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5048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48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6F15A-F991-7540-A10B-7C8AF127ABEB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6F15A-F991-7540-A10B-7C8AF127ABEB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96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D465FC-30F3-B443-8B3A-B1FDEBD49DDD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B61023-53AF-944F-B018-23270DA318BF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B61023-53AF-944F-B018-23270DA318BF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13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AAF6B5-0217-AB48-9546-9BCF2310B948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8B5D5-8DFB-6547-ACFD-A275BD5F74C3}" type="slidenum">
              <a:rPr lang="it-IT"/>
              <a:pPr>
                <a:defRPr/>
              </a:pPr>
              <a:t>9</a:t>
            </a:fld>
            <a:endParaRPr lang="it-IT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EE283-1188-6043-87A6-4163EB1BF9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8161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46DD0-BA58-9249-BAA4-04F059E0DA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03234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F5CDC-5B88-0646-8FF0-497E95F59B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2095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670DA-E85D-BE4A-9A11-12C786B925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3853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221C2-3169-A241-BFCE-4C21EF66E0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845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E87A3-8267-4E48-B23B-6D6E2001CB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874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F99EA-4F02-5A4D-968E-0D98586FCD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0080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E5C2E-3DD1-354F-A5C7-B54803F787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9597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DF8F8-C218-2140-9A06-BF73C17A4F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16424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9F1DE-B4DB-1143-9F6B-88EDA9A371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0712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ABE61-25C2-DB45-8DDD-0A8D1F10FF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9589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912DDE-DEAB-7D41-8F3A-86CAB03F44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7.jpe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/>
          </p:cNvSpPr>
          <p:nvPr/>
        </p:nvSpPr>
        <p:spPr bwMode="auto">
          <a:xfrm>
            <a:off x="1143000" y="1814513"/>
            <a:ext cx="6934200" cy="3290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I Difetti del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Tubo Neurale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(NTD)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Diagnosi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Alfa 1 </a:t>
            </a:r>
            <a:r>
              <a:rPr lang="it-IT" sz="9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fetoproteina</a:t>
            </a:r>
            <a:endParaRPr lang="it-IT" sz="9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3C5FFA-8BBD-3640-AED4-B03A546EE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1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304800" y="4111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alfa1-fetoproteina nel Siero Materno</a:t>
            </a:r>
          </a:p>
        </p:txBody>
      </p:sp>
      <p:pic>
        <p:nvPicPr>
          <p:cNvPr id="54275" name="Picture 3" descr="Tab 13"/>
          <p:cNvPicPr>
            <a:picLocks noChangeAspect="1" noChangeArrowheads="1"/>
          </p:cNvPicPr>
          <p:nvPr/>
        </p:nvPicPr>
        <p:blipFill>
          <a:blip r:embed="rId5">
            <a:lum bright="-1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4675"/>
            <a:ext cx="86868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E50C9A-2F8C-414C-ABC3-A8AF91B91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0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39552" y="908720"/>
            <a:ext cx="8352928" cy="5488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baseline="30000" dirty="0">
                <a:solidFill>
                  <a:srgbClr val="FFFF00"/>
                </a:solidFill>
              </a:rPr>
              <a:t> </a:t>
            </a:r>
            <a:r>
              <a:rPr lang="it-IT" sz="3600" b="1" baseline="30000" dirty="0">
                <a:solidFill>
                  <a:srgbClr val="FFFF00"/>
                </a:solidFill>
              </a:rPr>
              <a:t>SCREENING DEL SIERO MATERNO</a:t>
            </a:r>
          </a:p>
          <a:p>
            <a:endParaRPr lang="it-IT" sz="2800" b="1" baseline="30000" dirty="0">
              <a:solidFill>
                <a:srgbClr val="FFFF00"/>
              </a:solidFill>
            </a:endParaRPr>
          </a:p>
          <a:p>
            <a:endParaRPr lang="it-IT" sz="2800" b="1" baseline="30000" dirty="0">
              <a:solidFill>
                <a:srgbClr val="FFFF00"/>
              </a:solidFill>
            </a:endParaRPr>
          </a:p>
          <a:p>
            <a:r>
              <a:rPr lang="it-IT" sz="2800" baseline="30000" dirty="0">
                <a:solidFill>
                  <a:srgbClr val="FFFF00"/>
                </a:solidFill>
              </a:rPr>
              <a:t>- </a:t>
            </a:r>
            <a:r>
              <a:rPr lang="it-IT" sz="2800" b="1" baseline="30000" dirty="0">
                <a:solidFill>
                  <a:srgbClr val="FFFF00"/>
                </a:solidFill>
              </a:rPr>
              <a:t>Dosaggio dell’alfa-</a:t>
            </a:r>
            <a:r>
              <a:rPr lang="it-IT" sz="2800" b="1" baseline="30000" dirty="0" err="1">
                <a:solidFill>
                  <a:srgbClr val="FFFF00"/>
                </a:solidFill>
              </a:rPr>
              <a:t>fetoproteina</a:t>
            </a:r>
            <a:r>
              <a:rPr lang="it-IT" sz="2800" b="1" baseline="30000" dirty="0">
                <a:solidFill>
                  <a:srgbClr val="FFFF00"/>
                </a:solidFill>
              </a:rPr>
              <a:t> su sangue materno per analizzare i difetti del tubo neurale</a:t>
            </a:r>
          </a:p>
          <a:p>
            <a:endParaRPr lang="it-IT" sz="2800" b="1" baseline="30000" dirty="0">
              <a:solidFill>
                <a:srgbClr val="FFFF00"/>
              </a:solidFill>
            </a:endParaRPr>
          </a:p>
          <a:p>
            <a:endParaRPr lang="it-IT" sz="2800" b="1" baseline="30000" dirty="0">
              <a:solidFill>
                <a:srgbClr val="FFFF00"/>
              </a:solidFill>
            </a:endParaRPr>
          </a:p>
          <a:p>
            <a:r>
              <a:rPr lang="it-IT" sz="2800" baseline="30000" dirty="0">
                <a:solidFill>
                  <a:srgbClr val="FFFF00"/>
                </a:solidFill>
              </a:rPr>
              <a:t>- </a:t>
            </a:r>
            <a:r>
              <a:rPr lang="it-IT" sz="2800" b="1" baseline="30000" dirty="0">
                <a:solidFill>
                  <a:srgbClr val="FFFF00"/>
                </a:solidFill>
              </a:rPr>
              <a:t>Insieme all’ecografia è in grado di rilevare l’88% dei casi di spina bifida</a:t>
            </a:r>
          </a:p>
          <a:p>
            <a:endParaRPr lang="it-IT" sz="2800" b="1" baseline="30000" dirty="0">
              <a:solidFill>
                <a:srgbClr val="FFFF00"/>
              </a:solidFill>
            </a:endParaRPr>
          </a:p>
          <a:p>
            <a:endParaRPr lang="it-IT" sz="2800" b="1" baseline="30000" dirty="0">
              <a:solidFill>
                <a:srgbClr val="FFFF00"/>
              </a:solidFill>
            </a:endParaRPr>
          </a:p>
          <a:p>
            <a:r>
              <a:rPr lang="it-IT" sz="2800" baseline="30000" dirty="0">
                <a:solidFill>
                  <a:srgbClr val="FFFF00"/>
                </a:solidFill>
              </a:rPr>
              <a:t>- </a:t>
            </a:r>
            <a:r>
              <a:rPr lang="it-IT" sz="2800" b="1" baseline="30000" dirty="0">
                <a:solidFill>
                  <a:srgbClr val="FFFF00"/>
                </a:solidFill>
              </a:rPr>
              <a:t>TRIPLOTEST NTD: alfa-</a:t>
            </a:r>
            <a:r>
              <a:rPr lang="it-IT" sz="2800" b="1" baseline="30000" dirty="0" err="1">
                <a:solidFill>
                  <a:srgbClr val="FFFF00"/>
                </a:solidFill>
              </a:rPr>
              <a:t>fetoproteina</a:t>
            </a:r>
            <a:r>
              <a:rPr lang="it-IT" sz="2800" b="1" baseline="30000" dirty="0">
                <a:solidFill>
                  <a:srgbClr val="FFFF00"/>
                </a:solidFill>
              </a:rPr>
              <a:t> (aumentata), beta-gonadotropina corionica e </a:t>
            </a:r>
            <a:r>
              <a:rPr lang="it-IT" sz="2800" b="1" baseline="30000" dirty="0" err="1">
                <a:solidFill>
                  <a:srgbClr val="FFFF00"/>
                </a:solidFill>
              </a:rPr>
              <a:t>estriolo</a:t>
            </a:r>
            <a:r>
              <a:rPr lang="it-IT" sz="2800" b="1" baseline="30000" dirty="0">
                <a:solidFill>
                  <a:srgbClr val="FFFF00"/>
                </a:solidFill>
              </a:rPr>
              <a:t> non coniugato (generalmente non alterati)</a:t>
            </a:r>
          </a:p>
          <a:p>
            <a:r>
              <a:rPr lang="it-IT" sz="2800" b="1" baseline="30000" dirty="0">
                <a:solidFill>
                  <a:srgbClr val="FFFF00"/>
                </a:solidFill>
              </a:rPr>
              <a:t>70% di identificazione 6% di falsi positivi</a:t>
            </a:r>
          </a:p>
          <a:p>
            <a:endParaRPr lang="it-IT" sz="2800" b="1" baseline="30000" dirty="0">
              <a:solidFill>
                <a:srgbClr val="FFFF00"/>
              </a:solidFill>
            </a:endParaRPr>
          </a:p>
          <a:p>
            <a:r>
              <a:rPr lang="it-IT" sz="2800" b="1" baseline="30000" dirty="0">
                <a:solidFill>
                  <a:srgbClr val="FFFF00"/>
                </a:solidFill>
              </a:rPr>
              <a:t>Nella sindrome di Down i valori di alfa-</a:t>
            </a:r>
            <a:r>
              <a:rPr lang="it-IT" sz="2800" b="1" baseline="30000" dirty="0" err="1">
                <a:solidFill>
                  <a:srgbClr val="FFFF00"/>
                </a:solidFill>
              </a:rPr>
              <a:t>fetoproteina</a:t>
            </a:r>
            <a:r>
              <a:rPr lang="it-IT" sz="2800" b="1" baseline="30000" dirty="0">
                <a:solidFill>
                  <a:srgbClr val="FFFF00"/>
                </a:solidFill>
              </a:rPr>
              <a:t> e di </a:t>
            </a:r>
            <a:r>
              <a:rPr lang="it-IT" sz="2800" b="1" baseline="30000" dirty="0" err="1">
                <a:solidFill>
                  <a:srgbClr val="FFFF00"/>
                </a:solidFill>
              </a:rPr>
              <a:t>estriolo</a:t>
            </a:r>
            <a:r>
              <a:rPr lang="it-IT" sz="2800" b="1" baseline="30000" dirty="0">
                <a:solidFill>
                  <a:srgbClr val="FFFF00"/>
                </a:solidFill>
              </a:rPr>
              <a:t> diminuiscono e la beta-gonadotropina corionica è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baseline="30000" dirty="0">
                <a:solidFill>
                  <a:srgbClr val="FFFF00"/>
                </a:solidFill>
              </a:rPr>
              <a:t>aumentata</a:t>
            </a:r>
          </a:p>
          <a:p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6C5DCD-81CD-174D-B0A7-4B806A460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65013"/>
      </p:ext>
    </p:extLst>
  </p:cSld>
  <p:clrMapOvr>
    <a:masterClrMapping/>
  </p:clrMapOvr>
  <p:transition advTm="55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Tab 12"/>
          <p:cNvPicPr>
            <a:picLocks noChangeAspect="1" noChangeArrowheads="1"/>
          </p:cNvPicPr>
          <p:nvPr/>
        </p:nvPicPr>
        <p:blipFill>
          <a:blip r:embed="rId5">
            <a:lum bright="-2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44650"/>
            <a:ext cx="8686800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304800" y="3349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alfa1-fetoproteina nel Liquido Amniotico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BE60A6-C366-F746-8060-F8C462CED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2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ChangeArrowheads="1"/>
          </p:cNvSpPr>
          <p:nvPr/>
        </p:nvSpPr>
        <p:spPr bwMode="auto">
          <a:xfrm>
            <a:off x="304800" y="76200"/>
            <a:ext cx="853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dirty="0">
                <a:solidFill>
                  <a:srgbClr val="FFFF00"/>
                </a:solidFill>
              </a:rPr>
              <a:t>L</a:t>
            </a:r>
            <a:r>
              <a:rPr lang="ja-JP" altLang="it-IT" sz="3200" b="1" dirty="0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 dirty="0">
                <a:solidFill>
                  <a:srgbClr val="FFFF00"/>
                </a:solidFill>
              </a:rPr>
              <a:t>alfa1-fetoproteina nel Liquido Amniotico</a:t>
            </a:r>
          </a:p>
        </p:txBody>
      </p:sp>
      <p:sp>
        <p:nvSpPr>
          <p:cNvPr id="491525" name="Rectangle 5"/>
          <p:cNvSpPr>
            <a:spLocks noChangeArrowheads="1"/>
          </p:cNvSpPr>
          <p:nvPr/>
        </p:nvSpPr>
        <p:spPr bwMode="auto">
          <a:xfrm>
            <a:off x="2387600" y="1958975"/>
            <a:ext cx="1117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 i="0">
                <a:solidFill>
                  <a:schemeClr val="tx1"/>
                </a:solidFill>
                <a:cs typeface="+mn-cs"/>
              </a:rPr>
              <a:t>95° percentile</a:t>
            </a:r>
          </a:p>
        </p:txBody>
      </p:sp>
      <p:grpSp>
        <p:nvGrpSpPr>
          <p:cNvPr id="491527" name="Group 7"/>
          <p:cNvGrpSpPr>
            <a:grpSpLocks/>
          </p:cNvGrpSpPr>
          <p:nvPr/>
        </p:nvGrpSpPr>
        <p:grpSpPr bwMode="auto">
          <a:xfrm>
            <a:off x="2254573" y="908720"/>
            <a:ext cx="4765699" cy="5720258"/>
            <a:chOff x="3024" y="816"/>
            <a:chExt cx="2549" cy="3360"/>
          </a:xfrm>
        </p:grpSpPr>
        <p:pic>
          <p:nvPicPr>
            <p:cNvPr id="58374" name="Picture 4" descr="Fig"/>
            <p:cNvPicPr>
              <a:picLocks noChangeAspect="1" noChangeArrowheads="1"/>
            </p:cNvPicPr>
            <p:nvPr/>
          </p:nvPicPr>
          <p:blipFill>
            <a:blip r:embed="rId5">
              <a:lum bright="-20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816"/>
              <a:ext cx="2549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26" name="Rectangle 6"/>
            <p:cNvSpPr>
              <a:spLocks noChangeArrowheads="1"/>
            </p:cNvSpPr>
            <p:nvPr/>
          </p:nvSpPr>
          <p:spPr bwMode="auto">
            <a:xfrm>
              <a:off x="4395" y="1356"/>
              <a:ext cx="704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i="0">
                  <a:solidFill>
                    <a:schemeClr val="tx1"/>
                  </a:solidFill>
                  <a:cs typeface="+mn-cs"/>
                </a:rPr>
                <a:t>99° percentile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586CF8-FE3E-3342-A080-7638C78C5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7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1026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alfa1-fetoproteina</a:t>
            </a:r>
          </a:p>
        </p:txBody>
      </p:sp>
      <p:pic>
        <p:nvPicPr>
          <p:cNvPr id="39939" name="Picture 1027" descr="Alfa Feto elettroforesi"/>
          <p:cNvPicPr>
            <a:picLocks noChangeAspect="1" noChangeArrowheads="1"/>
          </p:cNvPicPr>
          <p:nvPr/>
        </p:nvPicPr>
        <p:blipFill>
          <a:blip r:embed="rId5">
            <a:lum bright="-2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2188"/>
            <a:ext cx="64008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48647E-8DE4-994F-A14C-80723739E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1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1026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alfa1-fetoproteina</a:t>
            </a:r>
          </a:p>
        </p:txBody>
      </p:sp>
      <p:pic>
        <p:nvPicPr>
          <p:cNvPr id="41987" name="Picture 1027" descr="Fig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520541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7E55C7-5387-754F-B279-202B0125B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1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1026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alfa1-fetoproteina</a:t>
            </a:r>
          </a:p>
        </p:txBody>
      </p:sp>
      <p:pic>
        <p:nvPicPr>
          <p:cNvPr id="41987" name="Picture 1027" descr="Fig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520541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C3D10E-2B31-F44F-8E04-E12133909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31615"/>
      </p:ext>
    </p:extLst>
  </p:cSld>
  <p:clrMapOvr>
    <a:masterClrMapping/>
  </p:clrMapOvr>
  <p:transition advTm="95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alfa1-fetoproteina</a:t>
            </a:r>
          </a:p>
        </p:txBody>
      </p:sp>
      <p:pic>
        <p:nvPicPr>
          <p:cNvPr id="44035" name="Picture 3" descr="Fig 21"/>
          <p:cNvPicPr>
            <a:picLocks noChangeAspect="1" noChangeArrowheads="1"/>
          </p:cNvPicPr>
          <p:nvPr/>
        </p:nvPicPr>
        <p:blipFill>
          <a:blip r:embed="rId5">
            <a:lum bright="-2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30275"/>
            <a:ext cx="81534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D25404-D3CD-F349-88DF-612417E2B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2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alfa1-fetoproteina</a:t>
            </a:r>
          </a:p>
        </p:txBody>
      </p:sp>
      <p:pic>
        <p:nvPicPr>
          <p:cNvPr id="509955" name="Picture 3" descr="Fig 7"/>
          <p:cNvPicPr>
            <a:picLocks noChangeAspect="1" noChangeArrowheads="1"/>
          </p:cNvPicPr>
          <p:nvPr/>
        </p:nvPicPr>
        <p:blipFill>
          <a:blip r:embed="rId5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52736"/>
            <a:ext cx="43465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037685-C45E-1B4E-8105-51587C8EB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8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alfa1-fetoproteina</a:t>
            </a:r>
          </a:p>
        </p:txBody>
      </p:sp>
      <p:pic>
        <p:nvPicPr>
          <p:cNvPr id="509955" name="Picture 3" descr="Fig 7"/>
          <p:cNvPicPr>
            <a:picLocks noChangeAspect="1" noChangeArrowheads="1"/>
          </p:cNvPicPr>
          <p:nvPr/>
        </p:nvPicPr>
        <p:blipFill>
          <a:blip r:embed="rId5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52736"/>
            <a:ext cx="43465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E945D3-DC85-7D4B-8223-79FE41FE7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70349"/>
      </p:ext>
    </p:extLst>
  </p:cSld>
  <p:clrMapOvr>
    <a:masterClrMapping/>
  </p:clrMapOvr>
  <p:transition advTm="98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g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53101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52" name="Picture 4" descr="Media e Media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191000"/>
            <a:ext cx="7637462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212725" y="10795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Distribuzione di Frequenza dei Dati Analitici di una Popolazione di Riferimento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EF0951-AF86-9244-923A-3B2C3B7153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8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igura"/>
          <p:cNvPicPr>
            <a:picLocks noChangeAspect="1" noChangeArrowheads="1"/>
          </p:cNvPicPr>
          <p:nvPr/>
        </p:nvPicPr>
        <p:blipFill>
          <a:blip r:embed="rId5">
            <a:lum bright="-3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4925"/>
            <a:ext cx="86106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099" name="Rectangle 3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alfa1-fetoproteina nel Siero Materno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36A5A0-715D-264C-B6F0-9695CB3AC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91867"/>
      </p:ext>
    </p:extLst>
  </p:cSld>
  <p:clrMapOvr>
    <a:masterClrMapping/>
  </p:clrMapOvr>
  <p:transition advTm="51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6424</TotalTime>
  <Words>163</Words>
  <Application>Microsoft Macintosh PowerPoint</Application>
  <PresentationFormat>Presentazione su schermo (4:3)</PresentationFormat>
  <Paragraphs>44</Paragraphs>
  <Slides>13</Slides>
  <Notes>13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253</cp:revision>
  <dcterms:created xsi:type="dcterms:W3CDTF">2001-08-25T14:00:52Z</dcterms:created>
  <dcterms:modified xsi:type="dcterms:W3CDTF">2020-03-21T15:54:51Z</dcterms:modified>
  <cp:category/>
</cp:coreProperties>
</file>