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handoutMasterIdLst>
    <p:handoutMasterId r:id="rId18"/>
  </p:handoutMasterIdLst>
  <p:sldIdLst>
    <p:sldId id="523" r:id="rId2"/>
    <p:sldId id="530" r:id="rId3"/>
    <p:sldId id="553" r:id="rId4"/>
    <p:sldId id="559" r:id="rId5"/>
    <p:sldId id="560" r:id="rId6"/>
    <p:sldId id="555" r:id="rId7"/>
    <p:sldId id="570" r:id="rId8"/>
    <p:sldId id="561" r:id="rId9"/>
    <p:sldId id="552" r:id="rId10"/>
    <p:sldId id="557" r:id="rId11"/>
    <p:sldId id="554" r:id="rId12"/>
    <p:sldId id="565" r:id="rId13"/>
    <p:sldId id="562" r:id="rId14"/>
    <p:sldId id="563" r:id="rId15"/>
    <p:sldId id="564" r:id="rId16"/>
  </p:sldIdLst>
  <p:sldSz cx="9144000" cy="6858000" type="screen4x3"/>
  <p:notesSz cx="6858000" cy="9144000"/>
  <p:defaultTextStyle>
    <a:defPPr>
      <a:defRPr lang="it-IT"/>
    </a:defPPr>
    <a:lvl1pPr algn="ctr" rtl="0" eaLnBrk="0" fontAlgn="base" hangingPunct="0">
      <a:spcBef>
        <a:spcPct val="0"/>
      </a:spcBef>
      <a:spcAft>
        <a:spcPct val="0"/>
      </a:spcAft>
      <a:defRPr sz="1600" i="1" kern="1200">
        <a:solidFill>
          <a:srgbClr val="000099"/>
        </a:solidFill>
        <a:latin typeface="Helvetica" charset="0"/>
        <a:ea typeface="ＭＳ Ｐゴシック" charset="0"/>
        <a:cs typeface="ＭＳ Ｐゴシック" charset="0"/>
      </a:defRPr>
    </a:lvl1pPr>
    <a:lvl2pPr marL="457200" algn="ctr" rtl="0" eaLnBrk="0" fontAlgn="base" hangingPunct="0">
      <a:spcBef>
        <a:spcPct val="0"/>
      </a:spcBef>
      <a:spcAft>
        <a:spcPct val="0"/>
      </a:spcAft>
      <a:defRPr sz="1600" i="1" kern="1200">
        <a:solidFill>
          <a:srgbClr val="000099"/>
        </a:solidFill>
        <a:latin typeface="Helvetica" charset="0"/>
        <a:ea typeface="ＭＳ Ｐゴシック" charset="0"/>
        <a:cs typeface="ＭＳ Ｐゴシック" charset="0"/>
      </a:defRPr>
    </a:lvl2pPr>
    <a:lvl3pPr marL="914400" algn="ctr" rtl="0" eaLnBrk="0" fontAlgn="base" hangingPunct="0">
      <a:spcBef>
        <a:spcPct val="0"/>
      </a:spcBef>
      <a:spcAft>
        <a:spcPct val="0"/>
      </a:spcAft>
      <a:defRPr sz="1600" i="1" kern="1200">
        <a:solidFill>
          <a:srgbClr val="000099"/>
        </a:solidFill>
        <a:latin typeface="Helvetica" charset="0"/>
        <a:ea typeface="ＭＳ Ｐゴシック" charset="0"/>
        <a:cs typeface="ＭＳ Ｐゴシック" charset="0"/>
      </a:defRPr>
    </a:lvl3pPr>
    <a:lvl4pPr marL="1371600" algn="ctr" rtl="0" eaLnBrk="0" fontAlgn="base" hangingPunct="0">
      <a:spcBef>
        <a:spcPct val="0"/>
      </a:spcBef>
      <a:spcAft>
        <a:spcPct val="0"/>
      </a:spcAft>
      <a:defRPr sz="1600" i="1" kern="1200">
        <a:solidFill>
          <a:srgbClr val="000099"/>
        </a:solidFill>
        <a:latin typeface="Helvetica" charset="0"/>
        <a:ea typeface="ＭＳ Ｐゴシック" charset="0"/>
        <a:cs typeface="ＭＳ Ｐゴシック" charset="0"/>
      </a:defRPr>
    </a:lvl4pPr>
    <a:lvl5pPr marL="1828800" algn="ctr" rtl="0" eaLnBrk="0" fontAlgn="base" hangingPunct="0">
      <a:spcBef>
        <a:spcPct val="0"/>
      </a:spcBef>
      <a:spcAft>
        <a:spcPct val="0"/>
      </a:spcAft>
      <a:defRPr sz="1600" i="1" kern="1200">
        <a:solidFill>
          <a:srgbClr val="000099"/>
        </a:solidFill>
        <a:latin typeface="Helvetica" charset="0"/>
        <a:ea typeface="ＭＳ Ｐゴシック" charset="0"/>
        <a:cs typeface="ＭＳ Ｐゴシック" charset="0"/>
      </a:defRPr>
    </a:lvl5pPr>
    <a:lvl6pPr marL="2286000" algn="l" defTabSz="457200" rtl="0" eaLnBrk="1" latinLnBrk="0" hangingPunct="1">
      <a:defRPr sz="1600" i="1" kern="1200">
        <a:solidFill>
          <a:srgbClr val="000099"/>
        </a:solidFill>
        <a:latin typeface="Helvetica" charset="0"/>
        <a:ea typeface="ＭＳ Ｐゴシック" charset="0"/>
        <a:cs typeface="ＭＳ Ｐゴシック" charset="0"/>
      </a:defRPr>
    </a:lvl6pPr>
    <a:lvl7pPr marL="2743200" algn="l" defTabSz="457200" rtl="0" eaLnBrk="1" latinLnBrk="0" hangingPunct="1">
      <a:defRPr sz="1600" i="1" kern="1200">
        <a:solidFill>
          <a:srgbClr val="000099"/>
        </a:solidFill>
        <a:latin typeface="Helvetica" charset="0"/>
        <a:ea typeface="ＭＳ Ｐゴシック" charset="0"/>
        <a:cs typeface="ＭＳ Ｐゴシック" charset="0"/>
      </a:defRPr>
    </a:lvl7pPr>
    <a:lvl8pPr marL="3200400" algn="l" defTabSz="457200" rtl="0" eaLnBrk="1" latinLnBrk="0" hangingPunct="1">
      <a:defRPr sz="1600" i="1" kern="1200">
        <a:solidFill>
          <a:srgbClr val="000099"/>
        </a:solidFill>
        <a:latin typeface="Helvetica" charset="0"/>
        <a:ea typeface="ＭＳ Ｐゴシック" charset="0"/>
        <a:cs typeface="ＭＳ Ｐゴシック" charset="0"/>
      </a:defRPr>
    </a:lvl8pPr>
    <a:lvl9pPr marL="3657600" algn="l" defTabSz="457200" rtl="0" eaLnBrk="1" latinLnBrk="0" hangingPunct="1">
      <a:defRPr sz="1600" i="1" kern="1200">
        <a:solidFill>
          <a:srgbClr val="000099"/>
        </a:solidFill>
        <a:latin typeface="Helvetica" charset="0"/>
        <a:ea typeface="ＭＳ Ｐゴシック" charset="0"/>
        <a:cs typeface="ＭＳ Ｐゴシック" charset="0"/>
      </a:defRPr>
    </a:lvl9pPr>
  </p:defaultTextStyle>
  <p:modifyVerifier cryptProviderType="rsaAES" cryptAlgorithmClass="hash" cryptAlgorithmType="typeAny" cryptAlgorithmSid="14" spinCount="100000" saltData="xhDFw7jnybEOWHMj58N3YQ==" hashData="v4rGyIgWeC5ZfCIbPwo++Yn/BYqvJebA6r/0TUpL7wWbCPyBpJYTajWIuoufrYv0L36/0z11dWB1ErrTZK5nn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800F0"/>
    <a:srgbClr val="FFFF00"/>
    <a:srgbClr val="FF00FF"/>
    <a:srgbClr val="FD005E"/>
    <a:srgbClr val="336C19"/>
    <a:srgbClr val="C6586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78"/>
  </p:normalViewPr>
  <p:slideViewPr>
    <p:cSldViewPr>
      <p:cViewPr>
        <p:scale>
          <a:sx n="113" d="100"/>
          <a:sy n="113" d="100"/>
        </p:scale>
        <p:origin x="16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0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i="0">
                <a:cs typeface="+mn-cs"/>
              </a:defRPr>
            </a:lvl1pPr>
          </a:lstStyle>
          <a:p>
            <a:pPr>
              <a:defRPr/>
            </a:pPr>
            <a:endParaRPr lang="it-IT"/>
          </a:p>
        </p:txBody>
      </p:sp>
      <p:sp>
        <p:nvSpPr>
          <p:cNvPr id="45363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i="0">
                <a:cs typeface="+mn-cs"/>
              </a:defRPr>
            </a:lvl1pPr>
          </a:lstStyle>
          <a:p>
            <a:pPr>
              <a:defRPr/>
            </a:pPr>
            <a:endParaRPr lang="it-IT"/>
          </a:p>
        </p:txBody>
      </p:sp>
      <p:sp>
        <p:nvSpPr>
          <p:cNvPr id="45363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i="0">
                <a:cs typeface="+mn-cs"/>
              </a:defRPr>
            </a:lvl1pPr>
          </a:lstStyle>
          <a:p>
            <a:pPr>
              <a:defRPr/>
            </a:pPr>
            <a:endParaRPr lang="it-IT"/>
          </a:p>
        </p:txBody>
      </p:sp>
      <p:sp>
        <p:nvSpPr>
          <p:cNvPr id="45363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a:cs typeface="+mn-cs"/>
              </a:defRPr>
            </a:lvl1pPr>
          </a:lstStyle>
          <a:p>
            <a:pPr>
              <a:defRPr/>
            </a:pPr>
            <a:fld id="{25AF7282-7EB0-F849-A851-8AB3496177DC}" type="slidenum">
              <a:rPr lang="it-IT"/>
              <a:pPr>
                <a:defRPr/>
              </a:pPr>
              <a:t>‹N›</a:t>
            </a:fld>
            <a:endParaRPr lang="it-IT"/>
          </a:p>
        </p:txBody>
      </p:sp>
    </p:spTree>
    <p:extLst>
      <p:ext uri="{BB962C8B-B14F-4D97-AF65-F5344CB8AC3E}">
        <p14:creationId xmlns:p14="http://schemas.microsoft.com/office/powerpoint/2010/main" val="2371520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i="0">
                <a:cs typeface="+mn-cs"/>
              </a:defRPr>
            </a:lvl1pPr>
          </a:lstStyle>
          <a:p>
            <a:pPr>
              <a:defRPr/>
            </a:pPr>
            <a:endParaRPr lang="it-IT"/>
          </a:p>
        </p:txBody>
      </p:sp>
      <p:sp>
        <p:nvSpPr>
          <p:cNvPr id="34816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i="0">
                <a:cs typeface="+mn-cs"/>
              </a:defRPr>
            </a:lvl1pPr>
          </a:lstStyle>
          <a:p>
            <a:pPr>
              <a:defRPr/>
            </a:pPr>
            <a:endParaRPr lang="it-IT"/>
          </a:p>
        </p:txBody>
      </p:sp>
      <p:sp>
        <p:nvSpPr>
          <p:cNvPr id="3481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4816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34816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i="0">
                <a:cs typeface="+mn-cs"/>
              </a:defRPr>
            </a:lvl1pPr>
          </a:lstStyle>
          <a:p>
            <a:pPr>
              <a:defRPr/>
            </a:pPr>
            <a:endParaRPr lang="it-IT"/>
          </a:p>
        </p:txBody>
      </p:sp>
      <p:sp>
        <p:nvSpPr>
          <p:cNvPr id="34816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a:cs typeface="+mn-cs"/>
              </a:defRPr>
            </a:lvl1pPr>
          </a:lstStyle>
          <a:p>
            <a:pPr>
              <a:defRPr/>
            </a:pPr>
            <a:fld id="{2E0285FE-85FC-C14B-8C0C-94118CC555F1}" type="slidenum">
              <a:rPr lang="it-IT"/>
              <a:pPr>
                <a:defRPr/>
              </a:pPr>
              <a:t>‹N›</a:t>
            </a:fld>
            <a:endParaRPr lang="it-IT"/>
          </a:p>
        </p:txBody>
      </p:sp>
    </p:spTree>
    <p:extLst>
      <p:ext uri="{BB962C8B-B14F-4D97-AF65-F5344CB8AC3E}">
        <p14:creationId xmlns:p14="http://schemas.microsoft.com/office/powerpoint/2010/main" val="3745910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A62F70-2A2F-114A-88B9-72F25D1F9B99}" type="slidenum">
              <a:rPr lang="it-IT"/>
              <a:pPr>
                <a:defRPr/>
              </a:pPr>
              <a:t>1</a:t>
            </a:fld>
            <a:endParaRPr lang="it-IT"/>
          </a:p>
        </p:txBody>
      </p:sp>
      <p:sp>
        <p:nvSpPr>
          <p:cNvPr id="4761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76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it-IT">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F15CE-A2F6-5640-939A-7B8D01617C08}" type="slidenum">
              <a:rPr lang="it-IT"/>
              <a:pPr>
                <a:defRPr/>
              </a:pPr>
              <a:t>10</a:t>
            </a:fld>
            <a:endParaRPr lang="it-IT"/>
          </a:p>
        </p:txBody>
      </p:sp>
      <p:sp>
        <p:nvSpPr>
          <p:cNvPr id="5519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51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it-IT">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944CD3-1968-1242-85DB-FAE02C9B5D63}" type="slidenum">
              <a:rPr lang="it-IT"/>
              <a:pPr>
                <a:defRPr/>
              </a:pPr>
              <a:t>11</a:t>
            </a:fld>
            <a:endParaRPr lang="it-IT"/>
          </a:p>
        </p:txBody>
      </p:sp>
      <p:sp>
        <p:nvSpPr>
          <p:cNvPr id="543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3747"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944CD3-1968-1242-85DB-FAE02C9B5D63}" type="slidenum">
              <a:rPr lang="it-IT"/>
              <a:pPr>
                <a:defRPr/>
              </a:pPr>
              <a:t>12</a:t>
            </a:fld>
            <a:endParaRPr lang="it-IT"/>
          </a:p>
        </p:txBody>
      </p:sp>
      <p:sp>
        <p:nvSpPr>
          <p:cNvPr id="543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3747"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944CD3-1968-1242-85DB-FAE02C9B5D63}" type="slidenum">
              <a:rPr lang="it-IT"/>
              <a:pPr>
                <a:defRPr/>
              </a:pPr>
              <a:t>13</a:t>
            </a:fld>
            <a:endParaRPr lang="it-IT"/>
          </a:p>
        </p:txBody>
      </p:sp>
      <p:sp>
        <p:nvSpPr>
          <p:cNvPr id="543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3747"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944CD3-1968-1242-85DB-FAE02C9B5D63}" type="slidenum">
              <a:rPr lang="it-IT"/>
              <a:pPr>
                <a:defRPr/>
              </a:pPr>
              <a:t>14</a:t>
            </a:fld>
            <a:endParaRPr lang="it-IT"/>
          </a:p>
        </p:txBody>
      </p:sp>
      <p:sp>
        <p:nvSpPr>
          <p:cNvPr id="543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3747"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944CD3-1968-1242-85DB-FAE02C9B5D63}" type="slidenum">
              <a:rPr lang="it-IT"/>
              <a:pPr>
                <a:defRPr/>
              </a:pPr>
              <a:t>15</a:t>
            </a:fld>
            <a:endParaRPr lang="it-IT"/>
          </a:p>
        </p:txBody>
      </p:sp>
      <p:sp>
        <p:nvSpPr>
          <p:cNvPr id="543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3747"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E4E4FD-4089-F44C-B484-7527466BD3B1}" type="slidenum">
              <a:rPr lang="it-IT"/>
              <a:pPr>
                <a:defRPr/>
              </a:pPr>
              <a:t>2</a:t>
            </a:fld>
            <a:endParaRPr lang="it-IT"/>
          </a:p>
        </p:txBody>
      </p:sp>
      <p:sp>
        <p:nvSpPr>
          <p:cNvPr id="4904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0499"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F01D99-1DED-0B4B-A870-8826D3102310}" type="slidenum">
              <a:rPr lang="it-IT"/>
              <a:pPr>
                <a:defRPr/>
              </a:pPr>
              <a:t>3</a:t>
            </a:fld>
            <a:endParaRPr lang="it-IT"/>
          </a:p>
        </p:txBody>
      </p:sp>
      <p:sp>
        <p:nvSpPr>
          <p:cNvPr id="542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723"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Shape 40"/>
          <p:cNvSpPr txBox="1">
            <a:spLocks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lstStyle>
            <a:lvl1pPr>
              <a:defRPr sz="1600" i="1">
                <a:solidFill>
                  <a:srgbClr val="000099"/>
                </a:solidFill>
                <a:latin typeface="Helvetica" charset="0"/>
                <a:ea typeface="ＭＳ Ｐゴシック" charset="0"/>
                <a:cs typeface="ＭＳ Ｐゴシック" charset="0"/>
              </a:defRPr>
            </a:lvl1pPr>
            <a:lvl2pPr marL="742950" indent="-285750">
              <a:defRPr sz="1600" i="1">
                <a:solidFill>
                  <a:srgbClr val="000099"/>
                </a:solidFill>
                <a:latin typeface="Helvetica" charset="0"/>
                <a:ea typeface="ＭＳ Ｐゴシック" charset="0"/>
              </a:defRPr>
            </a:lvl2pPr>
            <a:lvl3pPr marL="1143000" indent="-228600">
              <a:defRPr sz="1600" i="1">
                <a:solidFill>
                  <a:srgbClr val="000099"/>
                </a:solidFill>
                <a:latin typeface="Helvetica" charset="0"/>
                <a:ea typeface="ＭＳ Ｐゴシック" charset="0"/>
              </a:defRPr>
            </a:lvl3pPr>
            <a:lvl4pPr marL="1600200" indent="-228600">
              <a:defRPr sz="1600" i="1">
                <a:solidFill>
                  <a:srgbClr val="000099"/>
                </a:solidFill>
                <a:latin typeface="Helvetica" charset="0"/>
                <a:ea typeface="ＭＳ Ｐゴシック" charset="0"/>
              </a:defRPr>
            </a:lvl4pPr>
            <a:lvl5pPr marL="2057400" indent="-228600">
              <a:defRPr sz="1600" i="1">
                <a:solidFill>
                  <a:srgbClr val="000099"/>
                </a:solidFill>
                <a:latin typeface="Helvetica" charset="0"/>
                <a:ea typeface="ＭＳ Ｐゴシック" charset="0"/>
              </a:defRPr>
            </a:lvl5pPr>
            <a:lvl6pPr marL="2514600" indent="-228600" algn="ctr" eaLnBrk="0" fontAlgn="base" hangingPunct="0">
              <a:spcBef>
                <a:spcPct val="0"/>
              </a:spcBef>
              <a:spcAft>
                <a:spcPct val="0"/>
              </a:spcAft>
              <a:defRPr sz="1600" i="1">
                <a:solidFill>
                  <a:srgbClr val="000099"/>
                </a:solidFill>
                <a:latin typeface="Helvetica" charset="0"/>
                <a:ea typeface="ＭＳ Ｐゴシック" charset="0"/>
              </a:defRPr>
            </a:lvl6pPr>
            <a:lvl7pPr marL="2971800" indent="-228600" algn="ctr" eaLnBrk="0" fontAlgn="base" hangingPunct="0">
              <a:spcBef>
                <a:spcPct val="0"/>
              </a:spcBef>
              <a:spcAft>
                <a:spcPct val="0"/>
              </a:spcAft>
              <a:defRPr sz="1600" i="1">
                <a:solidFill>
                  <a:srgbClr val="000099"/>
                </a:solidFill>
                <a:latin typeface="Helvetica" charset="0"/>
                <a:ea typeface="ＭＳ Ｐゴシック" charset="0"/>
              </a:defRPr>
            </a:lvl7pPr>
            <a:lvl8pPr marL="3429000" indent="-228600" algn="ctr" eaLnBrk="0" fontAlgn="base" hangingPunct="0">
              <a:spcBef>
                <a:spcPct val="0"/>
              </a:spcBef>
              <a:spcAft>
                <a:spcPct val="0"/>
              </a:spcAft>
              <a:defRPr sz="1600" i="1">
                <a:solidFill>
                  <a:srgbClr val="000099"/>
                </a:solidFill>
                <a:latin typeface="Helvetica" charset="0"/>
                <a:ea typeface="ＭＳ Ｐゴシック" charset="0"/>
              </a:defRPr>
            </a:lvl8pPr>
            <a:lvl9pPr marL="3886200" indent="-228600" algn="ctr" eaLnBrk="0" fontAlgn="base" hangingPunct="0">
              <a:spcBef>
                <a:spcPct val="0"/>
              </a:spcBef>
              <a:spcAft>
                <a:spcPct val="0"/>
              </a:spcAft>
              <a:defRPr sz="1600" i="1">
                <a:solidFill>
                  <a:srgbClr val="000099"/>
                </a:solidFill>
                <a:latin typeface="Helvetica" charset="0"/>
                <a:ea typeface="ＭＳ Ｐゴシック" charset="0"/>
              </a:defRPr>
            </a:lvl9pPr>
          </a:lstStyle>
          <a:p>
            <a:pPr algn="r" eaLnBrk="1" hangingPunct="1">
              <a:buClr>
                <a:srgbClr val="000000"/>
              </a:buClr>
              <a:buSzPct val="25000"/>
            </a:pPr>
            <a:fld id="{CC50E06E-C824-224D-9611-243668083D8D}" type="slidenum">
              <a:rPr lang="en-US" sz="1200" i="0">
                <a:solidFill>
                  <a:srgbClr val="000000"/>
                </a:solidFill>
                <a:latin typeface="Arial" charset="0"/>
              </a:rPr>
              <a:pPr algn="r" eaLnBrk="1" hangingPunct="1">
                <a:buClr>
                  <a:srgbClr val="000000"/>
                </a:buClr>
                <a:buSzPct val="25000"/>
              </a:pPr>
              <a:t>4</a:t>
            </a:fld>
            <a:endParaRPr lang="en-US" sz="1200" i="0">
              <a:solidFill>
                <a:srgbClr val="000000"/>
              </a:solidFill>
              <a:latin typeface="Arial" charset="0"/>
            </a:endParaRPr>
          </a:p>
        </p:txBody>
      </p:sp>
      <p:sp>
        <p:nvSpPr>
          <p:cNvPr id="7171" name="Shape 41"/>
          <p:cNvSpPr>
            <a:spLocks noGrp="1" noRot="1" noChangeAspect="1" noTextEdit="1"/>
          </p:cNvSpPr>
          <p:nvPr>
            <p:ph type="sldImg" idx="2"/>
          </p:nvPr>
        </p:nvSpPr>
        <p:spPr>
          <a:ln>
            <a:round/>
          </a:ln>
        </p:spPr>
      </p:sp>
      <p:sp>
        <p:nvSpPr>
          <p:cNvPr id="7172" name="Shape 42"/>
          <p:cNvSpPr txBox="1">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lstStyle/>
          <a:p>
            <a:pPr eaLnBrk="1" hangingPunct="1">
              <a:spcBef>
                <a:spcPct val="0"/>
              </a:spcBef>
              <a:defRPr/>
            </a:pPr>
            <a:endParaRPr lang="it-IT">
              <a:latin typeface="Arial"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40"/>
          <p:cNvSpPr txBox="1">
            <a:spLocks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lstStyle>
            <a:lvl1pPr>
              <a:defRPr sz="1600" i="1">
                <a:solidFill>
                  <a:srgbClr val="000099"/>
                </a:solidFill>
                <a:latin typeface="Helvetica" charset="0"/>
                <a:ea typeface="ＭＳ Ｐゴシック" charset="0"/>
                <a:cs typeface="ＭＳ Ｐゴシック" charset="0"/>
              </a:defRPr>
            </a:lvl1pPr>
            <a:lvl2pPr marL="742950" indent="-285750">
              <a:defRPr sz="1600" i="1">
                <a:solidFill>
                  <a:srgbClr val="000099"/>
                </a:solidFill>
                <a:latin typeface="Helvetica" charset="0"/>
                <a:ea typeface="ＭＳ Ｐゴシック" charset="0"/>
              </a:defRPr>
            </a:lvl2pPr>
            <a:lvl3pPr marL="1143000" indent="-228600">
              <a:defRPr sz="1600" i="1">
                <a:solidFill>
                  <a:srgbClr val="000099"/>
                </a:solidFill>
                <a:latin typeface="Helvetica" charset="0"/>
                <a:ea typeface="ＭＳ Ｐゴシック" charset="0"/>
              </a:defRPr>
            </a:lvl3pPr>
            <a:lvl4pPr marL="1600200" indent="-228600">
              <a:defRPr sz="1600" i="1">
                <a:solidFill>
                  <a:srgbClr val="000099"/>
                </a:solidFill>
                <a:latin typeface="Helvetica" charset="0"/>
                <a:ea typeface="ＭＳ Ｐゴシック" charset="0"/>
              </a:defRPr>
            </a:lvl4pPr>
            <a:lvl5pPr marL="2057400" indent="-228600">
              <a:defRPr sz="1600" i="1">
                <a:solidFill>
                  <a:srgbClr val="000099"/>
                </a:solidFill>
                <a:latin typeface="Helvetica" charset="0"/>
                <a:ea typeface="ＭＳ Ｐゴシック" charset="0"/>
              </a:defRPr>
            </a:lvl5pPr>
            <a:lvl6pPr marL="2514600" indent="-228600" algn="ctr" eaLnBrk="0" fontAlgn="base" hangingPunct="0">
              <a:spcBef>
                <a:spcPct val="0"/>
              </a:spcBef>
              <a:spcAft>
                <a:spcPct val="0"/>
              </a:spcAft>
              <a:defRPr sz="1600" i="1">
                <a:solidFill>
                  <a:srgbClr val="000099"/>
                </a:solidFill>
                <a:latin typeface="Helvetica" charset="0"/>
                <a:ea typeface="ＭＳ Ｐゴシック" charset="0"/>
              </a:defRPr>
            </a:lvl6pPr>
            <a:lvl7pPr marL="2971800" indent="-228600" algn="ctr" eaLnBrk="0" fontAlgn="base" hangingPunct="0">
              <a:spcBef>
                <a:spcPct val="0"/>
              </a:spcBef>
              <a:spcAft>
                <a:spcPct val="0"/>
              </a:spcAft>
              <a:defRPr sz="1600" i="1">
                <a:solidFill>
                  <a:srgbClr val="000099"/>
                </a:solidFill>
                <a:latin typeface="Helvetica" charset="0"/>
                <a:ea typeface="ＭＳ Ｐゴシック" charset="0"/>
              </a:defRPr>
            </a:lvl7pPr>
            <a:lvl8pPr marL="3429000" indent="-228600" algn="ctr" eaLnBrk="0" fontAlgn="base" hangingPunct="0">
              <a:spcBef>
                <a:spcPct val="0"/>
              </a:spcBef>
              <a:spcAft>
                <a:spcPct val="0"/>
              </a:spcAft>
              <a:defRPr sz="1600" i="1">
                <a:solidFill>
                  <a:srgbClr val="000099"/>
                </a:solidFill>
                <a:latin typeface="Helvetica" charset="0"/>
                <a:ea typeface="ＭＳ Ｐゴシック" charset="0"/>
              </a:defRPr>
            </a:lvl8pPr>
            <a:lvl9pPr marL="3886200" indent="-228600" algn="ctr" eaLnBrk="0" fontAlgn="base" hangingPunct="0">
              <a:spcBef>
                <a:spcPct val="0"/>
              </a:spcBef>
              <a:spcAft>
                <a:spcPct val="0"/>
              </a:spcAft>
              <a:defRPr sz="1600" i="1">
                <a:solidFill>
                  <a:srgbClr val="000099"/>
                </a:solidFill>
                <a:latin typeface="Helvetica" charset="0"/>
                <a:ea typeface="ＭＳ Ｐゴシック" charset="0"/>
              </a:defRPr>
            </a:lvl9pPr>
          </a:lstStyle>
          <a:p>
            <a:pPr algn="r" eaLnBrk="1" hangingPunct="1">
              <a:buClr>
                <a:srgbClr val="000000"/>
              </a:buClr>
              <a:buSzPct val="25000"/>
            </a:pPr>
            <a:fld id="{F529EDBC-0B9E-164D-9CFC-6AA244189B39}" type="slidenum">
              <a:rPr lang="en-US" sz="1200" i="0">
                <a:solidFill>
                  <a:srgbClr val="000000"/>
                </a:solidFill>
                <a:latin typeface="Arial" charset="0"/>
              </a:rPr>
              <a:pPr algn="r" eaLnBrk="1" hangingPunct="1">
                <a:buClr>
                  <a:srgbClr val="000000"/>
                </a:buClr>
                <a:buSzPct val="25000"/>
              </a:pPr>
              <a:t>5</a:t>
            </a:fld>
            <a:endParaRPr lang="en-US" sz="1200" i="0">
              <a:solidFill>
                <a:srgbClr val="000000"/>
              </a:solidFill>
              <a:latin typeface="Arial" charset="0"/>
            </a:endParaRPr>
          </a:p>
        </p:txBody>
      </p:sp>
      <p:sp>
        <p:nvSpPr>
          <p:cNvPr id="9219" name="Shape 41"/>
          <p:cNvSpPr>
            <a:spLocks noGrp="1" noRot="1" noChangeAspect="1" noTextEdit="1"/>
          </p:cNvSpPr>
          <p:nvPr>
            <p:ph type="sldImg" idx="2"/>
          </p:nvPr>
        </p:nvSpPr>
        <p:spPr>
          <a:ln>
            <a:round/>
          </a:ln>
        </p:spPr>
      </p:sp>
      <p:sp>
        <p:nvSpPr>
          <p:cNvPr id="9220" name="Shape 42"/>
          <p:cNvSpPr txBox="1">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lstStyle/>
          <a:p>
            <a:pPr eaLnBrk="1" hangingPunct="1">
              <a:spcBef>
                <a:spcPct val="0"/>
              </a:spcBef>
              <a:defRPr/>
            </a:pPr>
            <a:endParaRPr lang="it-IT">
              <a:latin typeface="Arial"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9A6537-C3F0-1F4B-B181-41B8F5489821}" type="slidenum">
              <a:rPr lang="it-IT"/>
              <a:pPr>
                <a:defRPr/>
              </a:pPr>
              <a:t>6</a:t>
            </a:fld>
            <a:endParaRPr lang="it-IT"/>
          </a:p>
        </p:txBody>
      </p:sp>
      <p:sp>
        <p:nvSpPr>
          <p:cNvPr id="541698"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1699" name="Rectangle 1027"/>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9A6537-C3F0-1F4B-B181-41B8F5489821}" type="slidenum">
              <a:rPr lang="it-IT"/>
              <a:pPr>
                <a:defRPr/>
              </a:pPr>
              <a:t>7</a:t>
            </a:fld>
            <a:endParaRPr lang="it-IT"/>
          </a:p>
        </p:txBody>
      </p:sp>
      <p:sp>
        <p:nvSpPr>
          <p:cNvPr id="541698"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1699" name="Rectangle 1027"/>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9"/>
          <p:cNvSpPr>
            <a:spLocks noGrp="1" noRot="1" noChangeAspect="1" noTextEdit="1"/>
          </p:cNvSpPr>
          <p:nvPr>
            <p:ph type="sldImg" idx="2"/>
          </p:nvPr>
        </p:nvSpPr>
        <p:spPr>
          <a:ln>
            <a:round/>
          </a:ln>
        </p:spPr>
      </p:sp>
      <p:sp>
        <p:nvSpPr>
          <p:cNvPr id="11267" name="Shape 60"/>
          <p:cNvSpPr txBox="1">
            <a:spLocks noGrp="1"/>
          </p:cNvSpPr>
          <p:nvPr>
            <p:ph type="body" idx="1"/>
          </p:nvPr>
        </p:nvSpPr>
        <p:spPr>
          <a:xfrm>
            <a:off x="914400" y="4343400"/>
            <a:ext cx="5029200" cy="40259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lstStyle/>
          <a:p>
            <a:pPr eaLnBrk="1" hangingPunct="1">
              <a:spcBef>
                <a:spcPct val="0"/>
              </a:spcBef>
              <a:defRPr/>
            </a:pPr>
            <a:endParaRPr lang="it-IT">
              <a:latin typeface="Arial"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54898B-0A1E-6B4F-9951-37AC0F1EA951}" type="slidenum">
              <a:rPr lang="it-IT"/>
              <a:pPr>
                <a:defRPr/>
              </a:pPr>
              <a:t>9</a:t>
            </a:fld>
            <a:endParaRPr lang="it-IT"/>
          </a:p>
        </p:txBody>
      </p:sp>
      <p:sp>
        <p:nvSpPr>
          <p:cNvPr id="53555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5555" name="Rectangle 1027"/>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CAEE283-1188-6043-87A6-4163EB1BF9E7}" type="slidenum">
              <a:rPr lang="it-IT"/>
              <a:pPr>
                <a:defRPr/>
              </a:pPr>
              <a:t>‹N›</a:t>
            </a:fld>
            <a:endParaRPr lang="it-IT"/>
          </a:p>
        </p:txBody>
      </p:sp>
    </p:spTree>
    <p:extLst>
      <p:ext uri="{BB962C8B-B14F-4D97-AF65-F5344CB8AC3E}">
        <p14:creationId xmlns:p14="http://schemas.microsoft.com/office/powerpoint/2010/main" val="13148161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4246DD0-BA58-9249-BAA4-04F059E0DA9D}" type="slidenum">
              <a:rPr lang="it-IT"/>
              <a:pPr>
                <a:defRPr/>
              </a:pPr>
              <a:t>‹N›</a:t>
            </a:fld>
            <a:endParaRPr lang="it-IT"/>
          </a:p>
        </p:txBody>
      </p:sp>
    </p:spTree>
    <p:extLst>
      <p:ext uri="{BB962C8B-B14F-4D97-AF65-F5344CB8AC3E}">
        <p14:creationId xmlns:p14="http://schemas.microsoft.com/office/powerpoint/2010/main" val="157103234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BBF5CDC-5B88-0646-8FF0-497E95F59B3D}" type="slidenum">
              <a:rPr lang="it-IT"/>
              <a:pPr>
                <a:defRPr/>
              </a:pPr>
              <a:t>‹N›</a:t>
            </a:fld>
            <a:endParaRPr lang="it-IT"/>
          </a:p>
        </p:txBody>
      </p:sp>
    </p:spTree>
    <p:extLst>
      <p:ext uri="{BB962C8B-B14F-4D97-AF65-F5344CB8AC3E}">
        <p14:creationId xmlns:p14="http://schemas.microsoft.com/office/powerpoint/2010/main" val="36442095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D2670DA-E85D-BE4A-9A11-12C786B9254E}" type="slidenum">
              <a:rPr lang="it-IT"/>
              <a:pPr>
                <a:defRPr/>
              </a:pPr>
              <a:t>‹N›</a:t>
            </a:fld>
            <a:endParaRPr lang="it-IT"/>
          </a:p>
        </p:txBody>
      </p:sp>
    </p:spTree>
    <p:extLst>
      <p:ext uri="{BB962C8B-B14F-4D97-AF65-F5344CB8AC3E}">
        <p14:creationId xmlns:p14="http://schemas.microsoft.com/office/powerpoint/2010/main" val="35083853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C0221C2-3169-A241-BFCE-4C21EF66E053}" type="slidenum">
              <a:rPr lang="it-IT"/>
              <a:pPr>
                <a:defRPr/>
              </a:pPr>
              <a:t>‹N›</a:t>
            </a:fld>
            <a:endParaRPr lang="it-IT"/>
          </a:p>
        </p:txBody>
      </p:sp>
    </p:spTree>
    <p:extLst>
      <p:ext uri="{BB962C8B-B14F-4D97-AF65-F5344CB8AC3E}">
        <p14:creationId xmlns:p14="http://schemas.microsoft.com/office/powerpoint/2010/main" val="2263845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1CE87A3-8267-4E48-B23B-6D6E2001CB23}" type="slidenum">
              <a:rPr lang="it-IT"/>
              <a:pPr>
                <a:defRPr/>
              </a:pPr>
              <a:t>‹N›</a:t>
            </a:fld>
            <a:endParaRPr lang="it-IT"/>
          </a:p>
        </p:txBody>
      </p:sp>
    </p:spTree>
    <p:extLst>
      <p:ext uri="{BB962C8B-B14F-4D97-AF65-F5344CB8AC3E}">
        <p14:creationId xmlns:p14="http://schemas.microsoft.com/office/powerpoint/2010/main" val="2589874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DC5F99EA-4F02-5A4D-968E-0D98586FCD06}" type="slidenum">
              <a:rPr lang="it-IT"/>
              <a:pPr>
                <a:defRPr/>
              </a:pPr>
              <a:t>‹N›</a:t>
            </a:fld>
            <a:endParaRPr lang="it-IT"/>
          </a:p>
        </p:txBody>
      </p:sp>
    </p:spTree>
    <p:extLst>
      <p:ext uri="{BB962C8B-B14F-4D97-AF65-F5344CB8AC3E}">
        <p14:creationId xmlns:p14="http://schemas.microsoft.com/office/powerpoint/2010/main" val="42440080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BAE5C2E-3DD1-354F-A5C7-B54803F78701}" type="slidenum">
              <a:rPr lang="it-IT"/>
              <a:pPr>
                <a:defRPr/>
              </a:pPr>
              <a:t>‹N›</a:t>
            </a:fld>
            <a:endParaRPr lang="it-IT"/>
          </a:p>
        </p:txBody>
      </p:sp>
    </p:spTree>
    <p:extLst>
      <p:ext uri="{BB962C8B-B14F-4D97-AF65-F5344CB8AC3E}">
        <p14:creationId xmlns:p14="http://schemas.microsoft.com/office/powerpoint/2010/main" val="311795973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6FBDF8F8-C218-2140-9A06-BF73C17A4FA5}" type="slidenum">
              <a:rPr lang="it-IT"/>
              <a:pPr>
                <a:defRPr/>
              </a:pPr>
              <a:t>‹N›</a:t>
            </a:fld>
            <a:endParaRPr lang="it-IT"/>
          </a:p>
        </p:txBody>
      </p:sp>
    </p:spTree>
    <p:extLst>
      <p:ext uri="{BB962C8B-B14F-4D97-AF65-F5344CB8AC3E}">
        <p14:creationId xmlns:p14="http://schemas.microsoft.com/office/powerpoint/2010/main" val="12431642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859F1DE-B4DB-1143-9F6B-88EDA9A3718F}" type="slidenum">
              <a:rPr lang="it-IT"/>
              <a:pPr>
                <a:defRPr/>
              </a:pPr>
              <a:t>‹N›</a:t>
            </a:fld>
            <a:endParaRPr lang="it-IT"/>
          </a:p>
        </p:txBody>
      </p:sp>
    </p:spTree>
    <p:extLst>
      <p:ext uri="{BB962C8B-B14F-4D97-AF65-F5344CB8AC3E}">
        <p14:creationId xmlns:p14="http://schemas.microsoft.com/office/powerpoint/2010/main" val="271707122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0AABE61-25C2-DB45-8DDD-0A8D1F10FFA9}" type="slidenum">
              <a:rPr lang="it-IT"/>
              <a:pPr>
                <a:defRPr/>
              </a:pPr>
              <a:t>‹N›</a:t>
            </a:fld>
            <a:endParaRPr lang="it-IT"/>
          </a:p>
        </p:txBody>
      </p:sp>
    </p:spTree>
    <p:extLst>
      <p:ext uri="{BB962C8B-B14F-4D97-AF65-F5344CB8AC3E}">
        <p14:creationId xmlns:p14="http://schemas.microsoft.com/office/powerpoint/2010/main" val="275995897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i="0">
                <a:solidFill>
                  <a:schemeClr val="tx1"/>
                </a:solidFill>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i="0">
                <a:solidFill>
                  <a:schemeClr val="tx1"/>
                </a:solidFill>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i="0">
                <a:solidFill>
                  <a:schemeClr val="tx1"/>
                </a:solidFill>
                <a:latin typeface="+mn-lt"/>
                <a:cs typeface="+mn-cs"/>
              </a:defRPr>
            </a:lvl1pPr>
          </a:lstStyle>
          <a:p>
            <a:pPr>
              <a:defRPr/>
            </a:pPr>
            <a:fld id="{45912DDE-DEAB-7D41-8F3A-86CAB03F44A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3.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4.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5.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6.emf"/><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m4a"/><Relationship Id="rId7" Type="http://schemas.openxmlformats.org/officeDocument/2006/relationships/image" Target="../media/image4.jpe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73333"/>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5362" name="WordArt 2"/>
          <p:cNvSpPr>
            <a:spLocks noChangeArrowheads="1" noChangeShapeType="1"/>
          </p:cNvSpPr>
          <p:nvPr/>
        </p:nvSpPr>
        <p:spPr bwMode="auto">
          <a:xfrm>
            <a:off x="1143000" y="1814513"/>
            <a:ext cx="6934200" cy="3290887"/>
          </a:xfrm>
          <a:prstGeom prst="rect">
            <a:avLst/>
          </a:prstGeom>
        </p:spPr>
        <p:txBody>
          <a:bodyPr wrap="none" fromWordArt="1">
            <a:prstTxWarp prst="textPlain">
              <a:avLst>
                <a:gd name="adj" fmla="val 50000"/>
              </a:avLst>
            </a:prstTxWarp>
          </a:bodyPr>
          <a:lstStyle/>
          <a:p>
            <a:r>
              <a:rPr lang="it-IT" sz="9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I Difetti del</a:t>
            </a:r>
          </a:p>
          <a:p>
            <a:r>
              <a:rPr lang="it-IT" sz="9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Tubo Neurale</a:t>
            </a:r>
          </a:p>
          <a:p>
            <a:r>
              <a:rPr lang="it-IT" sz="9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(NTD)</a:t>
            </a:r>
          </a:p>
        </p:txBody>
      </p:sp>
      <p:pic>
        <p:nvPicPr>
          <p:cNvPr id="3" name="Audio 2">
            <a:hlinkClick r:id="" action="ppaction://media"/>
            <a:extLst>
              <a:ext uri="{FF2B5EF4-FFF2-40B4-BE49-F238E27FC236}">
                <a16:creationId xmlns:a16="http://schemas.microsoft.com/office/drawing/2014/main" id="{75D2D53C-177E-754E-BB88-FA553AC586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advTm="251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647700" y="6184900"/>
            <a:ext cx="7848600"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cs typeface="ＭＳ Ｐゴシック"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9pPr>
          </a:lstStyle>
          <a:p>
            <a:pPr eaLnBrk="1" hangingPunct="1"/>
            <a:r>
              <a:rPr lang="en-GB" sz="1200" i="0">
                <a:solidFill>
                  <a:srgbClr val="FFFF00"/>
                </a:solidFill>
                <a:latin typeface="Arial" charset="0"/>
              </a:rPr>
              <a:t>Blom </a:t>
            </a:r>
            <a:r>
              <a:rPr lang="en-GB" sz="1200">
                <a:solidFill>
                  <a:srgbClr val="FFFF00"/>
                </a:solidFill>
                <a:latin typeface="Arial" charset="0"/>
              </a:rPr>
              <a:t>et al.</a:t>
            </a:r>
            <a:r>
              <a:rPr lang="en-GB" sz="1200" i="0">
                <a:solidFill>
                  <a:srgbClr val="FFFF00"/>
                </a:solidFill>
                <a:latin typeface="Arial" charset="0"/>
              </a:rPr>
              <a:t> </a:t>
            </a:r>
            <a:r>
              <a:rPr lang="en-GB" sz="1200">
                <a:solidFill>
                  <a:srgbClr val="FFFF00"/>
                </a:solidFill>
                <a:latin typeface="Arial" charset="0"/>
              </a:rPr>
              <a:t>Nature Reviews Neuroscience</a:t>
            </a:r>
            <a:r>
              <a:rPr lang="en-GB" sz="1200" i="0">
                <a:solidFill>
                  <a:srgbClr val="FFFF00"/>
                </a:solidFill>
                <a:latin typeface="Arial" charset="0"/>
              </a:rPr>
              <a:t> </a:t>
            </a:r>
            <a:r>
              <a:rPr lang="en-GB" sz="1200" b="1" i="0">
                <a:solidFill>
                  <a:srgbClr val="FFFF00"/>
                </a:solidFill>
                <a:latin typeface="Arial" charset="0"/>
              </a:rPr>
              <a:t>7</a:t>
            </a:r>
            <a:r>
              <a:rPr lang="en-GB" sz="1200" i="0">
                <a:solidFill>
                  <a:srgbClr val="FFFF00"/>
                </a:solidFill>
                <a:latin typeface="Arial" charset="0"/>
              </a:rPr>
              <a:t>, 724</a:t>
            </a:r>
            <a:r>
              <a:rPr lang="en-GB" sz="1200" i="0">
                <a:solidFill>
                  <a:srgbClr val="FFFF00"/>
                </a:solidFill>
                <a:latin typeface="Arial" charset="0"/>
                <a:cs typeface="Arial" charset="0"/>
              </a:rPr>
              <a:t>–</a:t>
            </a:r>
            <a:r>
              <a:rPr lang="en-GB" sz="1200" i="0">
                <a:solidFill>
                  <a:srgbClr val="FFFF00"/>
                </a:solidFill>
                <a:latin typeface="Arial" charset="0"/>
              </a:rPr>
              <a:t>731 (September 2006)</a:t>
            </a:r>
          </a:p>
        </p:txBody>
      </p:sp>
      <p:pic>
        <p:nvPicPr>
          <p:cNvPr id="33795" name="Picture 3" descr="NRN-logo-poste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419850"/>
            <a:ext cx="1905000"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6" name="Picture 4" descr="nrn1986-f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800100"/>
            <a:ext cx="4186238"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0917" name="Rectangle 5"/>
          <p:cNvSpPr>
            <a:spLocks noChangeArrowheads="1"/>
          </p:cNvSpPr>
          <p:nvPr/>
        </p:nvSpPr>
        <p:spPr bwMode="auto">
          <a:xfrm>
            <a:off x="4686300" y="1012825"/>
            <a:ext cx="4114800" cy="4473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defRPr/>
            </a:pPr>
            <a:r>
              <a:rPr lang="it-IT" sz="1200" i="0">
                <a:solidFill>
                  <a:srgbClr val="FFFF00"/>
                </a:solidFill>
                <a:latin typeface="Arial" charset="0"/>
                <a:cs typeface="+mn-cs"/>
              </a:rPr>
              <a:t>La forma attiva del folato è il 5,6,7,8-tetraidrofolato. Il folato è una vitamina solubile in acqua presente in una grande varietà di alimenti e in particolare negli ortaggi freschi.</a:t>
            </a:r>
          </a:p>
          <a:p>
            <a:pPr algn="l" eaLnBrk="1" hangingPunct="1">
              <a:defRPr/>
            </a:pPr>
            <a:r>
              <a:rPr lang="it-IT" sz="1200" i="0">
                <a:solidFill>
                  <a:srgbClr val="FFFF00"/>
                </a:solidFill>
                <a:latin typeface="Arial" charset="0"/>
                <a:cs typeface="+mn-cs"/>
              </a:rPr>
              <a:t>Sebbene l</a:t>
            </a:r>
            <a:r>
              <a:rPr lang="ja-JP" altLang="it-IT" sz="1200" i="0">
                <a:solidFill>
                  <a:srgbClr val="FFFF00"/>
                </a:solidFill>
                <a:latin typeface="Arial"/>
                <a:cs typeface="+mn-cs"/>
              </a:rPr>
              <a:t>’</a:t>
            </a:r>
            <a:r>
              <a:rPr lang="it-IT" sz="1200" i="0">
                <a:solidFill>
                  <a:srgbClr val="FFFF00"/>
                </a:solidFill>
                <a:latin typeface="Arial" charset="0"/>
                <a:cs typeface="+mn-cs"/>
              </a:rPr>
              <a:t>acido folico non sia presente in natura, esso è più stabile del folato  ed è la molecola farmacologicamente utilizzata. La funzione del folato è quella di funzionare come accettore o donatore di residui  con un solo atomo di carbonio. Interviene ad esempio nella sintesi delle basi azotate.</a:t>
            </a:r>
          </a:p>
          <a:p>
            <a:pPr algn="l" eaLnBrk="1" hangingPunct="1">
              <a:defRPr/>
            </a:pPr>
            <a:endParaRPr lang="it-IT" sz="1200" i="0">
              <a:solidFill>
                <a:srgbClr val="FFFF00"/>
              </a:solidFill>
              <a:latin typeface="Arial" charset="0"/>
              <a:cs typeface="+mn-cs"/>
            </a:endParaRPr>
          </a:p>
          <a:p>
            <a:pPr algn="l" eaLnBrk="1" hangingPunct="1">
              <a:defRPr/>
            </a:pPr>
            <a:r>
              <a:rPr lang="it-IT" sz="1200" i="0">
                <a:solidFill>
                  <a:srgbClr val="FFFF00"/>
                </a:solidFill>
                <a:latin typeface="Arial" charset="0"/>
                <a:cs typeface="+mn-cs"/>
              </a:rPr>
              <a:t>L</a:t>
            </a:r>
            <a:r>
              <a:rPr lang="ja-JP" altLang="it-IT" sz="1200" i="0">
                <a:solidFill>
                  <a:srgbClr val="FFFF00"/>
                </a:solidFill>
                <a:latin typeface="Arial"/>
                <a:cs typeface="+mn-cs"/>
              </a:rPr>
              <a:t>’</a:t>
            </a:r>
            <a:r>
              <a:rPr lang="it-IT" sz="1200" i="0">
                <a:solidFill>
                  <a:srgbClr val="FFFF00"/>
                </a:solidFill>
                <a:latin typeface="Arial" charset="0"/>
                <a:cs typeface="+mn-cs"/>
              </a:rPr>
              <a:t>assunzione periconcezionale di acido folico riduce del 50-75% l</a:t>
            </a:r>
            <a:r>
              <a:rPr lang="ja-JP" altLang="it-IT" sz="1200" i="0">
                <a:solidFill>
                  <a:srgbClr val="FFFF00"/>
                </a:solidFill>
                <a:latin typeface="Arial"/>
                <a:cs typeface="+mn-cs"/>
              </a:rPr>
              <a:t>’</a:t>
            </a:r>
            <a:r>
              <a:rPr lang="it-IT" sz="1200" i="0">
                <a:solidFill>
                  <a:srgbClr val="FFFF00"/>
                </a:solidFill>
                <a:latin typeface="Arial" charset="0"/>
                <a:cs typeface="+mn-cs"/>
              </a:rPr>
              <a:t>incidenza di casi di NTD.</a:t>
            </a:r>
          </a:p>
          <a:p>
            <a:pPr algn="l" eaLnBrk="1" hangingPunct="1">
              <a:defRPr/>
            </a:pPr>
            <a:r>
              <a:rPr lang="it-IT" sz="1200" i="0">
                <a:solidFill>
                  <a:srgbClr val="FFFF00"/>
                </a:solidFill>
                <a:latin typeface="Arial" charset="0"/>
                <a:cs typeface="+mn-cs"/>
              </a:rPr>
              <a:t>E</a:t>
            </a:r>
            <a:r>
              <a:rPr lang="ja-JP" altLang="it-IT" sz="1200" i="0">
                <a:solidFill>
                  <a:srgbClr val="FFFF00"/>
                </a:solidFill>
                <a:latin typeface="Arial"/>
                <a:cs typeface="+mn-cs"/>
              </a:rPr>
              <a:t>’</a:t>
            </a:r>
            <a:r>
              <a:rPr lang="it-IT" sz="1200" i="0">
                <a:solidFill>
                  <a:srgbClr val="FFFF00"/>
                </a:solidFill>
                <a:latin typeface="Arial" charset="0"/>
                <a:cs typeface="+mn-cs"/>
              </a:rPr>
              <a:t> stato osservato che nel sangue del 75% delle donne con figli affetti da NTD sono presenti auto anticorpi per il recettore del folato che bloccano l</a:t>
            </a:r>
            <a:r>
              <a:rPr lang="ja-JP" altLang="it-IT" sz="1200" i="0">
                <a:solidFill>
                  <a:srgbClr val="FFFF00"/>
                </a:solidFill>
                <a:latin typeface="Arial"/>
                <a:cs typeface="+mn-cs"/>
              </a:rPr>
              <a:t>’</a:t>
            </a:r>
            <a:r>
              <a:rPr lang="it-IT" sz="1200" i="0">
                <a:solidFill>
                  <a:srgbClr val="FFFF00"/>
                </a:solidFill>
                <a:latin typeface="Arial" charset="0"/>
                <a:cs typeface="+mn-cs"/>
              </a:rPr>
              <a:t>assunzione cellulare di questa vitamina. </a:t>
            </a:r>
          </a:p>
          <a:p>
            <a:pPr algn="l" eaLnBrk="1" hangingPunct="1">
              <a:defRPr/>
            </a:pPr>
            <a:r>
              <a:rPr lang="it-IT" sz="1200" i="0">
                <a:solidFill>
                  <a:srgbClr val="FFFF00"/>
                </a:solidFill>
                <a:latin typeface="Arial" charset="0"/>
                <a:cs typeface="+mn-cs"/>
              </a:rPr>
              <a:t>Altri studi hanno rivelato che madri con figli affetti da NTD mostrano livelli normali di folato mentre quelli della omocisteina, che sono considerati un marcatore del metabolismo del folato, sono anormalmente elevati. </a:t>
            </a:r>
          </a:p>
          <a:p>
            <a:pPr algn="l" eaLnBrk="1" hangingPunct="1">
              <a:defRPr/>
            </a:pPr>
            <a:r>
              <a:rPr lang="it-IT" sz="1200" i="0">
                <a:solidFill>
                  <a:srgbClr val="FFFF00"/>
                </a:solidFill>
                <a:latin typeface="Arial" charset="0"/>
                <a:cs typeface="+mn-cs"/>
              </a:rPr>
              <a:t>Queste osservazioni suggeriscono che oltre a fattori legati all</a:t>
            </a:r>
            <a:r>
              <a:rPr lang="ja-JP" altLang="it-IT" sz="1200" i="0">
                <a:solidFill>
                  <a:srgbClr val="FFFF00"/>
                </a:solidFill>
                <a:latin typeface="Arial"/>
                <a:cs typeface="+mn-cs"/>
              </a:rPr>
              <a:t>’</a:t>
            </a:r>
            <a:r>
              <a:rPr lang="it-IT" sz="1200" i="0">
                <a:solidFill>
                  <a:srgbClr val="FFFF00"/>
                </a:solidFill>
                <a:latin typeface="Arial" charset="0"/>
                <a:cs typeface="+mn-cs"/>
              </a:rPr>
              <a:t>ambiente e all</a:t>
            </a:r>
            <a:r>
              <a:rPr lang="ja-JP" altLang="it-IT" sz="1200" i="0">
                <a:solidFill>
                  <a:srgbClr val="FFFF00"/>
                </a:solidFill>
                <a:latin typeface="Arial"/>
                <a:cs typeface="+mn-cs"/>
              </a:rPr>
              <a:t>’</a:t>
            </a:r>
            <a:r>
              <a:rPr lang="it-IT" sz="1200" i="0">
                <a:solidFill>
                  <a:srgbClr val="FFFF00"/>
                </a:solidFill>
                <a:latin typeface="Arial" charset="0"/>
                <a:cs typeface="+mn-cs"/>
              </a:rPr>
              <a:t>alimentazione nel determinismo degli NTD giocano un ruolo anche fattori genetici.</a:t>
            </a:r>
          </a:p>
        </p:txBody>
      </p:sp>
      <p:sp>
        <p:nvSpPr>
          <p:cNvPr id="550918" name="Rectangle 6"/>
          <p:cNvSpPr>
            <a:spLocks noChangeArrowheads="1"/>
          </p:cNvSpPr>
          <p:nvPr/>
        </p:nvSpPr>
        <p:spPr bwMode="auto">
          <a:xfrm>
            <a:off x="533400" y="152400"/>
            <a:ext cx="80422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b="1" i="0">
                <a:solidFill>
                  <a:srgbClr val="FFFF00"/>
                </a:solidFill>
                <a:cs typeface="+mn-cs"/>
              </a:rPr>
              <a:t>Metabolismo dell</a:t>
            </a:r>
            <a:r>
              <a:rPr lang="ja-JP" altLang="it-IT" sz="2400" b="1" i="0">
                <a:solidFill>
                  <a:srgbClr val="FFFF00"/>
                </a:solidFill>
                <a:latin typeface="Arial"/>
                <a:cs typeface="+mn-cs"/>
              </a:rPr>
              <a:t>’</a:t>
            </a:r>
            <a:r>
              <a:rPr lang="it-IT" sz="2400" b="1" i="0">
                <a:solidFill>
                  <a:srgbClr val="FFFF00"/>
                </a:solidFill>
                <a:cs typeface="+mn-cs"/>
              </a:rPr>
              <a:t>acido folico e difetti del tubo neurale</a:t>
            </a:r>
          </a:p>
        </p:txBody>
      </p:sp>
      <p:pic>
        <p:nvPicPr>
          <p:cNvPr id="2" name="Audio 1">
            <a:hlinkClick r:id="" action="ppaction://media"/>
            <a:extLst>
              <a:ext uri="{FF2B5EF4-FFF2-40B4-BE49-F238E27FC236}">
                <a16:creationId xmlns:a16="http://schemas.microsoft.com/office/drawing/2014/main" id="{D5AB8008-476D-D945-BF4D-BC7B4BD06D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advTm="788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37605" name="Rectangle 5"/>
          <p:cNvSpPr>
            <a:spLocks noChangeArrowheads="1"/>
          </p:cNvSpPr>
          <p:nvPr/>
        </p:nvSpPr>
        <p:spPr bwMode="auto">
          <a:xfrm>
            <a:off x="2636838" y="104775"/>
            <a:ext cx="3859212"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800" b="1" i="0">
                <a:solidFill>
                  <a:srgbClr val="FFFF00"/>
                </a:solidFill>
                <a:cs typeface="+mn-cs"/>
              </a:rPr>
              <a:t>Malattie multifattoriali</a:t>
            </a:r>
          </a:p>
        </p:txBody>
      </p:sp>
      <p:sp>
        <p:nvSpPr>
          <p:cNvPr id="537608" name="Rectangle 8"/>
          <p:cNvSpPr>
            <a:spLocks noChangeArrowheads="1"/>
          </p:cNvSpPr>
          <p:nvPr/>
        </p:nvSpPr>
        <p:spPr bwMode="auto">
          <a:xfrm>
            <a:off x="107950" y="4800600"/>
            <a:ext cx="8943975" cy="137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200" i="0">
                <a:solidFill>
                  <a:srgbClr val="FFFF00"/>
                </a:solidFill>
                <a:cs typeface="+mn-cs"/>
              </a:rPr>
              <a:t>Una malattia multifattoriale è determinata dall</a:t>
            </a:r>
            <a:r>
              <a:rPr lang="ja-JP" altLang="it-IT" sz="1200" i="0">
                <a:solidFill>
                  <a:srgbClr val="FFFF00"/>
                </a:solidFill>
                <a:latin typeface="Arial"/>
                <a:cs typeface="+mn-cs"/>
              </a:rPr>
              <a:t>’</a:t>
            </a:r>
            <a:r>
              <a:rPr lang="it-IT" sz="1200" i="0">
                <a:solidFill>
                  <a:srgbClr val="FFFF00"/>
                </a:solidFill>
                <a:cs typeface="+mn-cs"/>
              </a:rPr>
              <a:t>azione convergente di fattori genetici e ambientali. Solo i soggetti con predisposizione genetica, dovuta all</a:t>
            </a:r>
            <a:r>
              <a:rPr lang="ja-JP" altLang="it-IT" sz="1200" i="0">
                <a:solidFill>
                  <a:srgbClr val="FFFF00"/>
                </a:solidFill>
                <a:latin typeface="Arial"/>
                <a:cs typeface="+mn-cs"/>
              </a:rPr>
              <a:t>’</a:t>
            </a:r>
            <a:r>
              <a:rPr lang="it-IT" sz="1200" i="0">
                <a:solidFill>
                  <a:srgbClr val="FFFF00"/>
                </a:solidFill>
                <a:cs typeface="+mn-cs"/>
              </a:rPr>
              <a:t>alterata funzione di uno o più geni, che incontrino una condizione ambientale </a:t>
            </a:r>
            <a:r>
              <a:rPr lang="ja-JP" altLang="it-IT" sz="1200" i="0">
                <a:solidFill>
                  <a:srgbClr val="FFFF00"/>
                </a:solidFill>
                <a:latin typeface="Arial"/>
                <a:cs typeface="+mn-cs"/>
              </a:rPr>
              <a:t>“</a:t>
            </a:r>
            <a:r>
              <a:rPr lang="it-IT" sz="1200" i="0">
                <a:solidFill>
                  <a:srgbClr val="FFFF00"/>
                </a:solidFill>
                <a:cs typeface="+mn-cs"/>
              </a:rPr>
              <a:t>patogena</a:t>
            </a:r>
            <a:r>
              <a:rPr lang="ja-JP" altLang="it-IT" sz="1200" i="0">
                <a:solidFill>
                  <a:srgbClr val="FFFF00"/>
                </a:solidFill>
                <a:latin typeface="Arial"/>
                <a:cs typeface="+mn-cs"/>
              </a:rPr>
              <a:t>”</a:t>
            </a:r>
            <a:r>
              <a:rPr lang="it-IT" sz="1200" i="0">
                <a:solidFill>
                  <a:srgbClr val="FFFF00"/>
                </a:solidFill>
                <a:cs typeface="+mn-cs"/>
              </a:rPr>
              <a:t> diverranno ammalati.</a:t>
            </a:r>
          </a:p>
          <a:p>
            <a:pPr>
              <a:defRPr/>
            </a:pPr>
            <a:endParaRPr lang="it-IT" sz="1200" i="0">
              <a:solidFill>
                <a:srgbClr val="FFFF00"/>
              </a:solidFill>
              <a:cs typeface="+mn-cs"/>
            </a:endParaRPr>
          </a:p>
          <a:p>
            <a:pPr>
              <a:defRPr/>
            </a:pPr>
            <a:r>
              <a:rPr lang="it-IT" sz="1200" i="0">
                <a:solidFill>
                  <a:srgbClr val="FFFF00"/>
                </a:solidFill>
                <a:cs typeface="+mn-cs"/>
              </a:rPr>
              <a:t>Considerato che la maggior parte degli NTD si presentano con una penetranza incompleta e un pattern di trasmissione non chiaro, si può concludere che essi siano malattie multifattoriali nelle quali il metabolismo del folato gioca un ruolo importante ma che questo non sia l</a:t>
            </a:r>
            <a:r>
              <a:rPr lang="ja-JP" altLang="it-IT" sz="1200" i="0">
                <a:solidFill>
                  <a:srgbClr val="FFFF00"/>
                </a:solidFill>
                <a:latin typeface="Arial"/>
                <a:cs typeface="+mn-cs"/>
              </a:rPr>
              <a:t>’</a:t>
            </a:r>
            <a:r>
              <a:rPr lang="it-IT" sz="1200" i="0">
                <a:solidFill>
                  <a:srgbClr val="FFFF00"/>
                </a:solidFill>
                <a:cs typeface="+mn-cs"/>
              </a:rPr>
              <a:t>unico fattore coinvolto nella loro genesi.</a:t>
            </a:r>
          </a:p>
        </p:txBody>
      </p:sp>
      <p:pic>
        <p:nvPicPr>
          <p:cNvPr id="35844" name="Picture 9" descr="Multifattoria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685800"/>
            <a:ext cx="5638800" cy="385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7610" name="Rectangle 10"/>
          <p:cNvSpPr>
            <a:spLocks noChangeArrowheads="1"/>
          </p:cNvSpPr>
          <p:nvPr/>
        </p:nvSpPr>
        <p:spPr bwMode="auto">
          <a:xfrm>
            <a:off x="2178050" y="4427538"/>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i="0">
              <a:cs typeface="+mn-cs"/>
            </a:endParaRPr>
          </a:p>
        </p:txBody>
      </p:sp>
      <p:sp>
        <p:nvSpPr>
          <p:cNvPr id="537611" name="Rectangle 11"/>
          <p:cNvSpPr>
            <a:spLocks noChangeArrowheads="1"/>
          </p:cNvSpPr>
          <p:nvPr/>
        </p:nvSpPr>
        <p:spPr bwMode="auto">
          <a:xfrm>
            <a:off x="1752600" y="4343400"/>
            <a:ext cx="5800725"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it-IT" sz="900" i="0">
                <a:solidFill>
                  <a:schemeClr val="tx1"/>
                </a:solidFill>
                <a:cs typeface="+mn-cs"/>
              </a:rPr>
              <a:t>Da Iolascon A., Gasparini P., Cocozza S. </a:t>
            </a:r>
            <a:r>
              <a:rPr lang="ja-JP" altLang="it-IT" sz="900" i="0">
                <a:solidFill>
                  <a:schemeClr val="tx1"/>
                </a:solidFill>
                <a:latin typeface="Arial"/>
                <a:cs typeface="+mn-cs"/>
              </a:rPr>
              <a:t>“</a:t>
            </a:r>
            <a:r>
              <a:rPr lang="it-IT" sz="900" i="0">
                <a:solidFill>
                  <a:schemeClr val="tx1"/>
                </a:solidFill>
                <a:cs typeface="+mn-cs"/>
              </a:rPr>
              <a:t>Genetica Medica-Lineamenti</a:t>
            </a:r>
            <a:r>
              <a:rPr lang="ja-JP" altLang="it-IT" sz="900" i="0">
                <a:solidFill>
                  <a:schemeClr val="tx1"/>
                </a:solidFill>
                <a:latin typeface="Arial"/>
                <a:cs typeface="+mn-cs"/>
              </a:rPr>
              <a:t>”</a:t>
            </a:r>
            <a:r>
              <a:rPr lang="it-IT" sz="900" i="0">
                <a:solidFill>
                  <a:schemeClr val="tx1"/>
                </a:solidFill>
                <a:cs typeface="+mn-cs"/>
              </a:rPr>
              <a:t> Sorbona, Idelson Gnocchi.</a:t>
            </a:r>
          </a:p>
        </p:txBody>
      </p:sp>
      <p:pic>
        <p:nvPicPr>
          <p:cNvPr id="3" name="Audio 2">
            <a:hlinkClick r:id="" action="ppaction://media"/>
            <a:extLst>
              <a:ext uri="{FF2B5EF4-FFF2-40B4-BE49-F238E27FC236}">
                <a16:creationId xmlns:a16="http://schemas.microsoft.com/office/drawing/2014/main" id="{C9EA3D5E-8673-3248-BAFC-9BA62487C3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688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37610" name="Rectangle 10"/>
          <p:cNvSpPr>
            <a:spLocks noChangeArrowheads="1"/>
          </p:cNvSpPr>
          <p:nvPr/>
        </p:nvSpPr>
        <p:spPr bwMode="auto">
          <a:xfrm>
            <a:off x="2178050" y="4427538"/>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i="0">
              <a:cs typeface="+mn-cs"/>
            </a:endParaRPr>
          </a:p>
        </p:txBody>
      </p:sp>
      <p:pic>
        <p:nvPicPr>
          <p:cNvPr id="3" name="Immagine 2"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675891"/>
            <a:ext cx="8748464" cy="6182109"/>
          </a:xfrm>
          <a:prstGeom prst="rect">
            <a:avLst/>
          </a:prstGeom>
        </p:spPr>
      </p:pic>
      <p:sp>
        <p:nvSpPr>
          <p:cNvPr id="2" name="CasellaDiTesto 1">
            <a:extLst>
              <a:ext uri="{FF2B5EF4-FFF2-40B4-BE49-F238E27FC236}">
                <a16:creationId xmlns:a16="http://schemas.microsoft.com/office/drawing/2014/main" id="{015B960B-A9CE-E24E-8891-E280EAC5642A}"/>
              </a:ext>
            </a:extLst>
          </p:cNvPr>
          <p:cNvSpPr txBox="1"/>
          <p:nvPr/>
        </p:nvSpPr>
        <p:spPr>
          <a:xfrm>
            <a:off x="1182986" y="260648"/>
            <a:ext cx="6989414" cy="584775"/>
          </a:xfrm>
          <a:prstGeom prst="rect">
            <a:avLst/>
          </a:prstGeom>
          <a:noFill/>
        </p:spPr>
        <p:txBody>
          <a:bodyPr wrap="none" rtlCol="0">
            <a:spAutoFit/>
          </a:bodyPr>
          <a:lstStyle/>
          <a:p>
            <a:r>
              <a:rPr lang="it-IT" sz="3200" b="1" i="0" dirty="0">
                <a:solidFill>
                  <a:srgbClr val="FFFF00"/>
                </a:solidFill>
              </a:rPr>
              <a:t>Malattie complesse o Multifattoriali</a:t>
            </a:r>
          </a:p>
        </p:txBody>
      </p:sp>
      <p:pic>
        <p:nvPicPr>
          <p:cNvPr id="4" name="Audio 3">
            <a:hlinkClick r:id="" action="ppaction://media"/>
            <a:extLst>
              <a:ext uri="{FF2B5EF4-FFF2-40B4-BE49-F238E27FC236}">
                <a16:creationId xmlns:a16="http://schemas.microsoft.com/office/drawing/2014/main" id="{AB3C6942-6B53-0641-A2EF-72C75EFC9C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95952752"/>
      </p:ext>
    </p:extLst>
  </p:cSld>
  <p:clrMapOvr>
    <a:masterClrMapping/>
  </p:clrMapOvr>
  <p:transition advTm="366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37610" name="Rectangle 10"/>
          <p:cNvSpPr>
            <a:spLocks noChangeArrowheads="1"/>
          </p:cNvSpPr>
          <p:nvPr/>
        </p:nvSpPr>
        <p:spPr bwMode="auto">
          <a:xfrm>
            <a:off x="2178050" y="4427538"/>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i="0">
              <a:cs typeface="+mn-cs"/>
            </a:endParaRPr>
          </a:p>
        </p:txBody>
      </p:sp>
      <p:pic>
        <p:nvPicPr>
          <p:cNvPr id="2" name="Immagine 1"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7694"/>
            <a:ext cx="9144000" cy="6461615"/>
          </a:xfrm>
          <a:prstGeom prst="rect">
            <a:avLst/>
          </a:prstGeom>
        </p:spPr>
      </p:pic>
      <p:pic>
        <p:nvPicPr>
          <p:cNvPr id="3" name="Audio 2">
            <a:hlinkClick r:id="" action="ppaction://media"/>
            <a:extLst>
              <a:ext uri="{FF2B5EF4-FFF2-40B4-BE49-F238E27FC236}">
                <a16:creationId xmlns:a16="http://schemas.microsoft.com/office/drawing/2014/main" id="{4B0BE5FB-25BD-3947-B273-E755F73C0F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9483581"/>
      </p:ext>
    </p:extLst>
  </p:cSld>
  <p:clrMapOvr>
    <a:masterClrMapping/>
  </p:clrMapOvr>
  <p:transition advTm="534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37610" name="Rectangle 10"/>
          <p:cNvSpPr>
            <a:spLocks noChangeArrowheads="1"/>
          </p:cNvSpPr>
          <p:nvPr/>
        </p:nvSpPr>
        <p:spPr bwMode="auto">
          <a:xfrm>
            <a:off x="2178050" y="4427538"/>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i="0">
              <a:cs typeface="+mn-cs"/>
            </a:endParaRPr>
          </a:p>
        </p:txBody>
      </p:sp>
      <p:pic>
        <p:nvPicPr>
          <p:cNvPr id="3" name="Immagine 2"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385"/>
            <a:ext cx="9144000" cy="6461615"/>
          </a:xfrm>
          <a:prstGeom prst="rect">
            <a:avLst/>
          </a:prstGeom>
        </p:spPr>
      </p:pic>
      <p:pic>
        <p:nvPicPr>
          <p:cNvPr id="2" name="Audio 1">
            <a:hlinkClick r:id="" action="ppaction://media"/>
            <a:extLst>
              <a:ext uri="{FF2B5EF4-FFF2-40B4-BE49-F238E27FC236}">
                <a16:creationId xmlns:a16="http://schemas.microsoft.com/office/drawing/2014/main" id="{5F93BB6E-4326-6642-BFAF-4D3EC6271A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69718074"/>
      </p:ext>
    </p:extLst>
  </p:cSld>
  <p:clrMapOvr>
    <a:masterClrMapping/>
  </p:clrMapOvr>
  <p:transition advTm="419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37610" name="Rectangle 10"/>
          <p:cNvSpPr>
            <a:spLocks noChangeArrowheads="1"/>
          </p:cNvSpPr>
          <p:nvPr/>
        </p:nvSpPr>
        <p:spPr bwMode="auto">
          <a:xfrm>
            <a:off x="2178050" y="4427538"/>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i="0">
              <a:cs typeface="+mn-cs"/>
            </a:endParaRPr>
          </a:p>
        </p:txBody>
      </p:sp>
      <p:pic>
        <p:nvPicPr>
          <p:cNvPr id="3" name="Immagine 2"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385"/>
            <a:ext cx="9144000" cy="6461615"/>
          </a:xfrm>
          <a:prstGeom prst="rect">
            <a:avLst/>
          </a:prstGeom>
        </p:spPr>
      </p:pic>
      <p:pic>
        <p:nvPicPr>
          <p:cNvPr id="2" name="Audio 1">
            <a:hlinkClick r:id="" action="ppaction://media"/>
            <a:extLst>
              <a:ext uri="{FF2B5EF4-FFF2-40B4-BE49-F238E27FC236}">
                <a16:creationId xmlns:a16="http://schemas.microsoft.com/office/drawing/2014/main" id="{E10F8C60-B06D-6B40-ADFA-1051D8EB5F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14969321"/>
      </p:ext>
    </p:extLst>
  </p:cSld>
  <p:clrMapOvr>
    <a:masterClrMapping/>
  </p:clrMapOvr>
  <p:transition advTm="471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489477" name="Rectangle 5"/>
          <p:cNvSpPr>
            <a:spLocks noChangeArrowheads="1"/>
          </p:cNvSpPr>
          <p:nvPr/>
        </p:nvSpPr>
        <p:spPr bwMode="auto">
          <a:xfrm>
            <a:off x="304800" y="411163"/>
            <a:ext cx="853440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3200" b="1">
                <a:solidFill>
                  <a:srgbClr val="FFFF00"/>
                </a:solidFill>
              </a:rPr>
              <a:t>Formazione del Tubo Neurale</a:t>
            </a:r>
          </a:p>
        </p:txBody>
      </p:sp>
      <p:pic>
        <p:nvPicPr>
          <p:cNvPr id="17411" name="Picture 9" descr="Neural cord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057400"/>
            <a:ext cx="8534400"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2668C87E-E908-4C4E-A9B9-E14521A85E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20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029200" y="6324600"/>
            <a:ext cx="37338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cs typeface="ＭＳ Ｐゴシック"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9pPr>
          </a:lstStyle>
          <a:p>
            <a:pPr eaLnBrk="1" hangingPunct="1"/>
            <a:r>
              <a:rPr lang="en-GB" sz="900" i="0">
                <a:solidFill>
                  <a:srgbClr val="FFFF00"/>
                </a:solidFill>
                <a:latin typeface="Arial" charset="0"/>
              </a:rPr>
              <a:t>Blom </a:t>
            </a:r>
            <a:r>
              <a:rPr lang="en-GB" sz="900">
                <a:solidFill>
                  <a:srgbClr val="FFFF00"/>
                </a:solidFill>
                <a:latin typeface="Arial" charset="0"/>
              </a:rPr>
              <a:t>et al.</a:t>
            </a:r>
            <a:r>
              <a:rPr lang="en-GB" sz="900" i="0">
                <a:solidFill>
                  <a:srgbClr val="FFFF00"/>
                </a:solidFill>
                <a:latin typeface="Arial" charset="0"/>
              </a:rPr>
              <a:t> </a:t>
            </a:r>
            <a:r>
              <a:rPr lang="en-GB" sz="900">
                <a:solidFill>
                  <a:srgbClr val="FFFF00"/>
                </a:solidFill>
                <a:latin typeface="Arial" charset="0"/>
              </a:rPr>
              <a:t>Nature Reviews Neuroscience</a:t>
            </a:r>
            <a:r>
              <a:rPr lang="en-GB" sz="900" i="0">
                <a:solidFill>
                  <a:srgbClr val="FFFF00"/>
                </a:solidFill>
                <a:latin typeface="Arial" charset="0"/>
              </a:rPr>
              <a:t> </a:t>
            </a:r>
            <a:r>
              <a:rPr lang="en-GB" sz="900" b="1" i="0">
                <a:solidFill>
                  <a:srgbClr val="FFFF00"/>
                </a:solidFill>
                <a:latin typeface="Arial" charset="0"/>
              </a:rPr>
              <a:t>7</a:t>
            </a:r>
            <a:r>
              <a:rPr lang="en-GB" sz="900" i="0">
                <a:solidFill>
                  <a:srgbClr val="FFFF00"/>
                </a:solidFill>
                <a:latin typeface="Arial" charset="0"/>
              </a:rPr>
              <a:t>, 724</a:t>
            </a:r>
            <a:r>
              <a:rPr lang="en-GB" sz="900" i="0">
                <a:solidFill>
                  <a:srgbClr val="FFFF00"/>
                </a:solidFill>
                <a:latin typeface="Arial" charset="0"/>
                <a:cs typeface="Arial" charset="0"/>
              </a:rPr>
              <a:t>–</a:t>
            </a:r>
            <a:r>
              <a:rPr lang="en-GB" sz="900" i="0">
                <a:solidFill>
                  <a:srgbClr val="FFFF00"/>
                </a:solidFill>
                <a:latin typeface="Arial" charset="0"/>
              </a:rPr>
              <a:t>731 (September 2006)</a:t>
            </a:r>
          </a:p>
        </p:txBody>
      </p:sp>
      <p:pic>
        <p:nvPicPr>
          <p:cNvPr id="19459" name="Picture 4" descr="nrn1986-f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76200"/>
            <a:ext cx="2408238"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6581" name="Rectangle 5"/>
          <p:cNvSpPr>
            <a:spLocks noChangeArrowheads="1"/>
          </p:cNvSpPr>
          <p:nvPr/>
        </p:nvSpPr>
        <p:spPr bwMode="auto">
          <a:xfrm>
            <a:off x="304800" y="1447800"/>
            <a:ext cx="47244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3200" b="1">
                <a:solidFill>
                  <a:srgbClr val="FFFF00"/>
                </a:solidFill>
              </a:rPr>
              <a:t>Formazione del Tubo Neurale</a:t>
            </a:r>
          </a:p>
        </p:txBody>
      </p:sp>
      <p:grpSp>
        <p:nvGrpSpPr>
          <p:cNvPr id="536584" name="Group 8"/>
          <p:cNvGrpSpPr>
            <a:grpSpLocks/>
          </p:cNvGrpSpPr>
          <p:nvPr/>
        </p:nvGrpSpPr>
        <p:grpSpPr bwMode="auto">
          <a:xfrm>
            <a:off x="685800" y="4191000"/>
            <a:ext cx="3886200" cy="2193925"/>
            <a:chOff x="432" y="2640"/>
            <a:chExt cx="2448" cy="1382"/>
          </a:xfrm>
        </p:grpSpPr>
        <p:pic>
          <p:nvPicPr>
            <p:cNvPr id="19462" name="Picture 6" descr="NT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 y="2640"/>
              <a:ext cx="2448" cy="1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3" name="Text Box 7"/>
            <p:cNvSpPr txBox="1">
              <a:spLocks noChangeArrowheads="1"/>
            </p:cNvSpPr>
            <p:nvPr/>
          </p:nvSpPr>
          <p:spPr bwMode="auto">
            <a:xfrm>
              <a:off x="432" y="3936"/>
              <a:ext cx="2352"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cs typeface="ＭＳ Ｐゴシック"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9pPr>
            </a:lstStyle>
            <a:p>
              <a:pPr eaLnBrk="1" hangingPunct="1"/>
              <a:r>
                <a:rPr lang="en-GB" sz="900" i="0">
                  <a:solidFill>
                    <a:srgbClr val="FFFF00"/>
                  </a:solidFill>
                  <a:latin typeface="Arial" charset="0"/>
                </a:rPr>
                <a:t>Thompson &amp; Thompson Genetica in Medicina - Idelson-Gnocchi</a:t>
              </a:r>
            </a:p>
          </p:txBody>
        </p:sp>
      </p:grpSp>
      <p:pic>
        <p:nvPicPr>
          <p:cNvPr id="2" name="Audio 1">
            <a:hlinkClick r:id="" action="ppaction://media"/>
            <a:extLst>
              <a:ext uri="{FF2B5EF4-FFF2-40B4-BE49-F238E27FC236}">
                <a16:creationId xmlns:a16="http://schemas.microsoft.com/office/drawing/2014/main" id="{2631E98A-4000-5344-863D-961E748A5B1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cSld>
  <p:clrMapOvr>
    <a:masterClrMapping/>
  </p:clrMapOvr>
  <p:transition advTm="106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nodeType="clickEffect">
                                  <p:stCondLst>
                                    <p:cond delay="0"/>
                                  </p:stCondLst>
                                  <p:childTnLst>
                                    <p:set>
                                      <p:cBhvr>
                                        <p:cTn id="10" dur="1" fill="hold">
                                          <p:stCondLst>
                                            <p:cond delay="0"/>
                                          </p:stCondLst>
                                        </p:cTn>
                                        <p:tgtEl>
                                          <p:spTgt spid="536584"/>
                                        </p:tgtEl>
                                        <p:attrNameLst>
                                          <p:attrName>style.visibility</p:attrName>
                                        </p:attrNameLst>
                                      </p:cBhvr>
                                      <p:to>
                                        <p:strVal val="visible"/>
                                      </p:to>
                                    </p:set>
                                    <p:anim calcmode="lin" valueType="num">
                                      <p:cBhvr>
                                        <p:cTn id="11" dur="1000" fill="hold"/>
                                        <p:tgtEl>
                                          <p:spTgt spid="536584"/>
                                        </p:tgtEl>
                                        <p:attrNameLst>
                                          <p:attrName>ppt_w</p:attrName>
                                        </p:attrNameLst>
                                      </p:cBhvr>
                                      <p:tavLst>
                                        <p:tav tm="0">
                                          <p:val>
                                            <p:fltVal val="0"/>
                                          </p:val>
                                        </p:tav>
                                        <p:tav tm="100000">
                                          <p:val>
                                            <p:strVal val="#ppt_w"/>
                                          </p:val>
                                        </p:tav>
                                      </p:tavLst>
                                    </p:anim>
                                    <p:anim calcmode="lin" valueType="num">
                                      <p:cBhvr>
                                        <p:cTn id="12" dur="1000" fill="hold"/>
                                        <p:tgtEl>
                                          <p:spTgt spid="536584"/>
                                        </p:tgtEl>
                                        <p:attrNameLst>
                                          <p:attrName>ppt_h</p:attrName>
                                        </p:attrNameLst>
                                      </p:cBhvr>
                                      <p:tavLst>
                                        <p:tav tm="0">
                                          <p:val>
                                            <p:fltVal val="0"/>
                                          </p:val>
                                        </p:tav>
                                        <p:tav tm="100000">
                                          <p:val>
                                            <p:strVal val="#ppt_h"/>
                                          </p:val>
                                        </p:tav>
                                      </p:tavLst>
                                    </p:anim>
                                    <p:animEffect transition="in" filter="fade">
                                      <p:cBhvr>
                                        <p:cTn id="13" dur="1000"/>
                                        <p:tgtEl>
                                          <p:spTgt spid="53658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hape 36"/>
          <p:cNvSpPr txBox="1">
            <a:spLocks noChangeArrowheads="1"/>
          </p:cNvSpPr>
          <p:nvPr/>
        </p:nvSpPr>
        <p:spPr bwMode="auto">
          <a:xfrm>
            <a:off x="468313" y="409575"/>
            <a:ext cx="74168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a:defRPr sz="1600" i="1">
                <a:solidFill>
                  <a:srgbClr val="000099"/>
                </a:solidFill>
                <a:latin typeface="Helvetica" charset="0"/>
                <a:ea typeface="ＭＳ Ｐゴシック" charset="0"/>
                <a:cs typeface="ＭＳ Ｐゴシック" charset="0"/>
              </a:defRPr>
            </a:lvl1pPr>
            <a:lvl2pPr marL="742950" indent="-285750">
              <a:defRPr sz="1600" i="1">
                <a:solidFill>
                  <a:srgbClr val="000099"/>
                </a:solidFill>
                <a:latin typeface="Helvetica" charset="0"/>
                <a:ea typeface="ＭＳ Ｐゴシック" charset="0"/>
              </a:defRPr>
            </a:lvl2pPr>
            <a:lvl3pPr marL="1143000" indent="-228600">
              <a:defRPr sz="1600" i="1">
                <a:solidFill>
                  <a:srgbClr val="000099"/>
                </a:solidFill>
                <a:latin typeface="Helvetica" charset="0"/>
                <a:ea typeface="ＭＳ Ｐゴシック" charset="0"/>
              </a:defRPr>
            </a:lvl3pPr>
            <a:lvl4pPr marL="1600200" indent="-228600">
              <a:defRPr sz="1600" i="1">
                <a:solidFill>
                  <a:srgbClr val="000099"/>
                </a:solidFill>
                <a:latin typeface="Helvetica" charset="0"/>
                <a:ea typeface="ＭＳ Ｐゴシック" charset="0"/>
              </a:defRPr>
            </a:lvl4pPr>
            <a:lvl5pPr marL="2057400" indent="-228600">
              <a:defRPr sz="1600" i="1">
                <a:solidFill>
                  <a:srgbClr val="000099"/>
                </a:solidFill>
                <a:latin typeface="Helvetica" charset="0"/>
                <a:ea typeface="ＭＳ Ｐゴシック" charset="0"/>
              </a:defRPr>
            </a:lvl5pPr>
            <a:lvl6pPr marL="2514600" indent="-228600" algn="ctr" eaLnBrk="0" fontAlgn="base" hangingPunct="0">
              <a:spcBef>
                <a:spcPct val="0"/>
              </a:spcBef>
              <a:spcAft>
                <a:spcPct val="0"/>
              </a:spcAft>
              <a:defRPr sz="1600" i="1">
                <a:solidFill>
                  <a:srgbClr val="000099"/>
                </a:solidFill>
                <a:latin typeface="Helvetica" charset="0"/>
                <a:ea typeface="ＭＳ Ｐゴシック" charset="0"/>
              </a:defRPr>
            </a:lvl6pPr>
            <a:lvl7pPr marL="2971800" indent="-228600" algn="ctr" eaLnBrk="0" fontAlgn="base" hangingPunct="0">
              <a:spcBef>
                <a:spcPct val="0"/>
              </a:spcBef>
              <a:spcAft>
                <a:spcPct val="0"/>
              </a:spcAft>
              <a:defRPr sz="1600" i="1">
                <a:solidFill>
                  <a:srgbClr val="000099"/>
                </a:solidFill>
                <a:latin typeface="Helvetica" charset="0"/>
                <a:ea typeface="ＭＳ Ｐゴシック" charset="0"/>
              </a:defRPr>
            </a:lvl7pPr>
            <a:lvl8pPr marL="3429000" indent="-228600" algn="ctr" eaLnBrk="0" fontAlgn="base" hangingPunct="0">
              <a:spcBef>
                <a:spcPct val="0"/>
              </a:spcBef>
              <a:spcAft>
                <a:spcPct val="0"/>
              </a:spcAft>
              <a:defRPr sz="1600" i="1">
                <a:solidFill>
                  <a:srgbClr val="000099"/>
                </a:solidFill>
                <a:latin typeface="Helvetica" charset="0"/>
                <a:ea typeface="ＭＳ Ｐゴシック" charset="0"/>
              </a:defRPr>
            </a:lvl8pPr>
            <a:lvl9pPr marL="3886200" indent="-228600" algn="ctr" eaLnBrk="0" fontAlgn="base" hangingPunct="0">
              <a:spcBef>
                <a:spcPct val="0"/>
              </a:spcBef>
              <a:spcAft>
                <a:spcPct val="0"/>
              </a:spcAft>
              <a:defRPr sz="1600" i="1">
                <a:solidFill>
                  <a:srgbClr val="000099"/>
                </a:solidFill>
                <a:latin typeface="Helvetica" charset="0"/>
                <a:ea typeface="ＭＳ Ｐゴシック" charset="0"/>
              </a:defRPr>
            </a:lvl9pPr>
          </a:lstStyle>
          <a:p>
            <a:pPr eaLnBrk="1" hangingPunct="1">
              <a:buClr>
                <a:srgbClr val="822433"/>
              </a:buClr>
              <a:buSzPct val="25000"/>
            </a:pPr>
            <a:r>
              <a:rPr lang="it-IT" sz="2400" b="1" i="0">
                <a:solidFill>
                  <a:srgbClr val="822433"/>
                </a:solidFill>
                <a:latin typeface="Arial" charset="0"/>
                <a:cs typeface="Arial" charset="0"/>
                <a:sym typeface="Arial" charset="0"/>
              </a:rPr>
              <a:t>Difetti del Tubo Neurale </a:t>
            </a:r>
            <a:endParaRPr lang="en-US" sz="2400" b="1" i="0">
              <a:solidFill>
                <a:srgbClr val="822433"/>
              </a:solidFill>
              <a:latin typeface="Arial" charset="0"/>
              <a:cs typeface="Arial" charset="0"/>
              <a:sym typeface="Arial" charset="0"/>
            </a:endParaRPr>
          </a:p>
        </p:txBody>
      </p:sp>
      <p:sp>
        <p:nvSpPr>
          <p:cNvPr id="21506" name="Shape 37"/>
          <p:cNvSpPr txBox="1">
            <a:spLocks noChangeArrowheads="1"/>
          </p:cNvSpPr>
          <p:nvPr/>
        </p:nvSpPr>
        <p:spPr bwMode="auto">
          <a:xfrm>
            <a:off x="395288" y="1844675"/>
            <a:ext cx="4465637" cy="309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a:defRPr sz="1600" i="1">
                <a:solidFill>
                  <a:srgbClr val="000099"/>
                </a:solidFill>
                <a:latin typeface="Helvetica" charset="0"/>
                <a:ea typeface="ＭＳ Ｐゴシック" charset="0"/>
                <a:cs typeface="ＭＳ Ｐゴシック" charset="0"/>
              </a:defRPr>
            </a:lvl1pPr>
            <a:lvl2pPr marL="742950" indent="-285750">
              <a:defRPr sz="1600" i="1">
                <a:solidFill>
                  <a:srgbClr val="000099"/>
                </a:solidFill>
                <a:latin typeface="Helvetica" charset="0"/>
                <a:ea typeface="ＭＳ Ｐゴシック" charset="0"/>
              </a:defRPr>
            </a:lvl2pPr>
            <a:lvl3pPr marL="1143000" indent="-228600">
              <a:defRPr sz="1600" i="1">
                <a:solidFill>
                  <a:srgbClr val="000099"/>
                </a:solidFill>
                <a:latin typeface="Helvetica" charset="0"/>
                <a:ea typeface="ＭＳ Ｐゴシック" charset="0"/>
              </a:defRPr>
            </a:lvl3pPr>
            <a:lvl4pPr marL="1600200" indent="-228600">
              <a:defRPr sz="1600" i="1">
                <a:solidFill>
                  <a:srgbClr val="000099"/>
                </a:solidFill>
                <a:latin typeface="Helvetica" charset="0"/>
                <a:ea typeface="ＭＳ Ｐゴシック" charset="0"/>
              </a:defRPr>
            </a:lvl4pPr>
            <a:lvl5pPr marL="2057400" indent="-228600">
              <a:defRPr sz="1600" i="1">
                <a:solidFill>
                  <a:srgbClr val="000099"/>
                </a:solidFill>
                <a:latin typeface="Helvetica" charset="0"/>
                <a:ea typeface="ＭＳ Ｐゴシック" charset="0"/>
              </a:defRPr>
            </a:lvl5pPr>
            <a:lvl6pPr marL="2514600" indent="-228600" algn="ctr" eaLnBrk="0" fontAlgn="base" hangingPunct="0">
              <a:spcBef>
                <a:spcPct val="0"/>
              </a:spcBef>
              <a:spcAft>
                <a:spcPct val="0"/>
              </a:spcAft>
              <a:defRPr sz="1600" i="1">
                <a:solidFill>
                  <a:srgbClr val="000099"/>
                </a:solidFill>
                <a:latin typeface="Helvetica" charset="0"/>
                <a:ea typeface="ＭＳ Ｐゴシック" charset="0"/>
              </a:defRPr>
            </a:lvl6pPr>
            <a:lvl7pPr marL="2971800" indent="-228600" algn="ctr" eaLnBrk="0" fontAlgn="base" hangingPunct="0">
              <a:spcBef>
                <a:spcPct val="0"/>
              </a:spcBef>
              <a:spcAft>
                <a:spcPct val="0"/>
              </a:spcAft>
              <a:defRPr sz="1600" i="1">
                <a:solidFill>
                  <a:srgbClr val="000099"/>
                </a:solidFill>
                <a:latin typeface="Helvetica" charset="0"/>
                <a:ea typeface="ＭＳ Ｐゴシック" charset="0"/>
              </a:defRPr>
            </a:lvl7pPr>
            <a:lvl8pPr marL="3429000" indent="-228600" algn="ctr" eaLnBrk="0" fontAlgn="base" hangingPunct="0">
              <a:spcBef>
                <a:spcPct val="0"/>
              </a:spcBef>
              <a:spcAft>
                <a:spcPct val="0"/>
              </a:spcAft>
              <a:defRPr sz="1600" i="1">
                <a:solidFill>
                  <a:srgbClr val="000099"/>
                </a:solidFill>
                <a:latin typeface="Helvetica" charset="0"/>
                <a:ea typeface="ＭＳ Ｐゴシック" charset="0"/>
              </a:defRPr>
            </a:lvl8pPr>
            <a:lvl9pPr marL="3886200" indent="-228600" algn="ctr" eaLnBrk="0" fontAlgn="base" hangingPunct="0">
              <a:spcBef>
                <a:spcPct val="0"/>
              </a:spcBef>
              <a:spcAft>
                <a:spcPct val="0"/>
              </a:spcAft>
              <a:defRPr sz="1600" i="1">
                <a:solidFill>
                  <a:srgbClr val="000099"/>
                </a:solidFill>
                <a:latin typeface="Helvetica" charset="0"/>
                <a:ea typeface="ＭＳ Ｐゴシック" charset="0"/>
              </a:defRPr>
            </a:lvl9pPr>
          </a:lstStyle>
          <a:p>
            <a:pPr algn="just" eaLnBrk="1" hangingPunct="1">
              <a:buFontTx/>
              <a:buChar char="•"/>
            </a:pPr>
            <a:r>
              <a:rPr lang="it-IT" sz="2400" i="0">
                <a:solidFill>
                  <a:srgbClr val="000000"/>
                </a:solidFill>
                <a:latin typeface="Arial" charset="0"/>
                <a:cs typeface="Arial" charset="0"/>
                <a:sym typeface="Arial" charset="0"/>
              </a:rPr>
              <a:t>Colpiscono 1-2/1000 nati vivi.</a:t>
            </a:r>
          </a:p>
          <a:p>
            <a:pPr algn="just" eaLnBrk="1" hangingPunct="1">
              <a:buFontTx/>
              <a:buChar char="•"/>
            </a:pPr>
            <a:endParaRPr lang="it-IT" sz="2400" i="0">
              <a:solidFill>
                <a:srgbClr val="000000"/>
              </a:solidFill>
              <a:latin typeface="Arial" charset="0"/>
              <a:cs typeface="Arial" charset="0"/>
              <a:sym typeface="Arial" charset="0"/>
            </a:endParaRPr>
          </a:p>
          <a:p>
            <a:pPr algn="just" eaLnBrk="1" hangingPunct="1">
              <a:buFontTx/>
              <a:buChar char="•"/>
            </a:pPr>
            <a:r>
              <a:rPr lang="it-IT" sz="2400" i="0">
                <a:solidFill>
                  <a:srgbClr val="000000"/>
                </a:solidFill>
                <a:latin typeface="Arial" charset="0"/>
                <a:cs typeface="Arial" charset="0"/>
                <a:sym typeface="Arial" charset="0"/>
              </a:rPr>
              <a:t>Sono causa di 1/20 aborti spontanei in tutto il mondo.</a:t>
            </a:r>
          </a:p>
          <a:p>
            <a:pPr algn="just" eaLnBrk="1" hangingPunct="1">
              <a:buFontTx/>
              <a:buChar char="•"/>
            </a:pPr>
            <a:endParaRPr lang="it-IT" sz="2400" i="0">
              <a:solidFill>
                <a:srgbClr val="000000"/>
              </a:solidFill>
              <a:latin typeface="Arial" charset="0"/>
              <a:cs typeface="Arial" charset="0"/>
              <a:sym typeface="Arial" charset="0"/>
            </a:endParaRPr>
          </a:p>
          <a:p>
            <a:pPr algn="just" eaLnBrk="1" hangingPunct="1">
              <a:buFontTx/>
              <a:buChar char="•"/>
            </a:pPr>
            <a:r>
              <a:rPr lang="it-IT" sz="2400" i="0">
                <a:solidFill>
                  <a:srgbClr val="000000"/>
                </a:solidFill>
                <a:latin typeface="Arial" charset="0"/>
                <a:cs typeface="Arial" charset="0"/>
                <a:sym typeface="Arial" charset="0"/>
              </a:rPr>
              <a:t>Sono causati da una chiusura parziale o incompleta del tubo neurale lungo l’asse rostro-caudale.</a:t>
            </a:r>
          </a:p>
          <a:p>
            <a:pPr eaLnBrk="1" hangingPunct="1"/>
            <a:endParaRPr lang="it-IT" sz="2400" i="0">
              <a:solidFill>
                <a:srgbClr val="000000"/>
              </a:solidFill>
              <a:latin typeface="Arial" charset="0"/>
              <a:cs typeface="Arial" charset="0"/>
              <a:sym typeface="Arial" charset="0"/>
            </a:endParaRPr>
          </a:p>
        </p:txBody>
      </p:sp>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2133600"/>
            <a:ext cx="4002087"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F751026-61A4-F84A-878E-54F120D3EC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159577">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hape 36"/>
          <p:cNvSpPr txBox="1">
            <a:spLocks noChangeArrowheads="1"/>
          </p:cNvSpPr>
          <p:nvPr/>
        </p:nvSpPr>
        <p:spPr bwMode="auto">
          <a:xfrm>
            <a:off x="468313" y="409575"/>
            <a:ext cx="74168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a:defRPr sz="1600" i="1">
                <a:solidFill>
                  <a:srgbClr val="000099"/>
                </a:solidFill>
                <a:latin typeface="Helvetica" charset="0"/>
                <a:ea typeface="ＭＳ Ｐゴシック" charset="0"/>
                <a:cs typeface="ＭＳ Ｐゴシック" charset="0"/>
              </a:defRPr>
            </a:lvl1pPr>
            <a:lvl2pPr marL="742950" indent="-285750">
              <a:defRPr sz="1600" i="1">
                <a:solidFill>
                  <a:srgbClr val="000099"/>
                </a:solidFill>
                <a:latin typeface="Helvetica" charset="0"/>
                <a:ea typeface="ＭＳ Ｐゴシック" charset="0"/>
              </a:defRPr>
            </a:lvl2pPr>
            <a:lvl3pPr marL="1143000" indent="-228600">
              <a:defRPr sz="1600" i="1">
                <a:solidFill>
                  <a:srgbClr val="000099"/>
                </a:solidFill>
                <a:latin typeface="Helvetica" charset="0"/>
                <a:ea typeface="ＭＳ Ｐゴシック" charset="0"/>
              </a:defRPr>
            </a:lvl3pPr>
            <a:lvl4pPr marL="1600200" indent="-228600">
              <a:defRPr sz="1600" i="1">
                <a:solidFill>
                  <a:srgbClr val="000099"/>
                </a:solidFill>
                <a:latin typeface="Helvetica" charset="0"/>
                <a:ea typeface="ＭＳ Ｐゴシック" charset="0"/>
              </a:defRPr>
            </a:lvl4pPr>
            <a:lvl5pPr marL="2057400" indent="-228600">
              <a:defRPr sz="1600" i="1">
                <a:solidFill>
                  <a:srgbClr val="000099"/>
                </a:solidFill>
                <a:latin typeface="Helvetica" charset="0"/>
                <a:ea typeface="ＭＳ Ｐゴシック" charset="0"/>
              </a:defRPr>
            </a:lvl5pPr>
            <a:lvl6pPr marL="2514600" indent="-228600" algn="ctr" eaLnBrk="0" fontAlgn="base" hangingPunct="0">
              <a:spcBef>
                <a:spcPct val="0"/>
              </a:spcBef>
              <a:spcAft>
                <a:spcPct val="0"/>
              </a:spcAft>
              <a:defRPr sz="1600" i="1">
                <a:solidFill>
                  <a:srgbClr val="000099"/>
                </a:solidFill>
                <a:latin typeface="Helvetica" charset="0"/>
                <a:ea typeface="ＭＳ Ｐゴシック" charset="0"/>
              </a:defRPr>
            </a:lvl6pPr>
            <a:lvl7pPr marL="2971800" indent="-228600" algn="ctr" eaLnBrk="0" fontAlgn="base" hangingPunct="0">
              <a:spcBef>
                <a:spcPct val="0"/>
              </a:spcBef>
              <a:spcAft>
                <a:spcPct val="0"/>
              </a:spcAft>
              <a:defRPr sz="1600" i="1">
                <a:solidFill>
                  <a:srgbClr val="000099"/>
                </a:solidFill>
                <a:latin typeface="Helvetica" charset="0"/>
                <a:ea typeface="ＭＳ Ｐゴシック" charset="0"/>
              </a:defRPr>
            </a:lvl7pPr>
            <a:lvl8pPr marL="3429000" indent="-228600" algn="ctr" eaLnBrk="0" fontAlgn="base" hangingPunct="0">
              <a:spcBef>
                <a:spcPct val="0"/>
              </a:spcBef>
              <a:spcAft>
                <a:spcPct val="0"/>
              </a:spcAft>
              <a:defRPr sz="1600" i="1">
                <a:solidFill>
                  <a:srgbClr val="000099"/>
                </a:solidFill>
                <a:latin typeface="Helvetica" charset="0"/>
                <a:ea typeface="ＭＳ Ｐゴシック" charset="0"/>
              </a:defRPr>
            </a:lvl8pPr>
            <a:lvl9pPr marL="3886200" indent="-228600" algn="ctr" eaLnBrk="0" fontAlgn="base" hangingPunct="0">
              <a:spcBef>
                <a:spcPct val="0"/>
              </a:spcBef>
              <a:spcAft>
                <a:spcPct val="0"/>
              </a:spcAft>
              <a:defRPr sz="1600" i="1">
                <a:solidFill>
                  <a:srgbClr val="000099"/>
                </a:solidFill>
                <a:latin typeface="Helvetica" charset="0"/>
                <a:ea typeface="ＭＳ Ｐゴシック" charset="0"/>
              </a:defRPr>
            </a:lvl9pPr>
          </a:lstStyle>
          <a:p>
            <a:pPr eaLnBrk="1" hangingPunct="1">
              <a:buClr>
                <a:srgbClr val="822433"/>
              </a:buClr>
              <a:buSzPct val="25000"/>
            </a:pPr>
            <a:r>
              <a:rPr lang="en-US" sz="2400" b="1" i="0">
                <a:solidFill>
                  <a:srgbClr val="822433"/>
                </a:solidFill>
                <a:latin typeface="Arial" charset="0"/>
                <a:cs typeface="Arial" charset="0"/>
                <a:sym typeface="Arial" charset="0"/>
              </a:rPr>
              <a:t>La Spina Bifida</a:t>
            </a:r>
          </a:p>
        </p:txBody>
      </p:sp>
      <p:sp>
        <p:nvSpPr>
          <p:cNvPr id="37" name="Shape 37"/>
          <p:cNvSpPr txBox="1"/>
          <p:nvPr/>
        </p:nvSpPr>
        <p:spPr>
          <a:xfrm>
            <a:off x="395288" y="1412875"/>
            <a:ext cx="8207375" cy="2665413"/>
          </a:xfrm>
          <a:prstGeom prst="rect">
            <a:avLst/>
          </a:prstGeom>
          <a:noFill/>
          <a:ln>
            <a:noFill/>
          </a:ln>
        </p:spPr>
        <p:txBody>
          <a:bodyPr lIns="91425" tIns="45700" rIns="91425" bIns="45700"/>
          <a:lstStyle/>
          <a:p>
            <a:pPr marL="342900" indent="-342900" algn="just" eaLnBrk="1" fontAlgn="auto" hangingPunct="1">
              <a:spcBef>
                <a:spcPts val="0"/>
              </a:spcBef>
              <a:spcAft>
                <a:spcPts val="0"/>
              </a:spcAft>
              <a:buClr>
                <a:srgbClr val="000000"/>
              </a:buClr>
              <a:buSzPct val="25000"/>
              <a:buFont typeface="Arial"/>
              <a:buNone/>
              <a:defRPr/>
            </a:pPr>
            <a:r>
              <a:rPr lang="en-US" sz="2400" i="0" kern="0" dirty="0" err="1">
                <a:latin typeface="Arial"/>
                <a:ea typeface="Arial"/>
                <a:cs typeface="Arial"/>
                <a:sym typeface="Arial"/>
              </a:rPr>
              <a:t>Difetto</a:t>
            </a:r>
            <a:r>
              <a:rPr lang="en-US" sz="2400" i="0" kern="0" dirty="0">
                <a:latin typeface="Arial"/>
                <a:ea typeface="Arial"/>
                <a:cs typeface="Arial"/>
                <a:sym typeface="Arial"/>
              </a:rPr>
              <a:t> </a:t>
            </a:r>
            <a:r>
              <a:rPr lang="en-US" sz="2400" i="0" kern="0" dirty="0" err="1">
                <a:latin typeface="Arial"/>
                <a:ea typeface="Arial"/>
                <a:cs typeface="Arial"/>
                <a:sym typeface="Arial"/>
              </a:rPr>
              <a:t>congenito</a:t>
            </a:r>
            <a:r>
              <a:rPr lang="en-US" sz="2400" i="0" kern="0" dirty="0">
                <a:latin typeface="Arial"/>
                <a:ea typeface="Arial"/>
                <a:cs typeface="Arial"/>
                <a:sym typeface="Arial"/>
              </a:rPr>
              <a:t> </a:t>
            </a:r>
            <a:r>
              <a:rPr lang="en-US" sz="2400" i="0" kern="0" dirty="0" err="1">
                <a:latin typeface="Arial"/>
                <a:ea typeface="Arial"/>
                <a:cs typeface="Arial"/>
                <a:sym typeface="Arial"/>
              </a:rPr>
              <a:t>dovuto</a:t>
            </a:r>
            <a:r>
              <a:rPr lang="en-US" sz="2400" i="0" kern="0" dirty="0">
                <a:latin typeface="Arial"/>
                <a:ea typeface="Arial"/>
                <a:cs typeface="Arial"/>
                <a:sym typeface="Arial"/>
              </a:rPr>
              <a:t> a </a:t>
            </a:r>
            <a:r>
              <a:rPr lang="en-US" sz="2400" i="0" kern="0" dirty="0" err="1">
                <a:latin typeface="Arial"/>
                <a:ea typeface="Arial"/>
                <a:cs typeface="Arial"/>
                <a:sym typeface="Arial"/>
              </a:rPr>
              <a:t>mancata</a:t>
            </a:r>
            <a:r>
              <a:rPr lang="en-US" sz="2400" i="0" kern="0" dirty="0">
                <a:latin typeface="Arial"/>
                <a:ea typeface="Arial"/>
                <a:cs typeface="Arial"/>
                <a:sym typeface="Arial"/>
              </a:rPr>
              <a:t> </a:t>
            </a:r>
            <a:r>
              <a:rPr lang="en-US" sz="2400" i="0" kern="0" dirty="0" err="1">
                <a:latin typeface="Arial"/>
                <a:ea typeface="Arial"/>
                <a:cs typeface="Arial"/>
                <a:sym typeface="Arial"/>
              </a:rPr>
              <a:t>chiusura</a:t>
            </a:r>
            <a:endParaRPr lang="en-US" sz="2400" i="0" kern="0" dirty="0">
              <a:latin typeface="Arial"/>
              <a:ea typeface="Arial"/>
              <a:cs typeface="Arial"/>
              <a:sym typeface="Arial"/>
            </a:endParaRPr>
          </a:p>
          <a:p>
            <a:pPr marL="342900" indent="-342900" algn="just" eaLnBrk="1" fontAlgn="auto" hangingPunct="1">
              <a:spcBef>
                <a:spcPts val="600"/>
              </a:spcBef>
              <a:spcAft>
                <a:spcPts val="0"/>
              </a:spcAft>
              <a:buClr>
                <a:srgbClr val="000000"/>
              </a:buClr>
              <a:buSzPct val="25000"/>
              <a:buFont typeface="Arial"/>
              <a:buNone/>
              <a:defRPr/>
            </a:pPr>
            <a:r>
              <a:rPr lang="en-US" sz="2400" i="0" kern="0" dirty="0" err="1">
                <a:latin typeface="Arial"/>
                <a:ea typeface="Arial"/>
                <a:cs typeface="Arial"/>
                <a:sym typeface="Arial"/>
              </a:rPr>
              <a:t>della</a:t>
            </a:r>
            <a:r>
              <a:rPr lang="en-US" sz="2400" i="0" kern="0" dirty="0">
                <a:latin typeface="Arial"/>
                <a:ea typeface="Arial"/>
                <a:cs typeface="Arial"/>
                <a:sym typeface="Arial"/>
              </a:rPr>
              <a:t> </a:t>
            </a:r>
            <a:r>
              <a:rPr lang="en-US" sz="2400" i="0" kern="0" dirty="0" err="1">
                <a:latin typeface="Arial"/>
                <a:ea typeface="Arial"/>
                <a:cs typeface="Arial"/>
                <a:sym typeface="Arial"/>
              </a:rPr>
              <a:t>regione</a:t>
            </a:r>
            <a:r>
              <a:rPr lang="en-US" sz="2400" i="0" kern="0" dirty="0">
                <a:latin typeface="Arial"/>
                <a:ea typeface="Arial"/>
                <a:cs typeface="Arial"/>
                <a:sym typeface="Arial"/>
              </a:rPr>
              <a:t> </a:t>
            </a:r>
            <a:r>
              <a:rPr lang="en-US" sz="2400" i="0" kern="0" dirty="0" err="1">
                <a:latin typeface="Arial"/>
                <a:ea typeface="Arial"/>
                <a:cs typeface="Arial"/>
                <a:sym typeface="Arial"/>
              </a:rPr>
              <a:t>caudale</a:t>
            </a:r>
            <a:r>
              <a:rPr lang="en-US" sz="2400" i="0" kern="0" dirty="0">
                <a:latin typeface="Arial"/>
                <a:ea typeface="Arial"/>
                <a:cs typeface="Arial"/>
                <a:sym typeface="Arial"/>
              </a:rPr>
              <a:t> del </a:t>
            </a:r>
            <a:r>
              <a:rPr lang="en-US" sz="2400" i="0" kern="0" dirty="0" err="1">
                <a:latin typeface="Arial"/>
                <a:ea typeface="Arial"/>
                <a:cs typeface="Arial"/>
                <a:sym typeface="Arial"/>
              </a:rPr>
              <a:t>tubo</a:t>
            </a:r>
            <a:r>
              <a:rPr lang="en-US" sz="2400" i="0" kern="0" dirty="0">
                <a:latin typeface="Arial"/>
                <a:ea typeface="Arial"/>
                <a:cs typeface="Arial"/>
                <a:sym typeface="Arial"/>
              </a:rPr>
              <a:t> </a:t>
            </a:r>
            <a:r>
              <a:rPr lang="en-US" sz="2400" i="0" kern="0" dirty="0" err="1">
                <a:latin typeface="Arial"/>
                <a:ea typeface="Arial"/>
                <a:cs typeface="Arial"/>
                <a:sym typeface="Arial"/>
              </a:rPr>
              <a:t>neurale</a:t>
            </a:r>
            <a:r>
              <a:rPr lang="en-US" sz="2400" i="0" kern="0" dirty="0">
                <a:latin typeface="Arial"/>
                <a:ea typeface="Arial"/>
                <a:cs typeface="Arial"/>
                <a:sym typeface="Arial"/>
              </a:rPr>
              <a:t>.</a:t>
            </a:r>
          </a:p>
          <a:p>
            <a:pPr marL="342900" indent="-342900" algn="just" eaLnBrk="1" fontAlgn="auto" hangingPunct="1">
              <a:spcBef>
                <a:spcPts val="600"/>
              </a:spcBef>
              <a:spcAft>
                <a:spcPts val="0"/>
              </a:spcAft>
              <a:buClr>
                <a:srgbClr val="FFFFFF"/>
              </a:buClr>
              <a:buFont typeface="Arial"/>
              <a:buNone/>
              <a:defRPr/>
            </a:pPr>
            <a:endParaRPr sz="2400" i="0" kern="0" dirty="0">
              <a:latin typeface="Arial"/>
              <a:ea typeface="Arial"/>
              <a:cs typeface="Arial"/>
              <a:sym typeface="Arial"/>
            </a:endParaRPr>
          </a:p>
          <a:p>
            <a:pPr marL="342900" indent="-342900" algn="just" eaLnBrk="1" fontAlgn="auto" hangingPunct="1">
              <a:spcBef>
                <a:spcPts val="600"/>
              </a:spcBef>
              <a:spcAft>
                <a:spcPts val="0"/>
              </a:spcAft>
              <a:buClr>
                <a:srgbClr val="000000"/>
              </a:buClr>
              <a:buSzPct val="25000"/>
              <a:buFont typeface="Arial"/>
              <a:buNone/>
              <a:defRPr/>
            </a:pPr>
            <a:r>
              <a:rPr lang="en-US" sz="2400" i="0" kern="0" dirty="0" err="1">
                <a:latin typeface="Arial"/>
                <a:ea typeface="Arial"/>
                <a:cs typeface="Arial"/>
                <a:sym typeface="Arial"/>
              </a:rPr>
              <a:t>Può</a:t>
            </a:r>
            <a:r>
              <a:rPr lang="en-US" sz="2400" i="0" kern="0" dirty="0">
                <a:latin typeface="Arial"/>
                <a:ea typeface="Arial"/>
                <a:cs typeface="Arial"/>
                <a:sym typeface="Arial"/>
              </a:rPr>
              <a:t> </a:t>
            </a:r>
            <a:r>
              <a:rPr lang="en-US" sz="2400" i="0" kern="0" dirty="0" err="1">
                <a:latin typeface="Arial"/>
                <a:ea typeface="Arial"/>
                <a:cs typeface="Arial"/>
                <a:sym typeface="Arial"/>
              </a:rPr>
              <a:t>essere</a:t>
            </a:r>
            <a:r>
              <a:rPr lang="en-US" sz="2400" i="0" kern="0" dirty="0">
                <a:latin typeface="Arial"/>
                <a:ea typeface="Arial"/>
                <a:cs typeface="Arial"/>
                <a:sym typeface="Arial"/>
              </a:rPr>
              <a:t> </a:t>
            </a:r>
            <a:r>
              <a:rPr lang="en-US" sz="2400" i="0" kern="0" dirty="0" err="1">
                <a:latin typeface="Arial"/>
                <a:ea typeface="Arial"/>
                <a:cs typeface="Arial"/>
                <a:sym typeface="Arial"/>
              </a:rPr>
              <a:t>distinta</a:t>
            </a:r>
            <a:r>
              <a:rPr lang="en-US" sz="2400" i="0" kern="0" dirty="0">
                <a:latin typeface="Arial"/>
                <a:ea typeface="Arial"/>
                <a:cs typeface="Arial"/>
                <a:sym typeface="Arial"/>
              </a:rPr>
              <a:t> in SB </a:t>
            </a:r>
            <a:r>
              <a:rPr lang="en-US" sz="2400" i="0" kern="0" dirty="0" err="1">
                <a:latin typeface="Arial"/>
                <a:ea typeface="Arial"/>
                <a:cs typeface="Arial"/>
                <a:sym typeface="Arial"/>
              </a:rPr>
              <a:t>occulta</a:t>
            </a:r>
            <a:r>
              <a:rPr lang="en-US" sz="2400" i="0" kern="0" dirty="0">
                <a:latin typeface="Arial"/>
                <a:ea typeface="Arial"/>
                <a:cs typeface="Arial"/>
                <a:sym typeface="Arial"/>
              </a:rPr>
              <a:t> o SB </a:t>
            </a:r>
            <a:r>
              <a:rPr lang="en-US" sz="2400" i="0" kern="0" dirty="0" err="1">
                <a:latin typeface="Arial"/>
                <a:ea typeface="Arial"/>
                <a:cs typeface="Arial"/>
                <a:sym typeface="Arial"/>
              </a:rPr>
              <a:t>aperta</a:t>
            </a:r>
            <a:endParaRPr lang="en-US" sz="2400" i="0" kern="0" dirty="0">
              <a:latin typeface="Arial"/>
              <a:ea typeface="Arial"/>
              <a:cs typeface="Arial"/>
              <a:sym typeface="Arial"/>
            </a:endParaRPr>
          </a:p>
          <a:p>
            <a:pPr marL="342900" indent="-342900" algn="just" eaLnBrk="1" fontAlgn="auto" hangingPunct="1">
              <a:spcBef>
                <a:spcPts val="600"/>
              </a:spcBef>
              <a:spcAft>
                <a:spcPts val="0"/>
              </a:spcAft>
              <a:buClr>
                <a:srgbClr val="000000"/>
              </a:buClr>
              <a:buSzPct val="25000"/>
              <a:buFont typeface="Arial"/>
              <a:buNone/>
              <a:defRPr/>
            </a:pPr>
            <a:r>
              <a:rPr lang="en-US" sz="2400" i="0" kern="0" dirty="0">
                <a:latin typeface="Arial"/>
                <a:ea typeface="Arial"/>
                <a:cs typeface="Arial"/>
                <a:sym typeface="Arial"/>
              </a:rPr>
              <a:t>(</a:t>
            </a:r>
            <a:r>
              <a:rPr lang="en-US" sz="2400" i="0" kern="0" dirty="0" err="1">
                <a:latin typeface="Arial"/>
                <a:ea typeface="Arial"/>
                <a:cs typeface="Arial"/>
                <a:sym typeface="Arial"/>
              </a:rPr>
              <a:t>meningocele</a:t>
            </a:r>
            <a:r>
              <a:rPr lang="en-US" sz="2400" i="0" kern="0" dirty="0">
                <a:latin typeface="Arial"/>
                <a:ea typeface="Arial"/>
                <a:cs typeface="Arial"/>
                <a:sym typeface="Arial"/>
              </a:rPr>
              <a:t>, </a:t>
            </a:r>
            <a:r>
              <a:rPr lang="en-US" sz="2400" i="0" kern="0" dirty="0" err="1">
                <a:latin typeface="Arial"/>
                <a:ea typeface="Arial"/>
                <a:cs typeface="Arial"/>
                <a:sym typeface="Arial"/>
              </a:rPr>
              <a:t>mielomeningocele</a:t>
            </a:r>
            <a:r>
              <a:rPr lang="en-US" sz="2400" i="0" kern="0" dirty="0">
                <a:latin typeface="Arial"/>
                <a:ea typeface="Arial"/>
                <a:cs typeface="Arial"/>
                <a:sym typeface="Arial"/>
              </a:rPr>
              <a:t>).</a:t>
            </a:r>
          </a:p>
          <a:p>
            <a:pPr eaLnBrk="1" fontAlgn="auto" hangingPunct="1">
              <a:spcBef>
                <a:spcPts val="0"/>
              </a:spcBef>
              <a:spcAft>
                <a:spcPts val="0"/>
              </a:spcAft>
              <a:defRPr/>
            </a:pPr>
            <a:endParaRPr sz="2400" i="0" kern="0" dirty="0">
              <a:latin typeface="Arial"/>
              <a:ea typeface="Arial"/>
              <a:cs typeface="Arial"/>
              <a:sym typeface="Arial"/>
            </a:endParaRPr>
          </a:p>
        </p:txBody>
      </p:sp>
      <p:pic>
        <p:nvPicPr>
          <p:cNvPr id="23555" name="Shape 3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738" y="3705225"/>
            <a:ext cx="4459287"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EEE31C8A-7A7F-8646-912A-EDA1D091ED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30598">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40674" name="Rectangle 1026"/>
          <p:cNvSpPr>
            <a:spLocks noChangeArrowheads="1"/>
          </p:cNvSpPr>
          <p:nvPr/>
        </p:nvSpPr>
        <p:spPr bwMode="auto">
          <a:xfrm>
            <a:off x="304800" y="76200"/>
            <a:ext cx="8534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400" b="1">
                <a:solidFill>
                  <a:srgbClr val="FFFF00"/>
                </a:solidFill>
              </a:rPr>
              <a:t>Diagnosi ecografica di mielomeningocele</a:t>
            </a:r>
          </a:p>
        </p:txBody>
      </p:sp>
      <p:pic>
        <p:nvPicPr>
          <p:cNvPr id="25603" name="Picture 1028" descr="18_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388" y="533400"/>
            <a:ext cx="4505325"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7" name="Rectangle 1029"/>
          <p:cNvSpPr>
            <a:spLocks noChangeArrowheads="1"/>
          </p:cNvSpPr>
          <p:nvPr/>
        </p:nvSpPr>
        <p:spPr bwMode="auto">
          <a:xfrm>
            <a:off x="2971800" y="1295400"/>
            <a:ext cx="108743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i="0">
                <a:solidFill>
                  <a:srgbClr val="FFFF00"/>
                </a:solidFill>
                <a:cs typeface="+mn-cs"/>
              </a:rPr>
              <a:t>Feto sano</a:t>
            </a:r>
          </a:p>
        </p:txBody>
      </p:sp>
      <p:sp>
        <p:nvSpPr>
          <p:cNvPr id="540678" name="Rectangle 1030"/>
          <p:cNvSpPr>
            <a:spLocks noChangeArrowheads="1"/>
          </p:cNvSpPr>
          <p:nvPr/>
        </p:nvSpPr>
        <p:spPr bwMode="auto">
          <a:xfrm>
            <a:off x="1524000" y="4419600"/>
            <a:ext cx="2579688"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i="0">
                <a:solidFill>
                  <a:srgbClr val="FFFF00"/>
                </a:solidFill>
                <a:cs typeface="+mn-cs"/>
              </a:rPr>
              <a:t>Feto affetto da spina bifida</a:t>
            </a:r>
          </a:p>
          <a:p>
            <a:pPr>
              <a:defRPr/>
            </a:pPr>
            <a:r>
              <a:rPr lang="it-IT" i="0">
                <a:solidFill>
                  <a:srgbClr val="FFFF00"/>
                </a:solidFill>
                <a:cs typeface="+mn-cs"/>
              </a:rPr>
              <a:t>o mielomeningocele</a:t>
            </a:r>
          </a:p>
        </p:txBody>
      </p:sp>
      <p:sp>
        <p:nvSpPr>
          <p:cNvPr id="25606" name="Text Box 1031"/>
          <p:cNvSpPr txBox="1">
            <a:spLocks noChangeArrowheads="1"/>
          </p:cNvSpPr>
          <p:nvPr/>
        </p:nvSpPr>
        <p:spPr bwMode="auto">
          <a:xfrm>
            <a:off x="4648200" y="6553200"/>
            <a:ext cx="37338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cs typeface="ＭＳ Ｐゴシック"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600" i="1">
                <a:solidFill>
                  <a:srgbClr val="000099"/>
                </a:solidFill>
                <a:latin typeface="Helvetica" charset="0"/>
                <a:ea typeface="ＭＳ Ｐゴシック" charset="0"/>
              </a:defRPr>
            </a:lvl9pPr>
          </a:lstStyle>
          <a:p>
            <a:pPr eaLnBrk="1" hangingPunct="1"/>
            <a:r>
              <a:rPr lang="en-GB" sz="900" i="0">
                <a:solidFill>
                  <a:srgbClr val="FFFF00"/>
                </a:solidFill>
                <a:latin typeface="Arial" charset="0"/>
              </a:rPr>
              <a:t>Thompson &amp; Thompson Genetica in Medicina - Idelson-Gnocchi</a:t>
            </a:r>
          </a:p>
        </p:txBody>
      </p:sp>
      <p:pic>
        <p:nvPicPr>
          <p:cNvPr id="2" name="Audio 1">
            <a:hlinkClick r:id="" action="ppaction://media"/>
            <a:extLst>
              <a:ext uri="{FF2B5EF4-FFF2-40B4-BE49-F238E27FC236}">
                <a16:creationId xmlns:a16="http://schemas.microsoft.com/office/drawing/2014/main" id="{009E7E9D-8626-C947-9A32-369983955A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48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2" name="Immagine 1" descr="lez__7_diagnosi_prenatale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385"/>
            <a:ext cx="9144000" cy="6461615"/>
          </a:xfrm>
          <a:prstGeom prst="rect">
            <a:avLst/>
          </a:prstGeom>
        </p:spPr>
      </p:pic>
      <p:pic>
        <p:nvPicPr>
          <p:cNvPr id="4" name="Audio 3">
            <a:hlinkClick r:id="" action="ppaction://media"/>
            <a:extLst>
              <a:ext uri="{FF2B5EF4-FFF2-40B4-BE49-F238E27FC236}">
                <a16:creationId xmlns:a16="http://schemas.microsoft.com/office/drawing/2014/main" id="{2EDC499A-D9D4-4C40-9BBC-AE72C156BE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72468906"/>
      </p:ext>
    </p:extLst>
  </p:cSld>
  <p:clrMapOvr>
    <a:masterClrMapping/>
  </p:clrMapOvr>
  <p:transition advTm="914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hape 56"/>
          <p:cNvSpPr txBox="1">
            <a:spLocks noChangeArrowheads="1"/>
          </p:cNvSpPr>
          <p:nvPr/>
        </p:nvSpPr>
        <p:spPr bwMode="auto">
          <a:xfrm>
            <a:off x="539750" y="404813"/>
            <a:ext cx="7416800" cy="50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a:defRPr sz="1600" i="1">
                <a:solidFill>
                  <a:srgbClr val="000099"/>
                </a:solidFill>
                <a:latin typeface="Helvetica" charset="0"/>
                <a:ea typeface="ＭＳ Ｐゴシック" charset="0"/>
                <a:cs typeface="ＭＳ Ｐゴシック" charset="0"/>
              </a:defRPr>
            </a:lvl1pPr>
            <a:lvl2pPr marL="742950" indent="-285750">
              <a:defRPr sz="1600" i="1">
                <a:solidFill>
                  <a:srgbClr val="000099"/>
                </a:solidFill>
                <a:latin typeface="Helvetica" charset="0"/>
                <a:ea typeface="ＭＳ Ｐゴシック" charset="0"/>
              </a:defRPr>
            </a:lvl2pPr>
            <a:lvl3pPr marL="1143000" indent="-228600">
              <a:defRPr sz="1600" i="1">
                <a:solidFill>
                  <a:srgbClr val="000099"/>
                </a:solidFill>
                <a:latin typeface="Helvetica" charset="0"/>
                <a:ea typeface="ＭＳ Ｐゴシック" charset="0"/>
              </a:defRPr>
            </a:lvl3pPr>
            <a:lvl4pPr marL="1600200" indent="-228600">
              <a:defRPr sz="1600" i="1">
                <a:solidFill>
                  <a:srgbClr val="000099"/>
                </a:solidFill>
                <a:latin typeface="Helvetica" charset="0"/>
                <a:ea typeface="ＭＳ Ｐゴシック" charset="0"/>
              </a:defRPr>
            </a:lvl4pPr>
            <a:lvl5pPr marL="2057400" indent="-228600">
              <a:defRPr sz="1600" i="1">
                <a:solidFill>
                  <a:srgbClr val="000099"/>
                </a:solidFill>
                <a:latin typeface="Helvetica" charset="0"/>
                <a:ea typeface="ＭＳ Ｐゴシック" charset="0"/>
              </a:defRPr>
            </a:lvl5pPr>
            <a:lvl6pPr marL="2514600" indent="-228600" algn="ctr" eaLnBrk="0" fontAlgn="base" hangingPunct="0">
              <a:spcBef>
                <a:spcPct val="0"/>
              </a:spcBef>
              <a:spcAft>
                <a:spcPct val="0"/>
              </a:spcAft>
              <a:defRPr sz="1600" i="1">
                <a:solidFill>
                  <a:srgbClr val="000099"/>
                </a:solidFill>
                <a:latin typeface="Helvetica" charset="0"/>
                <a:ea typeface="ＭＳ Ｐゴシック" charset="0"/>
              </a:defRPr>
            </a:lvl6pPr>
            <a:lvl7pPr marL="2971800" indent="-228600" algn="ctr" eaLnBrk="0" fontAlgn="base" hangingPunct="0">
              <a:spcBef>
                <a:spcPct val="0"/>
              </a:spcBef>
              <a:spcAft>
                <a:spcPct val="0"/>
              </a:spcAft>
              <a:defRPr sz="1600" i="1">
                <a:solidFill>
                  <a:srgbClr val="000099"/>
                </a:solidFill>
                <a:latin typeface="Helvetica" charset="0"/>
                <a:ea typeface="ＭＳ Ｐゴシック" charset="0"/>
              </a:defRPr>
            </a:lvl7pPr>
            <a:lvl8pPr marL="3429000" indent="-228600" algn="ctr" eaLnBrk="0" fontAlgn="base" hangingPunct="0">
              <a:spcBef>
                <a:spcPct val="0"/>
              </a:spcBef>
              <a:spcAft>
                <a:spcPct val="0"/>
              </a:spcAft>
              <a:defRPr sz="1600" i="1">
                <a:solidFill>
                  <a:srgbClr val="000099"/>
                </a:solidFill>
                <a:latin typeface="Helvetica" charset="0"/>
                <a:ea typeface="ＭＳ Ｐゴシック" charset="0"/>
              </a:defRPr>
            </a:lvl8pPr>
            <a:lvl9pPr marL="3886200" indent="-228600" algn="ctr" eaLnBrk="0" fontAlgn="base" hangingPunct="0">
              <a:spcBef>
                <a:spcPct val="0"/>
              </a:spcBef>
              <a:spcAft>
                <a:spcPct val="0"/>
              </a:spcAft>
              <a:defRPr sz="1600" i="1">
                <a:solidFill>
                  <a:srgbClr val="000099"/>
                </a:solidFill>
                <a:latin typeface="Helvetica" charset="0"/>
                <a:ea typeface="ＭＳ Ｐゴシック" charset="0"/>
              </a:defRPr>
            </a:lvl9pPr>
          </a:lstStyle>
          <a:p>
            <a:pPr eaLnBrk="1" hangingPunct="1">
              <a:buClr>
                <a:srgbClr val="822433"/>
              </a:buClr>
              <a:buSzPct val="25000"/>
            </a:pPr>
            <a:r>
              <a:rPr lang="en-US" sz="2400" b="1" i="0">
                <a:solidFill>
                  <a:srgbClr val="822433"/>
                </a:solidFill>
                <a:latin typeface="Arial" charset="0"/>
                <a:cs typeface="Arial" charset="0"/>
                <a:sym typeface="Arial" charset="0"/>
              </a:rPr>
              <a:t>Cause multifattoriali  </a:t>
            </a:r>
          </a:p>
        </p:txBody>
      </p:sp>
      <p:sp>
        <p:nvSpPr>
          <p:cNvPr id="27650" name="Shape 37"/>
          <p:cNvSpPr txBox="1">
            <a:spLocks noChangeArrowheads="1"/>
          </p:cNvSpPr>
          <p:nvPr/>
        </p:nvSpPr>
        <p:spPr bwMode="auto">
          <a:xfrm>
            <a:off x="395288" y="1268413"/>
            <a:ext cx="7993062" cy="3960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71438">
              <a:defRPr sz="1600" i="1">
                <a:solidFill>
                  <a:srgbClr val="000099"/>
                </a:solidFill>
                <a:latin typeface="Helvetica" charset="0"/>
                <a:ea typeface="ＭＳ Ｐゴシック" charset="0"/>
                <a:cs typeface="ＭＳ Ｐゴシック" charset="0"/>
              </a:defRPr>
            </a:lvl1pPr>
            <a:lvl2pPr marL="742950" indent="-285750">
              <a:defRPr sz="1600" i="1">
                <a:solidFill>
                  <a:srgbClr val="000099"/>
                </a:solidFill>
                <a:latin typeface="Helvetica" charset="0"/>
                <a:ea typeface="ＭＳ Ｐゴシック" charset="0"/>
              </a:defRPr>
            </a:lvl2pPr>
            <a:lvl3pPr marL="1143000" indent="-228600">
              <a:defRPr sz="1600" i="1">
                <a:solidFill>
                  <a:srgbClr val="000099"/>
                </a:solidFill>
                <a:latin typeface="Helvetica" charset="0"/>
                <a:ea typeface="ＭＳ Ｐゴシック" charset="0"/>
              </a:defRPr>
            </a:lvl3pPr>
            <a:lvl4pPr marL="1600200" indent="-228600">
              <a:defRPr sz="1600" i="1">
                <a:solidFill>
                  <a:srgbClr val="000099"/>
                </a:solidFill>
                <a:latin typeface="Helvetica" charset="0"/>
                <a:ea typeface="ＭＳ Ｐゴシック" charset="0"/>
              </a:defRPr>
            </a:lvl4pPr>
            <a:lvl5pPr marL="2057400" indent="-228600">
              <a:defRPr sz="1600" i="1">
                <a:solidFill>
                  <a:srgbClr val="000099"/>
                </a:solidFill>
                <a:latin typeface="Helvetica" charset="0"/>
                <a:ea typeface="ＭＳ Ｐゴシック" charset="0"/>
              </a:defRPr>
            </a:lvl5pPr>
            <a:lvl6pPr marL="2514600" indent="-228600" algn="ctr" eaLnBrk="0" fontAlgn="base" hangingPunct="0">
              <a:spcBef>
                <a:spcPct val="0"/>
              </a:spcBef>
              <a:spcAft>
                <a:spcPct val="0"/>
              </a:spcAft>
              <a:defRPr sz="1600" i="1">
                <a:solidFill>
                  <a:srgbClr val="000099"/>
                </a:solidFill>
                <a:latin typeface="Helvetica" charset="0"/>
                <a:ea typeface="ＭＳ Ｐゴシック" charset="0"/>
              </a:defRPr>
            </a:lvl6pPr>
            <a:lvl7pPr marL="2971800" indent="-228600" algn="ctr" eaLnBrk="0" fontAlgn="base" hangingPunct="0">
              <a:spcBef>
                <a:spcPct val="0"/>
              </a:spcBef>
              <a:spcAft>
                <a:spcPct val="0"/>
              </a:spcAft>
              <a:defRPr sz="1600" i="1">
                <a:solidFill>
                  <a:srgbClr val="000099"/>
                </a:solidFill>
                <a:latin typeface="Helvetica" charset="0"/>
                <a:ea typeface="ＭＳ Ｐゴシック" charset="0"/>
              </a:defRPr>
            </a:lvl7pPr>
            <a:lvl8pPr marL="3429000" indent="-228600" algn="ctr" eaLnBrk="0" fontAlgn="base" hangingPunct="0">
              <a:spcBef>
                <a:spcPct val="0"/>
              </a:spcBef>
              <a:spcAft>
                <a:spcPct val="0"/>
              </a:spcAft>
              <a:defRPr sz="1600" i="1">
                <a:solidFill>
                  <a:srgbClr val="000099"/>
                </a:solidFill>
                <a:latin typeface="Helvetica" charset="0"/>
                <a:ea typeface="ＭＳ Ｐゴシック" charset="0"/>
              </a:defRPr>
            </a:lvl8pPr>
            <a:lvl9pPr marL="3886200" indent="-228600" algn="ctr" eaLnBrk="0" fontAlgn="base" hangingPunct="0">
              <a:spcBef>
                <a:spcPct val="0"/>
              </a:spcBef>
              <a:spcAft>
                <a:spcPct val="0"/>
              </a:spcAft>
              <a:defRPr sz="1600" i="1">
                <a:solidFill>
                  <a:srgbClr val="000099"/>
                </a:solidFill>
                <a:latin typeface="Helvetica" charset="0"/>
                <a:ea typeface="ＭＳ Ｐゴシック" charset="0"/>
              </a:defRPr>
            </a:lvl9pPr>
          </a:lstStyle>
          <a:p>
            <a:pPr eaLnBrk="1" hangingPunct="1">
              <a:spcBef>
                <a:spcPts val="600"/>
              </a:spcBef>
              <a:buFont typeface="Arial" charset="0"/>
              <a:buChar char="•"/>
            </a:pPr>
            <a:r>
              <a:rPr lang="it-IT" sz="2400" i="0">
                <a:solidFill>
                  <a:srgbClr val="000000"/>
                </a:solidFill>
                <a:latin typeface="Arial" charset="0"/>
                <a:cs typeface="Arial" charset="0"/>
                <a:sym typeface="Arial" charset="0"/>
              </a:rPr>
              <a:t>Età</a:t>
            </a:r>
          </a:p>
          <a:p>
            <a:pPr eaLnBrk="1" hangingPunct="1">
              <a:spcBef>
                <a:spcPts val="600"/>
              </a:spcBef>
              <a:buFont typeface="Arial" charset="0"/>
              <a:buChar char="•"/>
            </a:pPr>
            <a:r>
              <a:rPr lang="it-IT" sz="2400" i="0">
                <a:solidFill>
                  <a:srgbClr val="000000"/>
                </a:solidFill>
                <a:latin typeface="Arial" charset="0"/>
                <a:cs typeface="Arial" charset="0"/>
                <a:sym typeface="Arial" charset="0"/>
              </a:rPr>
              <a:t>Fattori geografici</a:t>
            </a:r>
          </a:p>
          <a:p>
            <a:pPr eaLnBrk="1" hangingPunct="1">
              <a:spcBef>
                <a:spcPts val="600"/>
              </a:spcBef>
              <a:buFont typeface="Arial" charset="0"/>
              <a:buChar char="•"/>
            </a:pPr>
            <a:r>
              <a:rPr lang="it-IT" sz="2400" i="0">
                <a:solidFill>
                  <a:srgbClr val="000000"/>
                </a:solidFill>
                <a:latin typeface="Arial" charset="0"/>
                <a:cs typeface="Arial" charset="0"/>
                <a:sym typeface="Arial" charset="0"/>
              </a:rPr>
              <a:t>Poliabortività</a:t>
            </a:r>
          </a:p>
          <a:p>
            <a:pPr eaLnBrk="1" hangingPunct="1">
              <a:spcBef>
                <a:spcPts val="600"/>
              </a:spcBef>
              <a:buFont typeface="Arial" charset="0"/>
              <a:buChar char="•"/>
            </a:pPr>
            <a:r>
              <a:rPr lang="it-IT" sz="2400" i="0">
                <a:solidFill>
                  <a:srgbClr val="000000"/>
                </a:solidFill>
                <a:latin typeface="Arial" charset="0"/>
                <a:cs typeface="Arial" charset="0"/>
                <a:sym typeface="Arial" charset="0"/>
              </a:rPr>
              <a:t>Diabete materno e obesità</a:t>
            </a:r>
          </a:p>
          <a:p>
            <a:pPr eaLnBrk="1" hangingPunct="1">
              <a:spcBef>
                <a:spcPts val="600"/>
              </a:spcBef>
              <a:buFont typeface="Arial" charset="0"/>
              <a:buChar char="•"/>
            </a:pPr>
            <a:r>
              <a:rPr lang="it-IT" sz="2400" i="0">
                <a:solidFill>
                  <a:srgbClr val="000000"/>
                </a:solidFill>
                <a:latin typeface="Arial" charset="0"/>
                <a:cs typeface="Arial" charset="0"/>
                <a:sym typeface="Arial" charset="0"/>
              </a:rPr>
              <a:t>Esposizione ai farmaci (principalmente antiepilettici)</a:t>
            </a:r>
          </a:p>
          <a:p>
            <a:pPr eaLnBrk="1" hangingPunct="1">
              <a:spcBef>
                <a:spcPts val="600"/>
              </a:spcBef>
              <a:buFont typeface="Arial" charset="0"/>
              <a:buChar char="•"/>
            </a:pPr>
            <a:r>
              <a:rPr lang="it-IT" sz="2400" i="0">
                <a:solidFill>
                  <a:srgbClr val="000000"/>
                </a:solidFill>
                <a:latin typeface="Arial" charset="0"/>
                <a:cs typeface="Arial" charset="0"/>
                <a:sym typeface="Arial" charset="0"/>
              </a:rPr>
              <a:t>Carenza di folati</a:t>
            </a:r>
          </a:p>
          <a:p>
            <a:pPr eaLnBrk="1" hangingPunct="1">
              <a:spcBef>
                <a:spcPts val="600"/>
              </a:spcBef>
              <a:buFont typeface="Arial" charset="0"/>
              <a:buChar char="•"/>
            </a:pPr>
            <a:endParaRPr lang="it-IT" sz="2400" i="0">
              <a:solidFill>
                <a:srgbClr val="000000"/>
              </a:solidFill>
              <a:latin typeface="Arial" charset="0"/>
              <a:cs typeface="Arial" charset="0"/>
              <a:sym typeface="Arial" charset="0"/>
            </a:endParaRPr>
          </a:p>
          <a:p>
            <a:pPr eaLnBrk="1" hangingPunct="1">
              <a:spcBef>
                <a:spcPts val="600"/>
              </a:spcBef>
              <a:buFont typeface="Arial" charset="0"/>
              <a:buChar char="•"/>
            </a:pPr>
            <a:r>
              <a:rPr lang="it-IT" sz="2400" i="0">
                <a:solidFill>
                  <a:srgbClr val="000000"/>
                </a:solidFill>
                <a:latin typeface="Arial" charset="0"/>
                <a:cs typeface="Arial" charset="0"/>
                <a:sym typeface="Arial" charset="0"/>
              </a:rPr>
              <a:t>Mutazioni genetiche (circa 200 geni nel topo e almeno 10 nell</a:t>
            </a:r>
            <a:r>
              <a:rPr lang="ja-JP" altLang="it-IT" sz="2400" i="0">
                <a:solidFill>
                  <a:srgbClr val="000000"/>
                </a:solidFill>
                <a:latin typeface="Arial" charset="0"/>
                <a:cs typeface="Arial" charset="0"/>
                <a:sym typeface="Arial" charset="0"/>
              </a:rPr>
              <a:t>’</a:t>
            </a:r>
            <a:r>
              <a:rPr lang="it-IT" altLang="ja-JP" sz="2400" i="0">
                <a:solidFill>
                  <a:srgbClr val="000000"/>
                </a:solidFill>
                <a:latin typeface="Arial" charset="0"/>
                <a:cs typeface="Arial" charset="0"/>
                <a:sym typeface="Arial" charset="0"/>
              </a:rPr>
              <a:t>uomo)</a:t>
            </a:r>
          </a:p>
          <a:p>
            <a:pPr eaLnBrk="1" hangingPunct="1"/>
            <a:endParaRPr lang="it-IT" sz="2400" i="0">
              <a:solidFill>
                <a:srgbClr val="000000"/>
              </a:solidFill>
              <a:latin typeface="Arial" charset="0"/>
              <a:cs typeface="Arial" charset="0"/>
              <a:sym typeface="Arial" charset="0"/>
            </a:endParaRPr>
          </a:p>
        </p:txBody>
      </p:sp>
      <p:pic>
        <p:nvPicPr>
          <p:cNvPr id="2" name="Audio 1">
            <a:hlinkClick r:id="" action="ppaction://media"/>
            <a:extLst>
              <a:ext uri="{FF2B5EF4-FFF2-40B4-BE49-F238E27FC236}">
                <a16:creationId xmlns:a16="http://schemas.microsoft.com/office/drawing/2014/main" id="{E35CABA3-D919-0940-9BC3-0AF1265E5D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95543">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29698" name="Picture 1026" descr="Tab 8"/>
          <p:cNvPicPr>
            <a:picLocks noChangeAspect="1" noChangeArrowheads="1"/>
          </p:cNvPicPr>
          <p:nvPr/>
        </p:nvPicPr>
        <p:blipFill>
          <a:blip r:embed="rId6">
            <a:lum bright="-30000" contrast="78000"/>
            <a:extLst>
              <a:ext uri="{28A0092B-C50C-407E-A947-70E740481C1C}">
                <a14:useLocalDpi xmlns:a14="http://schemas.microsoft.com/office/drawing/2010/main" val="0"/>
              </a:ext>
            </a:extLst>
          </a:blip>
          <a:srcRect/>
          <a:stretch>
            <a:fillRect/>
          </a:stretch>
        </p:blipFill>
        <p:spPr bwMode="auto">
          <a:xfrm>
            <a:off x="304800" y="1719263"/>
            <a:ext cx="85344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Rectangle 1027"/>
          <p:cNvSpPr>
            <a:spLocks noChangeArrowheads="1"/>
          </p:cNvSpPr>
          <p:nvPr/>
        </p:nvSpPr>
        <p:spPr bwMode="auto">
          <a:xfrm>
            <a:off x="304800" y="258763"/>
            <a:ext cx="853440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3200" b="1">
                <a:solidFill>
                  <a:srgbClr val="FFFF00"/>
                </a:solidFill>
              </a:rPr>
              <a:t>I Difetti del Tubo Neurale Aperti</a:t>
            </a:r>
          </a:p>
        </p:txBody>
      </p:sp>
      <p:sp>
        <p:nvSpPr>
          <p:cNvPr id="534532" name="Rectangle 1028"/>
          <p:cNvSpPr>
            <a:spLocks noChangeArrowheads="1"/>
          </p:cNvSpPr>
          <p:nvPr/>
        </p:nvSpPr>
        <p:spPr bwMode="auto">
          <a:xfrm>
            <a:off x="376238" y="5835650"/>
            <a:ext cx="84074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i="0">
                <a:solidFill>
                  <a:srgbClr val="FFFF00"/>
                </a:solidFill>
                <a:cs typeface="+mn-cs"/>
              </a:rPr>
              <a:t>Incidenza dei difetti del tubo neurale di tipo chiuso (es. idrocefalia) 0,5-1,4 per 1000 nati vivi</a:t>
            </a:r>
          </a:p>
        </p:txBody>
      </p:sp>
      <p:pic>
        <p:nvPicPr>
          <p:cNvPr id="3" name="Audio 2">
            <a:hlinkClick r:id="" action="ppaction://media"/>
            <a:extLst>
              <a:ext uri="{FF2B5EF4-FFF2-40B4-BE49-F238E27FC236}">
                <a16:creationId xmlns:a16="http://schemas.microsoft.com/office/drawing/2014/main" id="{4AD2D090-A01E-AF4F-B0A3-58D3228E5C6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cSld>
  <p:clrMapOvr>
    <a:masterClrMapping/>
  </p:clrMapOvr>
  <p:transition advTm="2331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534532"/>
                                        </p:tgtEl>
                                        <p:attrNameLst>
                                          <p:attrName>style.visibility</p:attrName>
                                        </p:attrNameLst>
                                      </p:cBhvr>
                                      <p:to>
                                        <p:strVal val="visible"/>
                                      </p:to>
                                    </p:set>
                                    <p:anim calcmode="lin" valueType="num">
                                      <p:cBhvr>
                                        <p:cTn id="11" dur="500" fill="hold"/>
                                        <p:tgtEl>
                                          <p:spTgt spid="534532"/>
                                        </p:tgtEl>
                                        <p:attrNameLst>
                                          <p:attrName>ppt_w</p:attrName>
                                        </p:attrNameLst>
                                      </p:cBhvr>
                                      <p:tavLst>
                                        <p:tav tm="0">
                                          <p:val>
                                            <p:fltVal val="0"/>
                                          </p:val>
                                        </p:tav>
                                        <p:tav tm="100000">
                                          <p:val>
                                            <p:strVal val="#ppt_w"/>
                                          </p:val>
                                        </p:tav>
                                      </p:tavLst>
                                    </p:anim>
                                    <p:anim calcmode="lin" valueType="num">
                                      <p:cBhvr>
                                        <p:cTn id="12" dur="500" fill="hold"/>
                                        <p:tgtEl>
                                          <p:spTgt spid="534532"/>
                                        </p:tgtEl>
                                        <p:attrNameLst>
                                          <p:attrName>ppt_h</p:attrName>
                                        </p:attrNameLst>
                                      </p:cBhvr>
                                      <p:tavLst>
                                        <p:tav tm="0">
                                          <p:val>
                                            <p:fltVal val="0"/>
                                          </p:val>
                                        </p:tav>
                                        <p:tav tm="100000">
                                          <p:val>
                                            <p:strVal val="#ppt_h"/>
                                          </p:val>
                                        </p:tav>
                                      </p:tavLst>
                                    </p:anim>
                                    <p:animEffect transition="in" filter="fade">
                                      <p:cBhvr>
                                        <p:cTn id="13" dur="500"/>
                                        <p:tgtEl>
                                          <p:spTgt spid="5345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53453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4.1"/>
</p:tagLst>
</file>

<file path=ppt/tags/tag2.xml><?xml version="1.0" encoding="utf-8"?>
<p:tagLst xmlns:a="http://schemas.openxmlformats.org/drawingml/2006/main" xmlns:r="http://schemas.openxmlformats.org/officeDocument/2006/relationships" xmlns:p="http://schemas.openxmlformats.org/presentationml/2006/main">
  <p:tag name="TIMING" val="|167.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4000" b="0" i="1" u="none" strike="noStrike" cap="none" normalizeH="0" baseline="0">
            <a:ln>
              <a:noFill/>
            </a:ln>
            <a:solidFill>
              <a:srgbClr val="CC3300"/>
            </a:solidFill>
            <a:effectLst/>
            <a:latin typeface="Helvetic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4000" b="0" i="1" u="none" strike="noStrike" cap="none" normalizeH="0" baseline="0">
            <a:ln>
              <a:noFill/>
            </a:ln>
            <a:solidFill>
              <a:srgbClr val="CC3300"/>
            </a:solidFill>
            <a:effectLst/>
            <a:latin typeface="Helvetic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6449</TotalTime>
  <Words>545</Words>
  <Application>Microsoft Macintosh PowerPoint</Application>
  <PresentationFormat>Presentazione su schermo (4:3)</PresentationFormat>
  <Paragraphs>64</Paragraphs>
  <Slides>15</Slides>
  <Notes>15</Notes>
  <HiddenSlides>0</HiddenSlides>
  <MMClips>15</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15</vt:i4>
      </vt:variant>
    </vt:vector>
  </HeadingPairs>
  <TitlesOfParts>
    <vt:vector size="20" baseType="lpstr">
      <vt:lpstr>Arial</vt:lpstr>
      <vt:lpstr>Helvetica</vt:lpstr>
      <vt:lpstr>Impact</vt:lpstr>
      <vt:lpstr>Times</vt:lpstr>
      <vt:lpstr>Blank Presentation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Dipartimento di Biologia e Biotecnologie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Stefano Biagioni</dc:creator>
  <cp:keywords/>
  <dc:description/>
  <cp:lastModifiedBy>Utente di Microsoft Office</cp:lastModifiedBy>
  <cp:revision>252</cp:revision>
  <dcterms:created xsi:type="dcterms:W3CDTF">2001-08-25T14:00:52Z</dcterms:created>
  <dcterms:modified xsi:type="dcterms:W3CDTF">2020-03-19T18:10:00Z</dcterms:modified>
  <cp:category/>
</cp:coreProperties>
</file>