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
  </p:notesMasterIdLst>
  <p:sldIdLst>
    <p:sldId id="257" r:id="rId2"/>
    <p:sldId id="272" r:id="rId3"/>
    <p:sldId id="273" r:id="rId4"/>
    <p:sldId id="308" r:id="rId5"/>
    <p:sldId id="312" r:id="rId6"/>
    <p:sldId id="313" r:id="rId7"/>
    <p:sldId id="314" r:id="rId8"/>
    <p:sldId id="271" r:id="rId9"/>
    <p:sldId id="309" r:id="rId10"/>
    <p:sldId id="311" r:id="rId11"/>
    <p:sldId id="310" r:id="rId12"/>
    <p:sldId id="274" r:id="rId13"/>
    <p:sldId id="289" r:id="rId14"/>
    <p:sldId id="290" r:id="rId15"/>
    <p:sldId id="291" r:id="rId16"/>
    <p:sldId id="275" r:id="rId17"/>
  </p:sldIdLst>
  <p:sldSz cx="9144000" cy="6858000" type="screen4x3"/>
  <p:notesSz cx="6858000" cy="9144000"/>
  <p:defaultTextStyle>
    <a:defPPr>
      <a:defRPr lang="it-IT"/>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modifyVerifier cryptProviderType="rsaAES" cryptAlgorithmClass="hash" cryptAlgorithmType="typeAny" cryptAlgorithmSid="14" spinCount="100000" saltData="r/YAOGtWKbEbIubgD6NxuA==" hashData="NV6k+fRgeGlVk6hUcMdaafGbyymX2jLbSjboE187eYL/c5hf+qlbWLWJiiwwk6gy/ncgTIKdwPwDz4fgkhKMW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0"/>
    <p:restoredTop sz="94678"/>
  </p:normalViewPr>
  <p:slideViewPr>
    <p:cSldViewPr>
      <p:cViewPr>
        <p:scale>
          <a:sx n="68" d="100"/>
          <a:sy n="68" d="100"/>
        </p:scale>
        <p:origin x="2920" y="10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281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it-IT"/>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it-IT"/>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it-IT"/>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FE061943-5C48-1941-B55E-F19C4274A206}" type="slidenum">
              <a:rPr lang="it-IT"/>
              <a:pPr>
                <a:defRPr/>
              </a:pPr>
              <a:t>‹N›</a:t>
            </a:fld>
            <a:endParaRPr lang="it-IT"/>
          </a:p>
        </p:txBody>
      </p:sp>
    </p:spTree>
    <p:extLst>
      <p:ext uri="{BB962C8B-B14F-4D97-AF65-F5344CB8AC3E}">
        <p14:creationId xmlns:p14="http://schemas.microsoft.com/office/powerpoint/2010/main" val="24843514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701506F-AFE6-964C-9339-BF1B2CB3A2C6}" type="slidenum">
              <a:rPr lang="it-IT" sz="1200"/>
              <a:pPr/>
              <a:t>1</a:t>
            </a:fld>
            <a:endParaRPr lang="it-IT" sz="1200"/>
          </a:p>
        </p:txBody>
      </p:sp>
      <p:sp>
        <p:nvSpPr>
          <p:cNvPr id="51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5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3C471C-2DCD-A24D-BF1E-2729AA29047F}" type="slidenum">
              <a:rPr lang="it-IT" sz="1200"/>
              <a:pPr/>
              <a:t>2</a:t>
            </a:fld>
            <a:endParaRPr lang="it-IT" sz="1200"/>
          </a:p>
        </p:txBody>
      </p:sp>
      <p:sp>
        <p:nvSpPr>
          <p:cNvPr id="358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81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F5F6F3E-3F4B-824A-99A2-5613F9A442E1}" type="slidenum">
              <a:rPr lang="it-IT" sz="1200"/>
              <a:pPr/>
              <a:t>3</a:t>
            </a:fld>
            <a:endParaRPr lang="it-IT" sz="1200"/>
          </a:p>
        </p:txBody>
      </p:sp>
      <p:sp>
        <p:nvSpPr>
          <p:cNvPr id="378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01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BAAF3A3-FDFC-434E-8BF2-58EE1E2CF4F2}" type="slidenum">
              <a:rPr lang="it-IT" sz="1200"/>
              <a:pPr/>
              <a:t>8</a:t>
            </a:fld>
            <a:endParaRPr lang="it-IT" sz="1200"/>
          </a:p>
        </p:txBody>
      </p:sp>
      <p:sp>
        <p:nvSpPr>
          <p:cNvPr id="337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9052E9-592A-B441-ACFA-AF54A92EFD73}" type="slidenum">
              <a:rPr lang="it-IT" sz="1200"/>
              <a:pPr/>
              <a:t>12</a:t>
            </a:fld>
            <a:endParaRPr lang="it-IT" sz="1200"/>
          </a:p>
        </p:txBody>
      </p:sp>
      <p:sp>
        <p:nvSpPr>
          <p:cNvPr id="399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22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9052E9-592A-B441-ACFA-AF54A92EFD73}" type="slidenum">
              <a:rPr lang="it-IT" sz="1200"/>
              <a:pPr/>
              <a:t>13</a:t>
            </a:fld>
            <a:endParaRPr lang="it-IT" sz="1200"/>
          </a:p>
        </p:txBody>
      </p:sp>
      <p:sp>
        <p:nvSpPr>
          <p:cNvPr id="399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22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9052E9-592A-B441-ACFA-AF54A92EFD73}" type="slidenum">
              <a:rPr lang="it-IT" sz="1200"/>
              <a:pPr/>
              <a:t>14</a:t>
            </a:fld>
            <a:endParaRPr lang="it-IT" sz="1200"/>
          </a:p>
        </p:txBody>
      </p:sp>
      <p:sp>
        <p:nvSpPr>
          <p:cNvPr id="399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22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9052E9-592A-B441-ACFA-AF54A92EFD73}" type="slidenum">
              <a:rPr lang="it-IT" sz="1200"/>
              <a:pPr/>
              <a:t>15</a:t>
            </a:fld>
            <a:endParaRPr lang="it-IT" sz="1200"/>
          </a:p>
        </p:txBody>
      </p:sp>
      <p:sp>
        <p:nvSpPr>
          <p:cNvPr id="399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22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BA0054-ECE9-8E44-88F5-754BB5EC0DD1}" type="slidenum">
              <a:rPr lang="it-IT" sz="1200"/>
              <a:pPr/>
              <a:t>16</a:t>
            </a:fld>
            <a:endParaRPr lang="it-IT" sz="1200"/>
          </a:p>
        </p:txBody>
      </p:sp>
      <p:sp>
        <p:nvSpPr>
          <p:cNvPr id="419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42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it-IT"/>
              <a:t>DEB Diepossibutano</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en-US"/>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F789B25-4BA4-9A40-82A6-EBD8CA291643}" type="slidenum">
              <a:rPr lang="it-IT"/>
              <a:pPr>
                <a:defRPr/>
              </a:pPr>
              <a:t>‹N›</a:t>
            </a:fld>
            <a:endParaRPr lang="it-IT"/>
          </a:p>
        </p:txBody>
      </p:sp>
    </p:spTree>
    <p:extLst>
      <p:ext uri="{BB962C8B-B14F-4D97-AF65-F5344CB8AC3E}">
        <p14:creationId xmlns:p14="http://schemas.microsoft.com/office/powerpoint/2010/main" val="1090007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329BD69-640D-6148-9FF4-D41B1A06FA13}" type="slidenum">
              <a:rPr lang="it-IT"/>
              <a:pPr>
                <a:defRPr/>
              </a:pPr>
              <a:t>‹N›</a:t>
            </a:fld>
            <a:endParaRPr lang="it-IT"/>
          </a:p>
        </p:txBody>
      </p:sp>
    </p:spTree>
    <p:extLst>
      <p:ext uri="{BB962C8B-B14F-4D97-AF65-F5344CB8AC3E}">
        <p14:creationId xmlns:p14="http://schemas.microsoft.com/office/powerpoint/2010/main" val="685649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en-US"/>
              <a:t>Fare clic per modificare stile</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542D6CB-B3E2-C043-8DB1-B0A61E8130B5}" type="slidenum">
              <a:rPr lang="it-IT"/>
              <a:pPr>
                <a:defRPr/>
              </a:pPr>
              <a:t>‹N›</a:t>
            </a:fld>
            <a:endParaRPr lang="it-IT"/>
          </a:p>
        </p:txBody>
      </p:sp>
    </p:spTree>
    <p:extLst>
      <p:ext uri="{BB962C8B-B14F-4D97-AF65-F5344CB8AC3E}">
        <p14:creationId xmlns:p14="http://schemas.microsoft.com/office/powerpoint/2010/main" val="2092608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stile</a:t>
            </a:r>
            <a:endParaRPr lang="it-IT"/>
          </a:p>
        </p:txBody>
      </p:sp>
      <p:sp>
        <p:nvSpPr>
          <p:cNvPr id="3" name="Segnaposto contenuto 2"/>
          <p:cNvSpPr>
            <a:spLocks noGrp="1"/>
          </p:cNvSpPr>
          <p:nvPr>
            <p:ph idx="1"/>
          </p:nvPr>
        </p:nvSpPr>
        <p:spPr/>
        <p:txBody>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4268A16-6AE9-6549-99F4-95DD30F3F1F5}" type="slidenum">
              <a:rPr lang="it-IT"/>
              <a:pPr>
                <a:defRPr/>
              </a:pPr>
              <a:t>‹N›</a:t>
            </a:fld>
            <a:endParaRPr lang="it-IT"/>
          </a:p>
        </p:txBody>
      </p:sp>
    </p:spTree>
    <p:extLst>
      <p:ext uri="{BB962C8B-B14F-4D97-AF65-F5344CB8AC3E}">
        <p14:creationId xmlns:p14="http://schemas.microsoft.com/office/powerpoint/2010/main" val="135616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en-US"/>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2ADA9C2-55BD-F44F-BBB8-F442B36B2FB3}" type="slidenum">
              <a:rPr lang="it-IT"/>
              <a:pPr>
                <a:defRPr/>
              </a:pPr>
              <a:t>‹N›</a:t>
            </a:fld>
            <a:endParaRPr lang="it-IT"/>
          </a:p>
        </p:txBody>
      </p:sp>
    </p:spTree>
    <p:extLst>
      <p:ext uri="{BB962C8B-B14F-4D97-AF65-F5344CB8AC3E}">
        <p14:creationId xmlns:p14="http://schemas.microsoft.com/office/powerpoint/2010/main" val="2372285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4D62634-15E3-404F-B44C-CBCA530D2F02}" type="slidenum">
              <a:rPr lang="it-IT"/>
              <a:pPr>
                <a:defRPr/>
              </a:pPr>
              <a:t>‹N›</a:t>
            </a:fld>
            <a:endParaRPr lang="it-IT"/>
          </a:p>
        </p:txBody>
      </p:sp>
    </p:spTree>
    <p:extLst>
      <p:ext uri="{BB962C8B-B14F-4D97-AF65-F5344CB8AC3E}">
        <p14:creationId xmlns:p14="http://schemas.microsoft.com/office/powerpoint/2010/main" val="3816079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en-US"/>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1A03C216-08AC-CD41-B32A-E2F6D8ED8259}" type="slidenum">
              <a:rPr lang="it-IT"/>
              <a:pPr>
                <a:defRPr/>
              </a:pPr>
              <a:t>‹N›</a:t>
            </a:fld>
            <a:endParaRPr lang="it-IT"/>
          </a:p>
        </p:txBody>
      </p:sp>
    </p:spTree>
    <p:extLst>
      <p:ext uri="{BB962C8B-B14F-4D97-AF65-F5344CB8AC3E}">
        <p14:creationId xmlns:p14="http://schemas.microsoft.com/office/powerpoint/2010/main" val="2334984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C82C6911-15F1-554F-B2CE-E078333D602D}" type="slidenum">
              <a:rPr lang="it-IT"/>
              <a:pPr>
                <a:defRPr/>
              </a:pPr>
              <a:t>‹N›</a:t>
            </a:fld>
            <a:endParaRPr lang="it-IT"/>
          </a:p>
        </p:txBody>
      </p:sp>
    </p:spTree>
    <p:extLst>
      <p:ext uri="{BB962C8B-B14F-4D97-AF65-F5344CB8AC3E}">
        <p14:creationId xmlns:p14="http://schemas.microsoft.com/office/powerpoint/2010/main" val="3708493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3CC1BC8F-5BF7-854D-8A4F-22F64233D022}" type="slidenum">
              <a:rPr lang="it-IT"/>
              <a:pPr>
                <a:defRPr/>
              </a:pPr>
              <a:t>‹N›</a:t>
            </a:fld>
            <a:endParaRPr lang="it-IT"/>
          </a:p>
        </p:txBody>
      </p:sp>
    </p:spTree>
    <p:extLst>
      <p:ext uri="{BB962C8B-B14F-4D97-AF65-F5344CB8AC3E}">
        <p14:creationId xmlns:p14="http://schemas.microsoft.com/office/powerpoint/2010/main" val="997267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en-US"/>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BE6A963C-C60D-334D-B5F4-F7255F0E592A}" type="slidenum">
              <a:rPr lang="it-IT"/>
              <a:pPr>
                <a:defRPr/>
              </a:pPr>
              <a:t>‹N›</a:t>
            </a:fld>
            <a:endParaRPr lang="it-IT"/>
          </a:p>
        </p:txBody>
      </p:sp>
    </p:spTree>
    <p:extLst>
      <p:ext uri="{BB962C8B-B14F-4D97-AF65-F5344CB8AC3E}">
        <p14:creationId xmlns:p14="http://schemas.microsoft.com/office/powerpoint/2010/main" val="1922591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en-US"/>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B9F0D1DE-0277-E342-B3BC-44039F83932B}" type="slidenum">
              <a:rPr lang="it-IT"/>
              <a:pPr>
                <a:defRPr/>
              </a:pPr>
              <a:t>‹N›</a:t>
            </a:fld>
            <a:endParaRPr lang="it-IT"/>
          </a:p>
        </p:txBody>
      </p:sp>
    </p:spTree>
    <p:extLst>
      <p:ext uri="{BB962C8B-B14F-4D97-AF65-F5344CB8AC3E}">
        <p14:creationId xmlns:p14="http://schemas.microsoft.com/office/powerpoint/2010/main" val="979135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6341B7B9-E775-5D43-B910-B9077A74E1D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3.emf"/><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14.emf"/><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15.emf"/><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16.jpe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17.jpe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73333"/>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4338" name="WordArt 2"/>
          <p:cNvSpPr>
            <a:spLocks noChangeArrowheads="1" noChangeShapeType="1"/>
          </p:cNvSpPr>
          <p:nvPr/>
        </p:nvSpPr>
        <p:spPr bwMode="auto">
          <a:xfrm>
            <a:off x="228600" y="2438400"/>
            <a:ext cx="8686800" cy="1995488"/>
          </a:xfrm>
          <a:prstGeom prst="rect">
            <a:avLst/>
          </a:prstGeom>
        </p:spPr>
        <p:txBody>
          <a:bodyPr wrap="none" fromWordArt="1">
            <a:prstTxWarp prst="textPlain">
              <a:avLst>
                <a:gd name="adj" fmla="val 50000"/>
              </a:avLst>
            </a:prstTxWarp>
          </a:bodyPr>
          <a:lstStyle/>
          <a:p>
            <a:pPr algn="ctr"/>
            <a:r>
              <a:rPr lang="it-IT" sz="9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Amniocentesi</a:t>
            </a:r>
          </a:p>
          <a:p>
            <a:pPr algn="ctr"/>
            <a:r>
              <a:rPr lang="it-IT" sz="9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Cariotipo</a:t>
            </a:r>
          </a:p>
          <a:p>
            <a:pPr algn="ctr"/>
            <a:r>
              <a:rPr lang="it-IT" sz="9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Anomalie Strutturali</a:t>
            </a:r>
          </a:p>
        </p:txBody>
      </p:sp>
      <p:pic>
        <p:nvPicPr>
          <p:cNvPr id="2" name="Audio 1">
            <a:hlinkClick r:id="" action="ppaction://media"/>
            <a:extLst>
              <a:ext uri="{FF2B5EF4-FFF2-40B4-BE49-F238E27FC236}">
                <a16:creationId xmlns:a16="http://schemas.microsoft.com/office/drawing/2014/main" id="{13314FA6-EF90-CC42-AF2A-E0A5DA2F5E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advTm="121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MALATTIE GENETICHE EREDITARIE E MUTAZIONI_2 (trascinat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98571" y="-1784590"/>
            <a:ext cx="7418250" cy="10497760"/>
          </a:xfrm>
          <a:prstGeom prst="rect">
            <a:avLst/>
          </a:prstGeom>
        </p:spPr>
      </p:pic>
      <p:pic>
        <p:nvPicPr>
          <p:cNvPr id="3" name="Audio 2">
            <a:hlinkClick r:id="" action="ppaction://media"/>
            <a:extLst>
              <a:ext uri="{FF2B5EF4-FFF2-40B4-BE49-F238E27FC236}">
                <a16:creationId xmlns:a16="http://schemas.microsoft.com/office/drawing/2014/main" id="{123F4F34-91F5-6940-A33F-8B01FC8168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267991149"/>
      </p:ext>
    </p:extLst>
  </p:cSld>
  <p:clrMapOvr>
    <a:masterClrMapping/>
  </p:clrMapOvr>
  <mc:AlternateContent xmlns:mc="http://schemas.openxmlformats.org/markup-compatibility/2006">
    <mc:Choice xmlns:p14="http://schemas.microsoft.com/office/powerpoint/2010/main" Requires="p14">
      <p:transition spd="slow" p14:dur="2000" advTm="21489"/>
    </mc:Choice>
    <mc:Fallback>
      <p:transition spd="slow" advTm="21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MALATTIE GENETICHE EREDITARIE E MUTAZIONI_2 (trascinat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64610" y="-1754622"/>
            <a:ext cx="7280751" cy="10303180"/>
          </a:xfrm>
          <a:prstGeom prst="rect">
            <a:avLst/>
          </a:prstGeom>
        </p:spPr>
      </p:pic>
      <p:pic>
        <p:nvPicPr>
          <p:cNvPr id="2" name="Audio 1">
            <a:hlinkClick r:id="" action="ppaction://media"/>
            <a:extLst>
              <a:ext uri="{FF2B5EF4-FFF2-40B4-BE49-F238E27FC236}">
                <a16:creationId xmlns:a16="http://schemas.microsoft.com/office/drawing/2014/main" id="{9F4E50A2-C1CD-3F41-ACD4-77A25C519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983138717"/>
      </p:ext>
    </p:extLst>
  </p:cSld>
  <p:clrMapOvr>
    <a:masterClrMapping/>
  </p:clrMapOvr>
  <mc:AlternateContent xmlns:mc="http://schemas.openxmlformats.org/markup-compatibility/2006">
    <mc:Choice xmlns:p14="http://schemas.microsoft.com/office/powerpoint/2010/main" Requires="p14">
      <p:transition spd="slow" p14:dur="2000" advTm="26753"/>
    </mc:Choice>
    <mc:Fallback>
      <p:transition spd="slow" advTm="26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pic>
        <p:nvPicPr>
          <p:cNvPr id="2" name="Immagine 1" descr="lez_4_x-recessive_e_multifattoriali (trascinato).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8640"/>
            <a:ext cx="9144000" cy="6461615"/>
          </a:xfrm>
          <a:prstGeom prst="rect">
            <a:avLst/>
          </a:prstGeom>
        </p:spPr>
      </p:pic>
      <p:pic>
        <p:nvPicPr>
          <p:cNvPr id="3" name="Audio 2">
            <a:hlinkClick r:id="" action="ppaction://media"/>
            <a:extLst>
              <a:ext uri="{FF2B5EF4-FFF2-40B4-BE49-F238E27FC236}">
                <a16:creationId xmlns:a16="http://schemas.microsoft.com/office/drawing/2014/main" id="{E6370EA7-3201-7D42-924F-F29E928D95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advTm="1038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pic>
        <p:nvPicPr>
          <p:cNvPr id="2" name="Immagine 1" descr="lez_4_x-recessive_e_multifattoriali (trascinato).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6385"/>
            <a:ext cx="9144000" cy="6461615"/>
          </a:xfrm>
          <a:prstGeom prst="rect">
            <a:avLst/>
          </a:prstGeom>
        </p:spPr>
      </p:pic>
      <p:pic>
        <p:nvPicPr>
          <p:cNvPr id="3" name="Audio 2">
            <a:hlinkClick r:id="" action="ppaction://media"/>
            <a:extLst>
              <a:ext uri="{FF2B5EF4-FFF2-40B4-BE49-F238E27FC236}">
                <a16:creationId xmlns:a16="http://schemas.microsoft.com/office/drawing/2014/main" id="{70C5B4A2-F975-E348-B46E-558454418C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10837631"/>
      </p:ext>
    </p:extLst>
  </p:cSld>
  <p:clrMapOvr>
    <a:masterClrMapping/>
  </p:clrMapOvr>
  <p:transition advTm="397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pic>
        <p:nvPicPr>
          <p:cNvPr id="2" name="Immagine 1" descr="lez_4_x-recessive_e_multifattoriali (trascinato).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3526"/>
            <a:ext cx="9144000" cy="6461615"/>
          </a:xfrm>
          <a:prstGeom prst="rect">
            <a:avLst/>
          </a:prstGeom>
        </p:spPr>
      </p:pic>
      <p:pic>
        <p:nvPicPr>
          <p:cNvPr id="3" name="Audio 2">
            <a:hlinkClick r:id="" action="ppaction://media"/>
            <a:extLst>
              <a:ext uri="{FF2B5EF4-FFF2-40B4-BE49-F238E27FC236}">
                <a16:creationId xmlns:a16="http://schemas.microsoft.com/office/drawing/2014/main" id="{61B646AE-003A-4244-85F4-1EF7262BE3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51797114"/>
      </p:ext>
    </p:extLst>
  </p:cSld>
  <p:clrMapOvr>
    <a:masterClrMapping/>
  </p:clrMapOvr>
  <p:transition advTm="172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1436688" y="76200"/>
            <a:ext cx="6408737"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it-IT" sz="2800" b="1" i="1">
                <a:solidFill>
                  <a:srgbClr val="FFFF00"/>
                </a:solidFill>
                <a:latin typeface="Helvetica" charset="0"/>
              </a:rPr>
              <a:t>Anomalie Cromosomiche: Siti Fragili</a:t>
            </a:r>
          </a:p>
        </p:txBody>
      </p:sp>
      <p:pic>
        <p:nvPicPr>
          <p:cNvPr id="51203" name="Picture 3" descr="Fig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6888" y="693738"/>
            <a:ext cx="5624512" cy="439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6" name="Rectangle 4"/>
          <p:cNvSpPr>
            <a:spLocks noChangeArrowheads="1"/>
          </p:cNvSpPr>
          <p:nvPr/>
        </p:nvSpPr>
        <p:spPr bwMode="auto">
          <a:xfrm>
            <a:off x="131763" y="5334000"/>
            <a:ext cx="8936037" cy="1368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it-IT" sz="1400">
                <a:solidFill>
                  <a:srgbClr val="FFFF00"/>
                </a:solidFill>
                <a:latin typeface="Helvetica" charset="0"/>
              </a:rPr>
              <a:t>Si definisce </a:t>
            </a:r>
            <a:r>
              <a:rPr lang="ja-JP" altLang="it-IT" sz="1400">
                <a:solidFill>
                  <a:srgbClr val="FFFF00"/>
                </a:solidFill>
                <a:latin typeface="Arial"/>
              </a:rPr>
              <a:t>“</a:t>
            </a:r>
            <a:r>
              <a:rPr lang="it-IT" sz="1400">
                <a:solidFill>
                  <a:srgbClr val="FFFF00"/>
                </a:solidFill>
                <a:latin typeface="Helvetica" charset="0"/>
              </a:rPr>
              <a:t>sito fragile</a:t>
            </a:r>
            <a:r>
              <a:rPr lang="ja-JP" altLang="it-IT" sz="1400">
                <a:solidFill>
                  <a:srgbClr val="FFFF00"/>
                </a:solidFill>
                <a:latin typeface="Arial"/>
              </a:rPr>
              <a:t>”</a:t>
            </a:r>
            <a:r>
              <a:rPr lang="it-IT" sz="1400">
                <a:solidFill>
                  <a:srgbClr val="FFFF00"/>
                </a:solidFill>
                <a:latin typeface="Helvetica" charset="0"/>
              </a:rPr>
              <a:t> cromosomico un punto o una zona in cui si evidenzia un</a:t>
            </a:r>
            <a:r>
              <a:rPr lang="ja-JP" altLang="it-IT" sz="1400">
                <a:solidFill>
                  <a:srgbClr val="FFFF00"/>
                </a:solidFill>
                <a:latin typeface="Arial"/>
              </a:rPr>
              <a:t>’</a:t>
            </a:r>
            <a:r>
              <a:rPr lang="it-IT" sz="1400">
                <a:solidFill>
                  <a:srgbClr val="FFFF00"/>
                </a:solidFill>
                <a:latin typeface="Helvetica" charset="0"/>
              </a:rPr>
              <a:t>interruzione o una mancanza di colorazione su entrambe i cromatidi. I siti sono costanti e specifici in ciascun individuo ed ereditabili in modo mendeliano. I siti sono evidenziabili coltivando le cellule in terreno a pH 8 e carente di siero e acido folico.</a:t>
            </a:r>
          </a:p>
          <a:p>
            <a:pPr>
              <a:defRPr/>
            </a:pPr>
            <a:r>
              <a:rPr lang="it-IT" sz="1400">
                <a:solidFill>
                  <a:srgbClr val="FFFF00"/>
                </a:solidFill>
                <a:latin typeface="Helvetica" charset="0"/>
              </a:rPr>
              <a:t>Nel caso del cromosoma X fragile (fra X) si assiste nei maschi a ritardo mentale grave mentre le femmine portatrici mostrano una lieve compromissione, di entità variabile in relazione alla percentuale di cellule che manifesta fra X (fenomeno della lionizzazione).</a:t>
            </a:r>
          </a:p>
        </p:txBody>
      </p:sp>
      <p:pic>
        <p:nvPicPr>
          <p:cNvPr id="2" name="Audio 1">
            <a:hlinkClick r:id="" action="ppaction://media"/>
            <a:extLst>
              <a:ext uri="{FF2B5EF4-FFF2-40B4-BE49-F238E27FC236}">
                <a16:creationId xmlns:a16="http://schemas.microsoft.com/office/drawing/2014/main" id="{955650C7-B3C6-BF4B-986A-160036A141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275541964"/>
      </p:ext>
    </p:extLst>
  </p:cSld>
  <p:clrMapOvr>
    <a:masterClrMapping/>
  </p:clrMapOvr>
  <p:transition advTm="605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1504950" y="120650"/>
            <a:ext cx="6191250"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it-IT" sz="2800" b="1" i="1">
                <a:solidFill>
                  <a:srgbClr val="FFFF00"/>
                </a:solidFill>
                <a:latin typeface="Helvetica" charset="0"/>
              </a:rPr>
              <a:t>Anomalie Cromosomiche</a:t>
            </a:r>
          </a:p>
          <a:p>
            <a:pPr algn="ctr">
              <a:defRPr/>
            </a:pPr>
            <a:r>
              <a:rPr lang="it-IT" sz="2800" b="1" i="1">
                <a:solidFill>
                  <a:srgbClr val="FFFF00"/>
                </a:solidFill>
                <a:latin typeface="Helvetica" charset="0"/>
              </a:rPr>
              <a:t>Sindromi da Fragilità Cromosomica</a:t>
            </a:r>
          </a:p>
        </p:txBody>
      </p:sp>
      <p:pic>
        <p:nvPicPr>
          <p:cNvPr id="53251" name="Picture 3" descr="Fig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1825" y="1249363"/>
            <a:ext cx="5340350" cy="4465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4" name="Rectangle 4"/>
          <p:cNvSpPr>
            <a:spLocks noChangeArrowheads="1"/>
          </p:cNvSpPr>
          <p:nvPr/>
        </p:nvSpPr>
        <p:spPr bwMode="auto">
          <a:xfrm>
            <a:off x="131763" y="5899150"/>
            <a:ext cx="8936037" cy="730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it-IT" sz="1400">
                <a:solidFill>
                  <a:srgbClr val="FFFF00"/>
                </a:solidFill>
                <a:latin typeface="Helvetica" charset="0"/>
              </a:rPr>
              <a:t>Si tratta di sindromi Mendeliane (xeroderma pigmentoso, anemia di Fanconi etc.) ereditate per lo più in modo autosomico recessivo in cui si evidenzia una elevata predisposizione allo sviluppo di neoplasie. Sono dovute a carente funzionalità dei sistemi di riparazione del DNA.</a:t>
            </a:r>
          </a:p>
        </p:txBody>
      </p:sp>
      <p:pic>
        <p:nvPicPr>
          <p:cNvPr id="2" name="Audio 1">
            <a:hlinkClick r:id="" action="ppaction://media"/>
            <a:extLst>
              <a:ext uri="{FF2B5EF4-FFF2-40B4-BE49-F238E27FC236}">
                <a16:creationId xmlns:a16="http://schemas.microsoft.com/office/drawing/2014/main" id="{BD7066F4-99C1-A44C-A084-7565238BDF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advTm="937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1244600" y="76200"/>
            <a:ext cx="67833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it-IT" sz="2800" b="1" i="1">
                <a:solidFill>
                  <a:srgbClr val="FFFF00"/>
                </a:solidFill>
                <a:latin typeface="Helvetica" charset="0"/>
              </a:rPr>
              <a:t>Le Anomalie Cromosomiche Strutturali</a:t>
            </a:r>
          </a:p>
        </p:txBody>
      </p:sp>
      <p:pic>
        <p:nvPicPr>
          <p:cNvPr id="47107" name="Picture 3" descr="Fig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468438"/>
            <a:ext cx="8686800" cy="392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0" name="Rectangle 4"/>
          <p:cNvSpPr>
            <a:spLocks noChangeArrowheads="1"/>
          </p:cNvSpPr>
          <p:nvPr/>
        </p:nvSpPr>
        <p:spPr bwMode="auto">
          <a:xfrm>
            <a:off x="3233738" y="566738"/>
            <a:ext cx="25781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it-IT" sz="1600">
                <a:solidFill>
                  <a:srgbClr val="FF0000"/>
                </a:solidFill>
                <a:latin typeface="Helvetica" charset="0"/>
              </a:rPr>
              <a:t>Bandeggio dei Cromosomi</a:t>
            </a:r>
          </a:p>
        </p:txBody>
      </p:sp>
      <p:pic>
        <p:nvPicPr>
          <p:cNvPr id="2" name="Audio 1">
            <a:hlinkClick r:id="" action="ppaction://media"/>
            <a:extLst>
              <a:ext uri="{FF2B5EF4-FFF2-40B4-BE49-F238E27FC236}">
                <a16:creationId xmlns:a16="http://schemas.microsoft.com/office/drawing/2014/main" id="{A7E2B3CC-07D3-DE4F-B285-9BAB6AAC88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advTm="312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1244600" y="245591"/>
            <a:ext cx="678338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it-IT" sz="2800" b="1" i="1">
                <a:solidFill>
                  <a:srgbClr val="FFFF00"/>
                </a:solidFill>
                <a:latin typeface="Helvetica" charset="0"/>
              </a:rPr>
              <a:t>Le Anomalie Cromosomiche Strutturali</a:t>
            </a:r>
          </a:p>
        </p:txBody>
      </p:sp>
      <p:pic>
        <p:nvPicPr>
          <p:cNvPr id="49156" name="Picture 4" descr="Fig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88" y="990600"/>
            <a:ext cx="4468812" cy="5713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69" name="Picture 5" descr="Fig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0100" y="990600"/>
            <a:ext cx="446087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F6121A12-CE3D-D543-90A1-E2780DD484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p:transition advTm="545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MALATTIE GENETICHE EREDITARIE E MUTAZIONI_2 (trascinat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57430" y="-1797739"/>
            <a:ext cx="7429139" cy="10513169"/>
          </a:xfrm>
          <a:prstGeom prst="rect">
            <a:avLst/>
          </a:prstGeom>
        </p:spPr>
      </p:pic>
      <p:pic>
        <p:nvPicPr>
          <p:cNvPr id="2" name="Audio 1">
            <a:hlinkClick r:id="" action="ppaction://media"/>
            <a:extLst>
              <a:ext uri="{FF2B5EF4-FFF2-40B4-BE49-F238E27FC236}">
                <a16:creationId xmlns:a16="http://schemas.microsoft.com/office/drawing/2014/main" id="{78E8214D-601F-E543-88B8-65E7CD109B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47530870"/>
      </p:ext>
    </p:extLst>
  </p:cSld>
  <p:clrMapOvr>
    <a:masterClrMapping/>
  </p:clrMapOvr>
  <mc:AlternateContent xmlns:mc="http://schemas.openxmlformats.org/markup-compatibility/2006">
    <mc:Choice xmlns:p14="http://schemas.microsoft.com/office/powerpoint/2010/main" Requires="p14">
      <p:transition spd="slow" p14:dur="2000" advTm="61265"/>
    </mc:Choice>
    <mc:Fallback>
      <p:transition spd="slow" advTm="61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MALATTIE GENETICHE EREDITARIE E MUTAZIONI_2 (trascinat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89879" y="-1477307"/>
            <a:ext cx="7117383" cy="10071995"/>
          </a:xfrm>
          <a:prstGeom prst="rect">
            <a:avLst/>
          </a:prstGeom>
        </p:spPr>
      </p:pic>
      <p:pic>
        <p:nvPicPr>
          <p:cNvPr id="2" name="Audio 1">
            <a:hlinkClick r:id="" action="ppaction://media"/>
            <a:extLst>
              <a:ext uri="{FF2B5EF4-FFF2-40B4-BE49-F238E27FC236}">
                <a16:creationId xmlns:a16="http://schemas.microsoft.com/office/drawing/2014/main" id="{1D837255-29B4-7F48-BFFB-EB2BC6758C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07137862"/>
      </p:ext>
    </p:extLst>
  </p:cSld>
  <p:clrMapOvr>
    <a:masterClrMapping/>
  </p:clrMapOvr>
  <mc:AlternateContent xmlns:mc="http://schemas.openxmlformats.org/markup-compatibility/2006">
    <mc:Choice xmlns:p14="http://schemas.microsoft.com/office/powerpoint/2010/main" Requires="p14">
      <p:transition spd="slow" p14:dur="2000" advTm="61290"/>
    </mc:Choice>
    <mc:Fallback>
      <p:transition spd="slow" advTm="61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MALATTIE GENETICHE EREDITARIE E MUTAZIONI_2 (trascinat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08316" y="-1746853"/>
            <a:ext cx="7327369" cy="10369152"/>
          </a:xfrm>
          <a:prstGeom prst="rect">
            <a:avLst/>
          </a:prstGeom>
        </p:spPr>
      </p:pic>
      <p:pic>
        <p:nvPicPr>
          <p:cNvPr id="3" name="Audio 2">
            <a:hlinkClick r:id="" action="ppaction://media"/>
            <a:extLst>
              <a:ext uri="{FF2B5EF4-FFF2-40B4-BE49-F238E27FC236}">
                <a16:creationId xmlns:a16="http://schemas.microsoft.com/office/drawing/2014/main" id="{3E148CA2-0166-3C46-82E0-8DE4DF7903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822108921"/>
      </p:ext>
    </p:extLst>
  </p:cSld>
  <p:clrMapOvr>
    <a:masterClrMapping/>
  </p:clrMapOvr>
  <mc:AlternateContent xmlns:mc="http://schemas.openxmlformats.org/markup-compatibility/2006">
    <mc:Choice xmlns:p14="http://schemas.microsoft.com/office/powerpoint/2010/main" Requires="p14">
      <p:transition spd="slow" p14:dur="2000" advTm="31407"/>
    </mc:Choice>
    <mc:Fallback>
      <p:transition spd="slow" advTm="31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MALATTIE GENETICHE EREDITARIE E MUTAZIONI_2 (trascinat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79621" y="-1865993"/>
            <a:ext cx="7470393" cy="10571548"/>
          </a:xfrm>
          <a:prstGeom prst="rect">
            <a:avLst/>
          </a:prstGeom>
        </p:spPr>
      </p:pic>
      <p:pic>
        <p:nvPicPr>
          <p:cNvPr id="3" name="Audio 2">
            <a:hlinkClick r:id="" action="ppaction://media"/>
            <a:extLst>
              <a:ext uri="{FF2B5EF4-FFF2-40B4-BE49-F238E27FC236}">
                <a16:creationId xmlns:a16="http://schemas.microsoft.com/office/drawing/2014/main" id="{304CBB77-E3CB-B047-8BAE-23CEE21F1F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714602755"/>
      </p:ext>
    </p:extLst>
  </p:cSld>
  <p:clrMapOvr>
    <a:masterClrMapping/>
  </p:clrMapOvr>
  <mc:AlternateContent xmlns:mc="http://schemas.openxmlformats.org/markup-compatibility/2006">
    <mc:Choice xmlns:p14="http://schemas.microsoft.com/office/powerpoint/2010/main" Requires="p14">
      <p:transition spd="slow" p14:dur="2000" advTm="22986"/>
    </mc:Choice>
    <mc:Fallback>
      <p:transition spd="slow" advTm="22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244600" y="198438"/>
            <a:ext cx="6783388"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it-IT" sz="2800" b="1" i="1">
                <a:solidFill>
                  <a:srgbClr val="FFFF00"/>
                </a:solidFill>
                <a:latin typeface="Helvetica" charset="0"/>
              </a:rPr>
              <a:t>Le Anomalie Cromosomiche Strutturali</a:t>
            </a:r>
          </a:p>
        </p:txBody>
      </p:sp>
      <p:pic>
        <p:nvPicPr>
          <p:cNvPr id="45059" name="Picture 3" descr="Delezio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865188"/>
            <a:ext cx="7391400" cy="5688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04552821-A124-9344-B718-E806D997D6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advTm="505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MALATTIE GENETICHE EREDITARIE E MUTAZIONI_2 (trascinat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18877" y="-1804621"/>
            <a:ext cx="7378256" cy="10441162"/>
          </a:xfrm>
          <a:prstGeom prst="rect">
            <a:avLst/>
          </a:prstGeom>
        </p:spPr>
      </p:pic>
      <p:pic>
        <p:nvPicPr>
          <p:cNvPr id="3" name="Audio 2">
            <a:hlinkClick r:id="" action="ppaction://media"/>
            <a:extLst>
              <a:ext uri="{FF2B5EF4-FFF2-40B4-BE49-F238E27FC236}">
                <a16:creationId xmlns:a16="http://schemas.microsoft.com/office/drawing/2014/main" id="{11174C49-95C8-AE40-B9C1-1B4479947D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37676956"/>
      </p:ext>
    </p:extLst>
  </p:cSld>
  <p:clrMapOvr>
    <a:masterClrMapping/>
  </p:clrMapOvr>
  <mc:AlternateContent xmlns:mc="http://schemas.openxmlformats.org/markup-compatibility/2006">
    <mc:Choice xmlns:p14="http://schemas.microsoft.com/office/powerpoint/2010/main" Requires="p14">
      <p:transition spd="slow" p14:dur="2000" advTm="88725"/>
    </mc:Choice>
    <mc:Fallback>
      <p:transition spd="slow" advTm="88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Presentazione vuota">
  <a:themeElements>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zione vuota">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vuo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vuo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vuot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vuo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vuo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vuo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vuo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vuo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336</TotalTime>
  <Words>196</Words>
  <Application>Microsoft Macintosh PowerPoint</Application>
  <PresentationFormat>Presentazione su schermo (4:3)</PresentationFormat>
  <Paragraphs>23</Paragraphs>
  <Slides>16</Slides>
  <Notes>9</Notes>
  <HiddenSlides>0</HiddenSlides>
  <MMClips>16</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16</vt:i4>
      </vt:variant>
    </vt:vector>
  </HeadingPairs>
  <TitlesOfParts>
    <vt:vector size="20" baseType="lpstr">
      <vt:lpstr>Arial</vt:lpstr>
      <vt:lpstr>Helvetica</vt:lpstr>
      <vt:lpstr>Impact</vt:lpstr>
      <vt:lpstr>Presentazione vuota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Dip. Biologia Cellulare e Sviluppo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Stefano Biagioni</dc:creator>
  <cp:lastModifiedBy>Utente di Microsoft Office</cp:lastModifiedBy>
  <cp:revision>44</cp:revision>
  <dcterms:created xsi:type="dcterms:W3CDTF">2006-03-02T10:08:02Z</dcterms:created>
  <dcterms:modified xsi:type="dcterms:W3CDTF">2020-03-17T17:31:46Z</dcterms:modified>
</cp:coreProperties>
</file>