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notesSlides/notesSlide3.xml" ContentType="application/vnd.openxmlformats-officedocument.presentationml.notesSlide+xml"/>
  <Override PartName="/ppt/tags/tag2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3.xml" ContentType="application/vnd.openxmlformats-officedocument.presentationml.tags+xml"/>
  <Override PartName="/ppt/notesSlides/notesSlide6.xml" ContentType="application/vnd.openxmlformats-officedocument.presentationml.notesSlide+xml"/>
  <Override PartName="/ppt/tags/tag4.xml" ContentType="application/vnd.openxmlformats-officedocument.presentationml.tags+xml"/>
  <Override PartName="/ppt/notesSlides/notesSlide7.xml" ContentType="application/vnd.openxmlformats-officedocument.presentationml.notesSlide+xml"/>
  <Override PartName="/ppt/tags/tag5.xml" ContentType="application/vnd.openxmlformats-officedocument.presentationml.tag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17"/>
  </p:notesMasterIdLst>
  <p:sldIdLst>
    <p:sldId id="257" r:id="rId2"/>
    <p:sldId id="263" r:id="rId3"/>
    <p:sldId id="264" r:id="rId4"/>
    <p:sldId id="308" r:id="rId5"/>
    <p:sldId id="265" r:id="rId6"/>
    <p:sldId id="309" r:id="rId7"/>
    <p:sldId id="266" r:id="rId8"/>
    <p:sldId id="267" r:id="rId9"/>
    <p:sldId id="296" r:id="rId10"/>
    <p:sldId id="268" r:id="rId11"/>
    <p:sldId id="305" r:id="rId12"/>
    <p:sldId id="304" r:id="rId13"/>
    <p:sldId id="307" r:id="rId14"/>
    <p:sldId id="306" r:id="rId15"/>
    <p:sldId id="270" r:id="rId16"/>
  </p:sldIdLst>
  <p:sldSz cx="9144000" cy="6858000" type="screen4x3"/>
  <p:notesSz cx="6858000" cy="9144000"/>
  <p:defaultTextStyle>
    <a:defPPr>
      <a:defRPr lang="it-IT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  <p:modifyVerifier cryptProviderType="rsaAES" cryptAlgorithmClass="hash" cryptAlgorithmType="typeAny" cryptAlgorithmSid="14" spinCount="100000" saltData="eH0g5zhVhYcjj0HgLjiMrQ==" hashData="V10vODWOGo/0eDaO4oNBaxE38qcCTY16dak1thrD/91c/55toZqcp7OEkbj6Uz8bTbjfDW0g7B0X4pARcxLDaA=="/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10"/>
    <p:restoredTop sz="94678"/>
  </p:normalViewPr>
  <p:slideViewPr>
    <p:cSldViewPr>
      <p:cViewPr>
        <p:scale>
          <a:sx n="72" d="100"/>
          <a:sy n="72" d="100"/>
        </p:scale>
        <p:origin x="2800" y="99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0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xmlns="" val="1"/>
            </a:ext>
          </a:extLst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noProof="0"/>
              <a:t>Fare clic per modificare gli stili del testo dello schema</a:t>
            </a:r>
          </a:p>
          <a:p>
            <a:pPr lvl="1"/>
            <a:r>
              <a:rPr lang="it-IT" noProof="0"/>
              <a:t>Secondo livello</a:t>
            </a:r>
          </a:p>
          <a:p>
            <a:pPr lvl="2"/>
            <a:r>
              <a:rPr lang="it-IT" noProof="0"/>
              <a:t>Terzo livello</a:t>
            </a:r>
          </a:p>
          <a:p>
            <a:pPr lvl="3"/>
            <a:r>
              <a:rPr lang="it-IT" noProof="0"/>
              <a:t>Quarto livello</a:t>
            </a:r>
          </a:p>
          <a:p>
            <a:pPr lvl="4"/>
            <a:r>
              <a:rPr lang="it-IT" noProof="0"/>
              <a:t>Quinto livello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FE061943-5C48-1941-B55E-F19C4274A206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8435141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4701506F-AFE6-964C-9339-BF1B2CB3A2C6}" type="slidenum">
              <a:rPr lang="it-IT" sz="1200"/>
              <a:pPr/>
              <a:t>1</a:t>
            </a:fld>
            <a:endParaRPr lang="it-IT" sz="1200"/>
          </a:p>
        </p:txBody>
      </p:sp>
      <p:sp>
        <p:nvSpPr>
          <p:cNvPr id="5122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it-IT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FE48A1F8-960B-A240-872F-97E6D21FD3AF}" type="slidenum">
              <a:rPr lang="it-IT" sz="1200"/>
              <a:pPr/>
              <a:t>10</a:t>
            </a:fld>
            <a:endParaRPr lang="it-IT" sz="1200"/>
          </a:p>
        </p:txBody>
      </p:sp>
      <p:sp>
        <p:nvSpPr>
          <p:cNvPr id="27650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3789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it-IT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ECABC5F5-FA92-0F47-9ACC-3456C50B1A1B}" type="slidenum">
              <a:rPr lang="it-IT" sz="1200"/>
              <a:pPr/>
              <a:t>15</a:t>
            </a:fld>
            <a:endParaRPr lang="it-IT" sz="1200"/>
          </a:p>
        </p:txBody>
      </p:sp>
      <p:sp>
        <p:nvSpPr>
          <p:cNvPr id="31746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4403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it-IT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ED71890E-4E55-DA42-A5A6-1F81C43E6A68}" type="slidenum">
              <a:rPr lang="it-IT" sz="1200"/>
              <a:pPr/>
              <a:t>2</a:t>
            </a:fld>
            <a:endParaRPr lang="it-IT" sz="1200"/>
          </a:p>
        </p:txBody>
      </p:sp>
      <p:sp>
        <p:nvSpPr>
          <p:cNvPr id="17410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it-IT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F759D598-F970-8F4D-A12B-68FCA20715CA}" type="slidenum">
              <a:rPr lang="it-IT" sz="1200"/>
              <a:pPr/>
              <a:t>3</a:t>
            </a:fld>
            <a:endParaRPr lang="it-IT" sz="1200"/>
          </a:p>
        </p:txBody>
      </p:sp>
      <p:sp>
        <p:nvSpPr>
          <p:cNvPr id="19458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it-IT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F759D598-F970-8F4D-A12B-68FCA20715CA}" type="slidenum">
              <a:rPr lang="it-IT" sz="1200"/>
              <a:pPr/>
              <a:t>4</a:t>
            </a:fld>
            <a:endParaRPr lang="it-IT" sz="1200"/>
          </a:p>
        </p:txBody>
      </p:sp>
      <p:sp>
        <p:nvSpPr>
          <p:cNvPr id="19458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7756832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9F0D8259-2588-7B42-BC0F-CA781240762A}" type="slidenum">
              <a:rPr lang="it-IT" sz="1200"/>
              <a:pPr/>
              <a:t>5</a:t>
            </a:fld>
            <a:endParaRPr lang="it-IT" sz="1200"/>
          </a:p>
        </p:txBody>
      </p:sp>
      <p:sp>
        <p:nvSpPr>
          <p:cNvPr id="21506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it-IT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9F0D8259-2588-7B42-BC0F-CA781240762A}" type="slidenum">
              <a:rPr lang="it-IT" sz="1200"/>
              <a:pPr/>
              <a:t>6</a:t>
            </a:fld>
            <a:endParaRPr lang="it-IT" sz="1200"/>
          </a:p>
        </p:txBody>
      </p:sp>
      <p:sp>
        <p:nvSpPr>
          <p:cNvPr id="21506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5836938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590796D4-1E21-0C41-A2D6-9EF9F1D1FF63}" type="slidenum">
              <a:rPr lang="it-IT" sz="1200"/>
              <a:pPr/>
              <a:t>7</a:t>
            </a:fld>
            <a:endParaRPr lang="it-IT" sz="1200"/>
          </a:p>
        </p:txBody>
      </p:sp>
      <p:sp>
        <p:nvSpPr>
          <p:cNvPr id="23554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3379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it-IT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9E0FB089-25FC-4E47-B8D5-7818A720FC3B}" type="slidenum">
              <a:rPr lang="it-IT" sz="1200"/>
              <a:pPr/>
              <a:t>8</a:t>
            </a:fld>
            <a:endParaRPr lang="it-IT" sz="1200"/>
          </a:p>
        </p:txBody>
      </p:sp>
      <p:sp>
        <p:nvSpPr>
          <p:cNvPr id="25602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3584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it-IT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FE48A1F8-960B-A240-872F-97E6D21FD3AF}" type="slidenum">
              <a:rPr lang="it-IT" sz="1200"/>
              <a:pPr/>
              <a:t>9</a:t>
            </a:fld>
            <a:endParaRPr lang="it-IT" sz="1200"/>
          </a:p>
        </p:txBody>
      </p:sp>
      <p:sp>
        <p:nvSpPr>
          <p:cNvPr id="27650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3789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it-IT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Fare clic per modificare stile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789B25-4BA4-9A40-82A6-EBD8CA291643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900070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Fare clic per modificare stile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Fare clic per modificare gli stili del testo dello schema</a:t>
            </a:r>
          </a:p>
          <a:p>
            <a:pPr lvl="1"/>
            <a:r>
              <a:rPr lang="en-US"/>
              <a:t>Secondo livello</a:t>
            </a:r>
          </a:p>
          <a:p>
            <a:pPr lvl="2"/>
            <a:r>
              <a:rPr lang="en-US"/>
              <a:t>Terzo livello</a:t>
            </a:r>
          </a:p>
          <a:p>
            <a:pPr lvl="3"/>
            <a:r>
              <a:rPr lang="en-US"/>
              <a:t>Quarto livello</a:t>
            </a:r>
          </a:p>
          <a:p>
            <a:pPr lvl="4"/>
            <a:r>
              <a:rPr lang="en-US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29BD69-640D-6148-9FF4-D41B1A06FA13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856496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Fare clic per modificare stile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Fare clic per modificare gli stili del testo dello schema</a:t>
            </a:r>
          </a:p>
          <a:p>
            <a:pPr lvl="1"/>
            <a:r>
              <a:rPr lang="en-US"/>
              <a:t>Secondo livello</a:t>
            </a:r>
          </a:p>
          <a:p>
            <a:pPr lvl="2"/>
            <a:r>
              <a:rPr lang="en-US"/>
              <a:t>Terzo livello</a:t>
            </a:r>
          </a:p>
          <a:p>
            <a:pPr lvl="3"/>
            <a:r>
              <a:rPr lang="en-US"/>
              <a:t>Quarto livello</a:t>
            </a:r>
          </a:p>
          <a:p>
            <a:pPr lvl="4"/>
            <a:r>
              <a:rPr lang="en-US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42D6CB-B3E2-C043-8DB1-B0A61E8130B5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926085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Fare clic per modificare gli stili del testo dello schema</a:t>
            </a:r>
          </a:p>
          <a:p>
            <a:pPr lvl="1"/>
            <a:r>
              <a:rPr lang="en-US"/>
              <a:t>Secondo livello</a:t>
            </a:r>
          </a:p>
          <a:p>
            <a:pPr lvl="2"/>
            <a:r>
              <a:rPr lang="en-US"/>
              <a:t>Terzo livello</a:t>
            </a:r>
          </a:p>
          <a:p>
            <a:pPr lvl="3"/>
            <a:r>
              <a:rPr lang="en-US"/>
              <a:t>Quarto livello</a:t>
            </a:r>
          </a:p>
          <a:p>
            <a:pPr lvl="4"/>
            <a:r>
              <a:rPr lang="en-US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268A16-6AE9-6549-99F4-95DD30F3F1F5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56167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Fare clic per modificare stile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Fare clic per modificare gli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ADA9C2-55BD-F44F-BBB8-F442B36B2FB3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722856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Fare clic per modificare gli stili del testo dello schema</a:t>
            </a:r>
          </a:p>
          <a:p>
            <a:pPr lvl="1"/>
            <a:r>
              <a:rPr lang="en-US"/>
              <a:t>Secondo livello</a:t>
            </a:r>
          </a:p>
          <a:p>
            <a:pPr lvl="2"/>
            <a:r>
              <a:rPr lang="en-US"/>
              <a:t>Terzo livello</a:t>
            </a:r>
          </a:p>
          <a:p>
            <a:pPr lvl="3"/>
            <a:r>
              <a:rPr lang="en-US"/>
              <a:t>Quarto livello</a:t>
            </a:r>
          </a:p>
          <a:p>
            <a:pPr lvl="4"/>
            <a:r>
              <a:rPr lang="en-US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Fare clic per modificare gli stili del testo dello schema</a:t>
            </a:r>
          </a:p>
          <a:p>
            <a:pPr lvl="1"/>
            <a:r>
              <a:rPr lang="en-US"/>
              <a:t>Secondo livello</a:t>
            </a:r>
          </a:p>
          <a:p>
            <a:pPr lvl="2"/>
            <a:r>
              <a:rPr lang="en-US"/>
              <a:t>Terzo livello</a:t>
            </a:r>
          </a:p>
          <a:p>
            <a:pPr lvl="3"/>
            <a:r>
              <a:rPr lang="en-US"/>
              <a:t>Quarto livello</a:t>
            </a:r>
          </a:p>
          <a:p>
            <a:pPr lvl="4"/>
            <a:r>
              <a:rPr lang="en-US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D62634-15E3-404F-B44C-CBCA530D2F02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160791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Fare clic per modificare stile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Fare clic per modificare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Fare clic per modificare gli stili del testo dello schema</a:t>
            </a:r>
          </a:p>
          <a:p>
            <a:pPr lvl="1"/>
            <a:r>
              <a:rPr lang="en-US"/>
              <a:t>Secondo livello</a:t>
            </a:r>
          </a:p>
          <a:p>
            <a:pPr lvl="2"/>
            <a:r>
              <a:rPr lang="en-US"/>
              <a:t>Terzo livello</a:t>
            </a:r>
          </a:p>
          <a:p>
            <a:pPr lvl="3"/>
            <a:r>
              <a:rPr lang="en-US"/>
              <a:t>Quarto livello</a:t>
            </a:r>
          </a:p>
          <a:p>
            <a:pPr lvl="4"/>
            <a:r>
              <a:rPr lang="en-US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Fare clic per modificare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Fare clic per modificare gli stili del testo dello schema</a:t>
            </a:r>
          </a:p>
          <a:p>
            <a:pPr lvl="1"/>
            <a:r>
              <a:rPr lang="en-US"/>
              <a:t>Secondo livello</a:t>
            </a:r>
          </a:p>
          <a:p>
            <a:pPr lvl="2"/>
            <a:r>
              <a:rPr lang="en-US"/>
              <a:t>Terzo livello</a:t>
            </a:r>
          </a:p>
          <a:p>
            <a:pPr lvl="3"/>
            <a:r>
              <a:rPr lang="en-US"/>
              <a:t>Quarto livello</a:t>
            </a:r>
          </a:p>
          <a:p>
            <a:pPr lvl="4"/>
            <a:r>
              <a:rPr lang="en-US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03C216-08AC-CD41-B32A-E2F6D8ED8259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349847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Fare clic per modificare stile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2C6911-15F1-554F-B2CE-E078333D602D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084939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C1BC8F-5BF7-854D-8A4F-22F64233D022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972673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Fare clic per modificare gli stili del testo dello schema</a:t>
            </a:r>
          </a:p>
          <a:p>
            <a:pPr lvl="1"/>
            <a:r>
              <a:rPr lang="en-US"/>
              <a:t>Secondo livello</a:t>
            </a:r>
          </a:p>
          <a:p>
            <a:pPr lvl="2"/>
            <a:r>
              <a:rPr lang="en-US"/>
              <a:t>Terzo livello</a:t>
            </a:r>
          </a:p>
          <a:p>
            <a:pPr lvl="3"/>
            <a:r>
              <a:rPr lang="en-US"/>
              <a:t>Quarto livello</a:t>
            </a:r>
          </a:p>
          <a:p>
            <a:pPr lvl="4"/>
            <a:r>
              <a:rPr lang="en-US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Fare clic per modificare gli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6A963C-C60D-334D-B5F4-F7255F0E592A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225910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Fare clic per modificare stile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Fare clic per modificare gli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F0D1DE-0277-E342-B3BC-44039F83932B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791351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/>
              <a:t>Fare clic per modificare stile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6341B7B9-E775-5D43-B910-B9077A74E1D2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it-IT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1.png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1.png"/><Relationship Id="rId4" Type="http://schemas.openxmlformats.org/officeDocument/2006/relationships/image" Target="../media/image14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1.png"/><Relationship Id="rId4" Type="http://schemas.openxmlformats.org/officeDocument/2006/relationships/image" Target="../media/image15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1.png"/><Relationship Id="rId4" Type="http://schemas.openxmlformats.org/officeDocument/2006/relationships/image" Target="../media/image16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1.png"/><Relationship Id="rId4" Type="http://schemas.openxmlformats.org/officeDocument/2006/relationships/image" Target="../media/image17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1.png"/><Relationship Id="rId5" Type="http://schemas.openxmlformats.org/officeDocument/2006/relationships/image" Target="../media/image18.jpeg"/><Relationship Id="rId4" Type="http://schemas.openxmlformats.org/officeDocument/2006/relationships/notesSlide" Target="../notesSlides/notesSlide1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1.png"/><Relationship Id="rId5" Type="http://schemas.openxmlformats.org/officeDocument/2006/relationships/image" Target="../media/image2.jpe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4a"/><Relationship Id="rId7" Type="http://schemas.openxmlformats.org/officeDocument/2006/relationships/image" Target="../media/image1.png"/><Relationship Id="rId2" Type="http://schemas.microsoft.com/office/2007/relationships/media" Target="../media/media3.m4a"/><Relationship Id="rId1" Type="http://schemas.openxmlformats.org/officeDocument/2006/relationships/tags" Target="../tags/tag1.xml"/><Relationship Id="rId6" Type="http://schemas.openxmlformats.org/officeDocument/2006/relationships/image" Target="../media/image3.jpeg"/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m4a"/><Relationship Id="rId7" Type="http://schemas.openxmlformats.org/officeDocument/2006/relationships/image" Target="../media/image1.png"/><Relationship Id="rId2" Type="http://schemas.microsoft.com/office/2007/relationships/media" Target="../media/media4.m4a"/><Relationship Id="rId1" Type="http://schemas.openxmlformats.org/officeDocument/2006/relationships/tags" Target="../tags/tag2.xml"/><Relationship Id="rId6" Type="http://schemas.openxmlformats.org/officeDocument/2006/relationships/image" Target="../media/image4.jpeg"/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1.png"/><Relationship Id="rId5" Type="http://schemas.openxmlformats.org/officeDocument/2006/relationships/image" Target="../media/image5.jpe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4a"/><Relationship Id="rId7" Type="http://schemas.openxmlformats.org/officeDocument/2006/relationships/image" Target="../media/image1.png"/><Relationship Id="rId2" Type="http://schemas.microsoft.com/office/2007/relationships/media" Target="../media/media6.m4a"/><Relationship Id="rId1" Type="http://schemas.openxmlformats.org/officeDocument/2006/relationships/tags" Target="../tags/tag3.xml"/><Relationship Id="rId6" Type="http://schemas.openxmlformats.org/officeDocument/2006/relationships/image" Target="../media/image6.jpeg"/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audio" Target="../media/media7.m4a"/><Relationship Id="rId7" Type="http://schemas.openxmlformats.org/officeDocument/2006/relationships/image" Target="../media/image8.jpeg"/><Relationship Id="rId2" Type="http://schemas.microsoft.com/office/2007/relationships/media" Target="../media/media7.m4a"/><Relationship Id="rId1" Type="http://schemas.openxmlformats.org/officeDocument/2006/relationships/tags" Target="../tags/tag4.xml"/><Relationship Id="rId6" Type="http://schemas.openxmlformats.org/officeDocument/2006/relationships/image" Target="../media/image7.jpeg"/><Relationship Id="rId5" Type="http://schemas.openxmlformats.org/officeDocument/2006/relationships/notesSlide" Target="../notesSlides/notesSlide7.xml"/><Relationship Id="rId4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audio" Target="../media/media8.m4a"/><Relationship Id="rId7" Type="http://schemas.openxmlformats.org/officeDocument/2006/relationships/image" Target="../media/image10.jpeg"/><Relationship Id="rId2" Type="http://schemas.microsoft.com/office/2007/relationships/media" Target="../media/media8.m4a"/><Relationship Id="rId1" Type="http://schemas.openxmlformats.org/officeDocument/2006/relationships/tags" Target="../tags/tag5.xml"/><Relationship Id="rId6" Type="http://schemas.openxmlformats.org/officeDocument/2006/relationships/image" Target="../media/image9.jpeg"/><Relationship Id="rId5" Type="http://schemas.openxmlformats.org/officeDocument/2006/relationships/notesSlide" Target="../notesSlides/notesSlide8.xml"/><Relationship Id="rId4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.pn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>
                <a:gamma/>
                <a:shade val="73333"/>
                <a:invGamma/>
              </a:schemeClr>
            </a:gs>
            <a:gs pos="10000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WordArt 2"/>
          <p:cNvSpPr>
            <a:spLocks noChangeArrowheads="1" noChangeShapeType="1"/>
          </p:cNvSpPr>
          <p:nvPr/>
        </p:nvSpPr>
        <p:spPr bwMode="auto">
          <a:xfrm>
            <a:off x="228600" y="2438400"/>
            <a:ext cx="8686800" cy="199548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it-IT" sz="9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blurRad="63500" dist="38099" dir="2700000" algn="ctr" rotWithShape="0">
                    <a:srgbClr val="990000">
                      <a:alpha val="74997"/>
                    </a:srgbClr>
                  </a:outerShdw>
                </a:effectLst>
                <a:latin typeface="Impact"/>
                <a:ea typeface="Impact"/>
                <a:cs typeface="Impact"/>
              </a:rPr>
              <a:t>Amniocentesi</a:t>
            </a:r>
          </a:p>
          <a:p>
            <a:pPr algn="ctr"/>
            <a:r>
              <a:rPr lang="it-IT" sz="9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blurRad="63500" dist="38099" dir="2700000" algn="ctr" rotWithShape="0">
                    <a:srgbClr val="990000">
                      <a:alpha val="74997"/>
                    </a:srgbClr>
                  </a:outerShdw>
                </a:effectLst>
                <a:latin typeface="Impact"/>
                <a:ea typeface="Impact"/>
                <a:cs typeface="Impact"/>
              </a:rPr>
              <a:t>Studio del cariotipo</a:t>
            </a:r>
          </a:p>
          <a:p>
            <a:pPr algn="ctr"/>
            <a:r>
              <a:rPr lang="it-IT" sz="9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blurRad="63500" dist="38099" dir="2700000" algn="ctr" rotWithShape="0">
                    <a:srgbClr val="990000">
                      <a:alpha val="74997"/>
                    </a:srgbClr>
                  </a:outerShdw>
                </a:effectLst>
                <a:latin typeface="Impact"/>
                <a:ea typeface="Impact"/>
                <a:cs typeface="Impact"/>
              </a:rPr>
              <a:t>Anomalie numeriche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924457D9-C03B-394D-996A-190ACC6B890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advTm="1853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99"/>
            </a:gs>
            <a:gs pos="50000">
              <a:srgbClr val="000047"/>
            </a:gs>
            <a:gs pos="100000">
              <a:srgbClr val="000099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ChangeArrowheads="1"/>
          </p:cNvSpPr>
          <p:nvPr/>
        </p:nvSpPr>
        <p:spPr bwMode="auto">
          <a:xfrm>
            <a:off x="2301484" y="457508"/>
            <a:ext cx="4629944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it-IT" sz="2800" b="1" i="1" dirty="0">
                <a:solidFill>
                  <a:srgbClr val="FFFF00"/>
                </a:solidFill>
                <a:latin typeface="Helvetica" charset="0"/>
              </a:rPr>
              <a:t>Bandeggio Cromosomico</a:t>
            </a:r>
          </a:p>
        </p:txBody>
      </p:sp>
      <p:pic>
        <p:nvPicPr>
          <p:cNvPr id="2" name="Immagine 1" descr="Bandeggio Cromosomico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484784"/>
            <a:ext cx="8808386" cy="3874789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693CB534-A15D-D449-9D63-1DD4F16B242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advTm="2412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MALATTIE GENETICHE EREDITARIE E MUTAZIONI_2 (trascinato)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07987" y="-1647181"/>
            <a:ext cx="7185199" cy="10167962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7D53B227-B0A1-1443-8463-DBCC0C95E90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9583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325"/>
    </mc:Choice>
    <mc:Fallback>
      <p:transition spd="slow" advTm="153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MALATTIE GENETICHE EREDITARIE E MUTAZIONI_2 (trascinato)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81505" y="-1773663"/>
            <a:ext cx="7409202" cy="10484955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52878D37-A87F-CE47-A342-5158C723BB0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32920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727"/>
    </mc:Choice>
    <mc:Fallback>
      <p:transition spd="slow" advTm="117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MALATTIE GENETICHE EREDITARIE E MUTAZIONI_2 (trascinato)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00346" y="-1700488"/>
            <a:ext cx="7288973" cy="10314817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AB075D62-B1DE-F246-A43D-989707C3007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31219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267"/>
    </mc:Choice>
    <mc:Fallback>
      <p:transition spd="slow" advTm="172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MALATTIE GENETICHE EREDITARIE E MUTAZIONI_2 (trascinato)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71529" y="-1495466"/>
            <a:ext cx="7072948" cy="10009113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32441028-4B34-FB40-AE0A-B194060E87C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43346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304"/>
    </mc:Choice>
    <mc:Fallback>
      <p:transition spd="slow" advTm="123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99"/>
            </a:gs>
            <a:gs pos="50000">
              <a:srgbClr val="000047"/>
            </a:gs>
            <a:gs pos="100000">
              <a:srgbClr val="000099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ChangeArrowheads="1"/>
          </p:cNvSpPr>
          <p:nvPr/>
        </p:nvSpPr>
        <p:spPr bwMode="auto">
          <a:xfrm>
            <a:off x="628650" y="152400"/>
            <a:ext cx="7885113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it-IT" sz="3200" b="1" i="1">
                <a:solidFill>
                  <a:srgbClr val="FFFF00"/>
                </a:solidFill>
                <a:latin typeface="Helvetica" charset="0"/>
              </a:rPr>
              <a:t>Le Anomalie Cromosomiche Numeriche</a:t>
            </a:r>
          </a:p>
        </p:txBody>
      </p:sp>
      <p:sp>
        <p:nvSpPr>
          <p:cNvPr id="30723" name="Rectangle 3"/>
          <p:cNvSpPr>
            <a:spLocks noChangeArrowheads="1"/>
          </p:cNvSpPr>
          <p:nvPr/>
        </p:nvSpPr>
        <p:spPr bwMode="auto">
          <a:xfrm>
            <a:off x="228600" y="3019425"/>
            <a:ext cx="3201988" cy="118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>
              <a:defRPr/>
            </a:pPr>
            <a:r>
              <a:rPr lang="it-IT">
                <a:solidFill>
                  <a:srgbClr val="FFFF00"/>
                </a:solidFill>
                <a:latin typeface="Helvetica" charset="0"/>
              </a:rPr>
              <a:t>Il cariotipo di un soggetto con trisomia del cromosoma 13</a:t>
            </a:r>
          </a:p>
        </p:txBody>
      </p:sp>
      <p:pic>
        <p:nvPicPr>
          <p:cNvPr id="43012" name="Picture 4" descr="Pag 54 b"/>
          <p:cNvPicPr>
            <a:picLocks noChangeAspect="1" noChangeArrowheads="1"/>
          </p:cNvPicPr>
          <p:nvPr/>
        </p:nvPicPr>
        <p:blipFill>
          <a:blip r:embed="rId5">
            <a:lum bright="-12000" contrast="3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2988" y="762000"/>
            <a:ext cx="5467350" cy="594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AF0E4C58-80F8-4C44-8B8C-BADA04B037C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advTm="1726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99"/>
            </a:gs>
            <a:gs pos="50000">
              <a:srgbClr val="000047"/>
            </a:gs>
            <a:gs pos="100000">
              <a:srgbClr val="000099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ChangeArrowheads="1"/>
          </p:cNvSpPr>
          <p:nvPr/>
        </p:nvSpPr>
        <p:spPr bwMode="auto">
          <a:xfrm>
            <a:off x="1185863" y="152400"/>
            <a:ext cx="680085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it-IT" sz="3200" b="1" i="1">
                <a:solidFill>
                  <a:srgbClr val="FFFF00"/>
                </a:solidFill>
                <a:latin typeface="Helvetica" charset="0"/>
              </a:rPr>
              <a:t>Diagnosi Fetale con Amniocentesi</a:t>
            </a:r>
          </a:p>
        </p:txBody>
      </p:sp>
      <p:pic>
        <p:nvPicPr>
          <p:cNvPr id="26627" name="Picture 3" descr="Fig 1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814388"/>
            <a:ext cx="5268913" cy="5815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954BAF53-B122-3F49-A3EC-823B40AE461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advTm="9174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99"/>
            </a:gs>
            <a:gs pos="50000">
              <a:srgbClr val="000047"/>
            </a:gs>
            <a:gs pos="100000">
              <a:srgbClr val="000099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ChangeArrowheads="1"/>
          </p:cNvSpPr>
          <p:nvPr/>
        </p:nvSpPr>
        <p:spPr bwMode="auto">
          <a:xfrm>
            <a:off x="1647825" y="152400"/>
            <a:ext cx="5895975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it-IT" sz="3200" b="1" i="1">
                <a:solidFill>
                  <a:srgbClr val="FFFF00"/>
                </a:solidFill>
                <a:latin typeface="Helvetica" charset="0"/>
              </a:rPr>
              <a:t>Cellule del Liquido Amniotico</a:t>
            </a:r>
          </a:p>
        </p:txBody>
      </p:sp>
      <p:pic>
        <p:nvPicPr>
          <p:cNvPr id="28676" name="Picture 4" descr="Cellule LA"/>
          <p:cNvPicPr>
            <a:picLocks noChangeAspect="1" noChangeArrowheads="1"/>
          </p:cNvPicPr>
          <p:nvPr/>
        </p:nvPicPr>
        <p:blipFill>
          <a:blip r:embed="rId6">
            <a:lum bright="-28000" contrast="5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412776"/>
            <a:ext cx="7359770" cy="41477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9A19A933-7C8D-5A45-A5AD-9DB453626FB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6120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99"/>
            </a:gs>
            <a:gs pos="50000">
              <a:srgbClr val="000047"/>
            </a:gs>
            <a:gs pos="100000">
              <a:srgbClr val="000099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ChangeArrowheads="1"/>
          </p:cNvSpPr>
          <p:nvPr/>
        </p:nvSpPr>
        <p:spPr bwMode="auto">
          <a:xfrm>
            <a:off x="1624490" y="152400"/>
            <a:ext cx="5942652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it-IT" sz="3200" b="1" i="1" dirty="0">
                <a:solidFill>
                  <a:srgbClr val="FFFF00"/>
                </a:solidFill>
                <a:latin typeface="Helvetica" charset="0"/>
              </a:rPr>
              <a:t>Analisi Biochimiche su </a:t>
            </a:r>
          </a:p>
          <a:p>
            <a:pPr algn="ctr">
              <a:defRPr/>
            </a:pPr>
            <a:r>
              <a:rPr lang="it-IT" sz="3200" b="1" i="1" dirty="0">
                <a:solidFill>
                  <a:srgbClr val="FFFF00"/>
                </a:solidFill>
                <a:latin typeface="Helvetica" charset="0"/>
              </a:rPr>
              <a:t>Cellule del Liquido Amniotico</a:t>
            </a:r>
          </a:p>
        </p:txBody>
      </p:sp>
      <p:pic>
        <p:nvPicPr>
          <p:cNvPr id="18435" name="Picture 3" descr="Tab 17"/>
          <p:cNvPicPr>
            <a:picLocks noChangeAspect="1" noChangeArrowheads="1"/>
          </p:cNvPicPr>
          <p:nvPr/>
        </p:nvPicPr>
        <p:blipFill>
          <a:blip r:embed="rId6">
            <a:lum bright="-24000" contras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1556791"/>
            <a:ext cx="5184576" cy="49508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EBFA5305-4742-9C4C-AB54-74E55F1A235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56059600"/>
      </p:ext>
    </p:extLst>
  </p:cSld>
  <p:clrMapOvr>
    <a:masterClrMapping/>
  </p:clrMapOvr>
  <p:transition advTm="426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84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84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99"/>
            </a:gs>
            <a:gs pos="50000">
              <a:srgbClr val="000047"/>
            </a:gs>
            <a:gs pos="100000">
              <a:srgbClr val="000099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ChangeArrowheads="1"/>
          </p:cNvSpPr>
          <p:nvPr/>
        </p:nvSpPr>
        <p:spPr bwMode="auto">
          <a:xfrm>
            <a:off x="682625" y="198438"/>
            <a:ext cx="7850188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it-IT" sz="2800" b="1" i="1">
                <a:solidFill>
                  <a:srgbClr val="FFFF00"/>
                </a:solidFill>
                <a:latin typeface="Helvetica" charset="0"/>
              </a:rPr>
              <a:t>Allestimento di Colture e Studio del Cariotipo</a:t>
            </a:r>
          </a:p>
        </p:txBody>
      </p:sp>
      <p:pic>
        <p:nvPicPr>
          <p:cNvPr id="30724" name="Picture 4" descr="Fig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736599"/>
            <a:ext cx="3962400" cy="5922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EA8D2E72-C867-F746-89BA-B7BE3E8EED0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advTm="5469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99"/>
            </a:gs>
            <a:gs pos="50000">
              <a:srgbClr val="000047"/>
            </a:gs>
            <a:gs pos="100000">
              <a:srgbClr val="000099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ChangeArrowheads="1"/>
          </p:cNvSpPr>
          <p:nvPr/>
        </p:nvSpPr>
        <p:spPr bwMode="auto">
          <a:xfrm>
            <a:off x="682625" y="198438"/>
            <a:ext cx="7850188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it-IT" sz="2800" b="1" i="1">
                <a:solidFill>
                  <a:srgbClr val="FFFF00"/>
                </a:solidFill>
                <a:latin typeface="Helvetica" charset="0"/>
              </a:rPr>
              <a:t>Allestimento di Colture e Studio del Cariotipo</a:t>
            </a:r>
          </a:p>
        </p:txBody>
      </p:sp>
      <p:pic>
        <p:nvPicPr>
          <p:cNvPr id="20483" name="Picture 3" descr="Fig 1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806449"/>
            <a:ext cx="4441825" cy="5853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1EB12C84-57DF-F34B-A329-BFFCED60102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14652338"/>
      </p:ext>
    </p:extLst>
  </p:cSld>
  <p:clrMapOvr>
    <a:masterClrMapping/>
  </p:clrMapOvr>
  <p:transition advTm="9353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04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04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99"/>
            </a:gs>
            <a:gs pos="50000">
              <a:srgbClr val="000047"/>
            </a:gs>
            <a:gs pos="100000">
              <a:srgbClr val="000099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ChangeArrowheads="1"/>
          </p:cNvSpPr>
          <p:nvPr/>
        </p:nvSpPr>
        <p:spPr bwMode="auto">
          <a:xfrm>
            <a:off x="407988" y="198438"/>
            <a:ext cx="8402637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it-IT" sz="2800" b="1" i="1">
                <a:solidFill>
                  <a:srgbClr val="FFFF00"/>
                </a:solidFill>
                <a:latin typeface="Helvetica" charset="0"/>
              </a:rPr>
              <a:t>Allestimento di Colture: Tecnica dei Cloni in Situ</a:t>
            </a:r>
          </a:p>
        </p:txBody>
      </p:sp>
      <p:pic>
        <p:nvPicPr>
          <p:cNvPr id="22531" name="Picture 3" descr="Fig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762000"/>
            <a:ext cx="3344863" cy="594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2" name="Picture 4" descr="Fig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038" y="1752600"/>
            <a:ext cx="4322762" cy="374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E08D1948-7D75-A344-8B86-87AE60ACCB4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486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25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25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99"/>
            </a:gs>
            <a:gs pos="50000">
              <a:srgbClr val="000047"/>
            </a:gs>
            <a:gs pos="100000">
              <a:srgbClr val="000099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ChangeArrowheads="1"/>
          </p:cNvSpPr>
          <p:nvPr/>
        </p:nvSpPr>
        <p:spPr bwMode="auto">
          <a:xfrm>
            <a:off x="463550" y="76200"/>
            <a:ext cx="8285163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it-IT" sz="2800" b="1" i="1">
                <a:solidFill>
                  <a:srgbClr val="FFFF00"/>
                </a:solidFill>
                <a:latin typeface="Helvetica" charset="0"/>
              </a:rPr>
              <a:t>Allestimento di Colture Tecnica dei Cloni in Situ</a:t>
            </a:r>
          </a:p>
        </p:txBody>
      </p:sp>
      <p:pic>
        <p:nvPicPr>
          <p:cNvPr id="34819" name="Picture 3" descr="Clone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225" y="609600"/>
            <a:ext cx="4295775" cy="2982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0" name="Picture 4" descr="Mitosi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3675063"/>
            <a:ext cx="4987925" cy="2954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21ECA892-7999-1243-83D4-927E12D6BE9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7117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45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45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99"/>
            </a:gs>
            <a:gs pos="50000">
              <a:srgbClr val="000047"/>
            </a:gs>
            <a:gs pos="100000">
              <a:srgbClr val="000099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ChangeArrowheads="1"/>
          </p:cNvSpPr>
          <p:nvPr/>
        </p:nvSpPr>
        <p:spPr bwMode="auto">
          <a:xfrm>
            <a:off x="2617788" y="76200"/>
            <a:ext cx="3997325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it-IT" sz="2800" b="1" i="1">
                <a:solidFill>
                  <a:srgbClr val="FFFF00"/>
                </a:solidFill>
                <a:latin typeface="Helvetica" charset="0"/>
              </a:rPr>
              <a:t>Mappe Cromosomiche</a:t>
            </a:r>
          </a:p>
        </p:txBody>
      </p:sp>
      <p:pic>
        <p:nvPicPr>
          <p:cNvPr id="36867" name="Picture 3" descr="Fig 1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650" y="762000"/>
            <a:ext cx="3979863" cy="5999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8" name="Picture 4" descr="Pag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1676400"/>
            <a:ext cx="4684713" cy="3846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E0A54307-96E4-264D-B1B9-1F93678B76E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5433168"/>
      </p:ext>
    </p:extLst>
  </p:cSld>
  <p:clrMapOvr>
    <a:masterClrMapping/>
  </p:clrMapOvr>
  <p:transition advTm="5327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9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0.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7.9"/>
</p:tagLst>
</file>

<file path=ppt/theme/theme1.xml><?xml version="1.0" encoding="utf-8"?>
<a:theme xmlns:a="http://schemas.openxmlformats.org/drawingml/2006/main" name="Presentazione vuota">
  <a:themeElements>
    <a:clrScheme name="Presentazione vuota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resentazione vuota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it-IT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it-IT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lnDef>
  </a:objectDefaults>
  <a:extraClrSchemeLst>
    <a:extraClrScheme>
      <a:clrScheme name="Presentazione vuot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zione vuota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zione vuota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zione vuota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zione vuota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zione vuota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sentazione vuota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sentazione vuota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sentazione vuota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sentazione vuota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sentazione vuota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sentazione vuota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396</TotalTime>
  <Words>81</Words>
  <Application>Microsoft Macintosh PowerPoint</Application>
  <PresentationFormat>Presentazione su schermo (4:3)</PresentationFormat>
  <Paragraphs>26</Paragraphs>
  <Slides>15</Slides>
  <Notes>11</Notes>
  <HiddenSlides>0</HiddenSlides>
  <MMClips>15</MMClips>
  <ScaleCrop>false</ScaleCrop>
  <HeadingPairs>
    <vt:vector size="6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15</vt:i4>
      </vt:variant>
    </vt:vector>
  </HeadingPairs>
  <TitlesOfParts>
    <vt:vector size="19" baseType="lpstr">
      <vt:lpstr>Arial</vt:lpstr>
      <vt:lpstr>Helvetica</vt:lpstr>
      <vt:lpstr>Impact</vt:lpstr>
      <vt:lpstr>Presentazione vuota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>Dip. Biologia Cellulare e Sviluppo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di PowerPoint</dc:title>
  <dc:creator>Stefano Biagioni</dc:creator>
  <cp:lastModifiedBy>Utente di Microsoft Office</cp:lastModifiedBy>
  <cp:revision>43</cp:revision>
  <dcterms:created xsi:type="dcterms:W3CDTF">2006-03-02T10:08:02Z</dcterms:created>
  <dcterms:modified xsi:type="dcterms:W3CDTF">2020-03-16T16:48:06Z</dcterms:modified>
</cp:coreProperties>
</file>