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6"/>
  </p:notesMasterIdLst>
  <p:sldIdLst>
    <p:sldId id="257" r:id="rId2"/>
    <p:sldId id="258" r:id="rId3"/>
    <p:sldId id="285" r:id="rId4"/>
    <p:sldId id="286" r:id="rId5"/>
    <p:sldId id="259" r:id="rId6"/>
    <p:sldId id="287" r:id="rId7"/>
    <p:sldId id="260" r:id="rId8"/>
    <p:sldId id="292" r:id="rId9"/>
    <p:sldId id="298" r:id="rId10"/>
    <p:sldId id="297" r:id="rId11"/>
    <p:sldId id="261" r:id="rId12"/>
    <p:sldId id="299" r:id="rId13"/>
    <p:sldId id="262" r:id="rId14"/>
    <p:sldId id="288" r:id="rId15"/>
  </p:sldIdLst>
  <p:sldSz cx="9144000" cy="6858000" type="screen4x3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modifyVerifier cryptProviderType="rsaAES" cryptAlgorithmClass="hash" cryptAlgorithmType="typeAny" cryptAlgorithmSid="14" spinCount="100000" saltData="zoIby0sZFmEd6shN8GaWwg==" hashData="ZD4XOz95UBNIH9yJLl6S/PQuewFLLStZ46bQkZlJKoGHMnQApbDsdjqoJIIWldmoFXUuOVciLCOeNW+J39eyLA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0"/>
    <p:restoredTop sz="94678"/>
  </p:normalViewPr>
  <p:slideViewPr>
    <p:cSldViewPr>
      <p:cViewPr>
        <p:scale>
          <a:sx n="121" d="100"/>
          <a:sy n="121" d="100"/>
        </p:scale>
        <p:origin x="1360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E061943-5C48-1941-B55E-F19C4274A20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43514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701506F-AFE6-964C-9339-BF1B2CB3A2C6}" type="slidenum">
              <a:rPr lang="it-IT" sz="1200"/>
              <a:pPr/>
              <a:t>1</a:t>
            </a:fld>
            <a:endParaRPr lang="it-IT" sz="1200"/>
          </a:p>
        </p:txBody>
      </p:sp>
      <p:sp>
        <p:nvSpPr>
          <p:cNvPr id="51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B7C5C6C-697B-724E-88A2-1D9BA25DAD57}" type="slidenum">
              <a:rPr lang="it-IT" sz="1200"/>
              <a:pPr/>
              <a:t>10</a:t>
            </a:fld>
            <a:endParaRPr lang="it-IT" sz="1200"/>
          </a:p>
        </p:txBody>
      </p:sp>
      <p:sp>
        <p:nvSpPr>
          <p:cNvPr id="112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5A8D68E-6CC9-0B4A-B990-272DA8A5E2E7}" type="slidenum">
              <a:rPr lang="it-IT" sz="1200"/>
              <a:pPr/>
              <a:t>11</a:t>
            </a:fld>
            <a:endParaRPr lang="it-IT" sz="1200"/>
          </a:p>
        </p:txBody>
      </p:sp>
      <p:sp>
        <p:nvSpPr>
          <p:cNvPr id="133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5A8D68E-6CC9-0B4A-B990-272DA8A5E2E7}" type="slidenum">
              <a:rPr lang="it-IT" sz="1200"/>
              <a:pPr/>
              <a:t>12</a:t>
            </a:fld>
            <a:endParaRPr lang="it-IT" sz="1200"/>
          </a:p>
        </p:txBody>
      </p:sp>
      <p:sp>
        <p:nvSpPr>
          <p:cNvPr id="133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04BEE63-F7B3-C64F-8FEA-72B4DBC775AD}" type="slidenum">
              <a:rPr lang="it-IT" sz="1200"/>
              <a:pPr/>
              <a:t>13</a:t>
            </a:fld>
            <a:endParaRPr lang="it-IT" sz="1200"/>
          </a:p>
        </p:txBody>
      </p:sp>
      <p:sp>
        <p:nvSpPr>
          <p:cNvPr id="153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B918FA5-2D76-1344-BB64-1AA37B8EC06D}" type="slidenum">
              <a:rPr lang="it-IT" sz="1200"/>
              <a:pPr/>
              <a:t>14</a:t>
            </a:fld>
            <a:endParaRPr lang="it-IT" sz="1200"/>
          </a:p>
        </p:txBody>
      </p:sp>
      <p:sp>
        <p:nvSpPr>
          <p:cNvPr id="71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B918FA5-2D76-1344-BB64-1AA37B8EC06D}" type="slidenum">
              <a:rPr lang="it-IT" sz="1200"/>
              <a:pPr/>
              <a:t>2</a:t>
            </a:fld>
            <a:endParaRPr lang="it-IT" sz="1200"/>
          </a:p>
        </p:txBody>
      </p:sp>
      <p:sp>
        <p:nvSpPr>
          <p:cNvPr id="71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B918FA5-2D76-1344-BB64-1AA37B8EC06D}" type="slidenum">
              <a:rPr lang="it-IT" sz="1200"/>
              <a:pPr/>
              <a:t>3</a:t>
            </a:fld>
            <a:endParaRPr lang="it-IT" sz="1200"/>
          </a:p>
        </p:txBody>
      </p:sp>
      <p:sp>
        <p:nvSpPr>
          <p:cNvPr id="71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B918FA5-2D76-1344-BB64-1AA37B8EC06D}" type="slidenum">
              <a:rPr lang="it-IT" sz="1200"/>
              <a:pPr/>
              <a:t>4</a:t>
            </a:fld>
            <a:endParaRPr lang="it-IT" sz="1200"/>
          </a:p>
        </p:txBody>
      </p:sp>
      <p:sp>
        <p:nvSpPr>
          <p:cNvPr id="71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5C36A54-48A5-5246-87BE-DC2B059ED15E}" type="slidenum">
              <a:rPr lang="it-IT" sz="1200"/>
              <a:pPr/>
              <a:t>5</a:t>
            </a:fld>
            <a:endParaRPr lang="it-IT" sz="1200"/>
          </a:p>
        </p:txBody>
      </p:sp>
      <p:sp>
        <p:nvSpPr>
          <p:cNvPr id="92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B918FA5-2D76-1344-BB64-1AA37B8EC06D}" type="slidenum">
              <a:rPr lang="it-IT" sz="1200"/>
              <a:pPr/>
              <a:t>6</a:t>
            </a:fld>
            <a:endParaRPr lang="it-IT" sz="1200"/>
          </a:p>
        </p:txBody>
      </p:sp>
      <p:sp>
        <p:nvSpPr>
          <p:cNvPr id="71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B7C5C6C-697B-724E-88A2-1D9BA25DAD57}" type="slidenum">
              <a:rPr lang="it-IT" sz="1200"/>
              <a:pPr/>
              <a:t>7</a:t>
            </a:fld>
            <a:endParaRPr lang="it-IT" sz="1200"/>
          </a:p>
        </p:txBody>
      </p:sp>
      <p:sp>
        <p:nvSpPr>
          <p:cNvPr id="112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B7C5C6C-697B-724E-88A2-1D9BA25DAD57}" type="slidenum">
              <a:rPr lang="it-IT" sz="1200"/>
              <a:pPr/>
              <a:t>8</a:t>
            </a:fld>
            <a:endParaRPr lang="it-IT" sz="1200"/>
          </a:p>
        </p:txBody>
      </p:sp>
      <p:sp>
        <p:nvSpPr>
          <p:cNvPr id="112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B7C5C6C-697B-724E-88A2-1D9BA25DAD57}" type="slidenum">
              <a:rPr lang="it-IT" sz="1200"/>
              <a:pPr/>
              <a:t>9</a:t>
            </a:fld>
            <a:endParaRPr lang="it-IT" sz="1200"/>
          </a:p>
        </p:txBody>
      </p:sp>
      <p:sp>
        <p:nvSpPr>
          <p:cNvPr id="112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789B25-4BA4-9A40-82A6-EBD8CA29164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0007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29BD69-640D-6148-9FF4-D41B1A06FA1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5649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42D6CB-B3E2-C043-8DB1-B0A61E8130B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2608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268A16-6AE9-6549-99F4-95DD30F3F1F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616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DA9C2-55BD-F44F-BBB8-F442B36B2FB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2285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62634-15E3-404F-B44C-CBCA530D2F0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6079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03C216-08AC-CD41-B32A-E2F6D8ED825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4984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C6911-15F1-554F-B2CE-E078333D602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8493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C1BC8F-5BF7-854D-8A4F-22F64233D02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7267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6A963C-C60D-334D-B5F4-F7255F0E592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2591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F0D1DE-0277-E342-B3BC-44039F83932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9135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341B7B9-E775-5D43-B910-B9077A74E1D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12.emf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.png"/><Relationship Id="rId5" Type="http://schemas.openxmlformats.org/officeDocument/2006/relationships/image" Target="../media/image15.emf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2.m4a"/><Relationship Id="rId7" Type="http://schemas.openxmlformats.org/officeDocument/2006/relationships/image" Target="../media/image3.jpe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2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4.emf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5.emf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5.m4a"/><Relationship Id="rId7" Type="http://schemas.openxmlformats.org/officeDocument/2006/relationships/image" Target="../media/image7.jpeg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image" Target="../media/image6.jpe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8.emf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10.emf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73333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WordArt 2"/>
          <p:cNvSpPr>
            <a:spLocks noChangeArrowheads="1" noChangeShapeType="1"/>
          </p:cNvSpPr>
          <p:nvPr/>
        </p:nvSpPr>
        <p:spPr bwMode="auto">
          <a:xfrm>
            <a:off x="228600" y="2438400"/>
            <a:ext cx="8686800" cy="19954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Amniocentesi</a:t>
            </a:r>
          </a:p>
          <a:p>
            <a:pPr algn="ctr"/>
            <a:r>
              <a:rPr lang="it-IT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e</a:t>
            </a:r>
          </a:p>
          <a:p>
            <a:pPr algn="ctr"/>
            <a:r>
              <a:rPr lang="it-IT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Studio ecografico del feto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B49C584-B4E2-EE42-AA89-BFF0B9A7F3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42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1924050" y="152400"/>
            <a:ext cx="53324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3200" b="1" i="1">
                <a:solidFill>
                  <a:srgbClr val="FFFF00"/>
                </a:solidFill>
                <a:latin typeface="Helvetica" charset="0"/>
              </a:rPr>
              <a:t>Studio Ecografico del Feto</a:t>
            </a:r>
          </a:p>
        </p:txBody>
      </p:sp>
      <p:pic>
        <p:nvPicPr>
          <p:cNvPr id="2" name="Immagine 1" descr="Translucenz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68760"/>
            <a:ext cx="8605591" cy="450912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6C0850D-C1DD-9445-BE95-0675B48094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108062"/>
      </p:ext>
    </p:extLst>
  </p:cSld>
  <p:clrMapOvr>
    <a:masterClrMapping/>
  </p:clrMapOvr>
  <p:transition advTm="681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lez__7_diagnosi_prenatale (trascinato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385"/>
            <a:ext cx="9144000" cy="646161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14CE940-F21F-5B4B-A77E-58C0C949C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323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3154363" y="152400"/>
            <a:ext cx="284956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3200" b="1" i="1">
                <a:solidFill>
                  <a:srgbClr val="FFFF00"/>
                </a:solidFill>
                <a:latin typeface="Helvetica" charset="0"/>
              </a:rPr>
              <a:t>Amniocentesi</a:t>
            </a: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2030413" y="700088"/>
            <a:ext cx="51149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1800">
                <a:solidFill>
                  <a:srgbClr val="FF0000"/>
                </a:solidFill>
                <a:latin typeface="Helvetica" charset="0"/>
              </a:rPr>
              <a:t>Volume del liquido Amniotico e Età Gestazionale</a:t>
            </a:r>
          </a:p>
        </p:txBody>
      </p:sp>
      <p:pic>
        <p:nvPicPr>
          <p:cNvPr id="22532" name="Picture 4" descr="Liquido amniotico"/>
          <p:cNvPicPr>
            <a:picLocks noChangeAspect="1" noChangeArrowheads="1"/>
          </p:cNvPicPr>
          <p:nvPr/>
        </p:nvPicPr>
        <p:blipFill>
          <a:blip r:embed="rId5">
            <a:lum bright="-22000" contras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93838"/>
            <a:ext cx="8534400" cy="416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133D08C-8ABA-DE43-B5A4-18F56D5D4B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602612"/>
      </p:ext>
    </p:extLst>
  </p:cSld>
  <p:clrMapOvr>
    <a:masterClrMapping/>
  </p:clrMapOvr>
  <p:transition advTm="520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3154363" y="152400"/>
            <a:ext cx="284956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3200" b="1" i="1">
                <a:solidFill>
                  <a:srgbClr val="FFFF00"/>
                </a:solidFill>
                <a:latin typeface="Helvetica" charset="0"/>
              </a:rPr>
              <a:t>Amniocentesi</a:t>
            </a:r>
          </a:p>
        </p:txBody>
      </p:sp>
      <p:pic>
        <p:nvPicPr>
          <p:cNvPr id="24579" name="Picture 3" descr="Tab 3"/>
          <p:cNvPicPr>
            <a:picLocks noChangeAspect="1" noChangeArrowheads="1"/>
          </p:cNvPicPr>
          <p:nvPr/>
        </p:nvPicPr>
        <p:blipFill>
          <a:blip r:embed="rId5">
            <a:lum bright="-24000" contras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998" y="710026"/>
            <a:ext cx="4413250" cy="613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D6D8F19-5D25-B042-B46A-1DFAD9331D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060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genetica3 (trascinato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60833" y="-804649"/>
            <a:ext cx="6173164" cy="873580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D98D2EF-09D3-4642-B10B-FF4F0B828C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711298"/>
      </p:ext>
    </p:extLst>
  </p:cSld>
  <p:clrMapOvr>
    <a:masterClrMapping/>
  </p:clrMapOvr>
  <p:transition advTm="1266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3154363" y="106363"/>
            <a:ext cx="284956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3200" b="1" i="1">
                <a:solidFill>
                  <a:srgbClr val="FFFF00"/>
                </a:solidFill>
                <a:latin typeface="Helvetica" charset="0"/>
              </a:rPr>
              <a:t>Amniocentesi</a:t>
            </a:r>
          </a:p>
        </p:txBody>
      </p:sp>
      <p:pic>
        <p:nvPicPr>
          <p:cNvPr id="16387" name="Picture 3" descr="Pag 5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85800"/>
            <a:ext cx="294005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Fig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325563"/>
            <a:ext cx="5781675" cy="423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F7ADF00-903E-5B4B-9621-9F9C6A8B837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923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genetica3 (trascinato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05082" y="-1279800"/>
            <a:ext cx="6463549" cy="914673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BF3F8C5-8C50-934D-BF49-02D6B72F28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918567"/>
      </p:ext>
    </p:extLst>
  </p:cSld>
  <p:clrMapOvr>
    <a:masterClrMapping/>
  </p:clrMapOvr>
  <p:transition advTm="282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genetica3 (trascinato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36548" y="-1113558"/>
            <a:ext cx="6325884" cy="895192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892AD31-2273-5049-90CC-F1B45D625B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501132"/>
      </p:ext>
    </p:extLst>
  </p:cSld>
  <p:clrMapOvr>
    <a:masterClrMapping/>
  </p:clrMapOvr>
  <p:transition advTm="921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3562350" y="152400"/>
            <a:ext cx="20367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3200" b="1" i="1">
                <a:solidFill>
                  <a:srgbClr val="FFFF00"/>
                </a:solidFill>
                <a:latin typeface="Helvetica" charset="0"/>
              </a:rPr>
              <a:t>Ecografia</a:t>
            </a:r>
          </a:p>
        </p:txBody>
      </p:sp>
      <p:pic>
        <p:nvPicPr>
          <p:cNvPr id="18435" name="Picture 3" descr="Fig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600200"/>
            <a:ext cx="4876800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Pag 54 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550" y="1627188"/>
            <a:ext cx="3956050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29D1F55-6201-FA43-A040-DFD2C68C5F3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47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genetica3 (trascinato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78834" y="-1110682"/>
            <a:ext cx="6259888" cy="885853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C3EDCD6-3FC2-494D-BCB8-5BD935D79C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088010"/>
      </p:ext>
    </p:extLst>
  </p:cSld>
  <p:clrMapOvr>
    <a:masterClrMapping/>
  </p:clrMapOvr>
  <p:transition advTm="545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1924050" y="152400"/>
            <a:ext cx="53324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3200" b="1" i="1">
                <a:solidFill>
                  <a:srgbClr val="FFFF00"/>
                </a:solidFill>
                <a:latin typeface="Helvetica" charset="0"/>
              </a:rPr>
              <a:t>Studio Ecografico del Feto</a:t>
            </a:r>
          </a:p>
        </p:txBody>
      </p:sp>
      <p:pic>
        <p:nvPicPr>
          <p:cNvPr id="20483" name="Picture 3" descr="Tab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62000"/>
            <a:ext cx="7772400" cy="581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C397912-7666-3543-A3E6-1651779011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837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1924050" y="152400"/>
            <a:ext cx="53324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3200" b="1" i="1">
                <a:solidFill>
                  <a:srgbClr val="FFFF00"/>
                </a:solidFill>
                <a:latin typeface="Helvetica" charset="0"/>
              </a:rPr>
              <a:t>Studio Ecografico del Feto</a:t>
            </a:r>
          </a:p>
        </p:txBody>
      </p:sp>
      <p:pic>
        <p:nvPicPr>
          <p:cNvPr id="3" name="Immagine 2" descr="lez__7_diagnosi_prenatale (trascinato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785"/>
            <a:ext cx="9144000" cy="646161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07E971C-3F4B-E84A-8D76-1E10E3A468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464618"/>
      </p:ext>
    </p:extLst>
  </p:cSld>
  <p:clrMapOvr>
    <a:masterClrMapping/>
  </p:clrMapOvr>
  <p:transition advTm="565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1907704" y="-27384"/>
            <a:ext cx="53324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3200" b="1" i="1" dirty="0">
                <a:solidFill>
                  <a:srgbClr val="FFFF00"/>
                </a:solidFill>
                <a:latin typeface="Helvetica" charset="0"/>
              </a:rPr>
              <a:t>Studio Ecografico del Feto</a:t>
            </a:r>
          </a:p>
        </p:txBody>
      </p:sp>
      <p:sp>
        <p:nvSpPr>
          <p:cNvPr id="5" name="Rettangolo 4"/>
          <p:cNvSpPr/>
          <p:nvPr/>
        </p:nvSpPr>
        <p:spPr>
          <a:xfrm>
            <a:off x="467544" y="692696"/>
            <a:ext cx="8136904" cy="3129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baseline="30000" dirty="0">
                <a:solidFill>
                  <a:srgbClr val="FF0000"/>
                </a:solidFill>
              </a:rPr>
              <a:t>Ecografia </a:t>
            </a:r>
            <a:r>
              <a:rPr lang="it-IT" sz="3200" b="1" baseline="30000" dirty="0" err="1">
                <a:solidFill>
                  <a:srgbClr val="FF0000"/>
                </a:solidFill>
              </a:rPr>
              <a:t>genetica+bitest</a:t>
            </a:r>
            <a:endParaRPr lang="it-IT" sz="3200" b="1" baseline="30000" dirty="0">
              <a:solidFill>
                <a:srgbClr val="FF0000"/>
              </a:solidFill>
            </a:endParaRPr>
          </a:p>
          <a:p>
            <a:endParaRPr lang="it-IT" b="1" baseline="30000" dirty="0">
              <a:solidFill>
                <a:srgbClr val="FFFF00"/>
              </a:solidFill>
            </a:endParaRPr>
          </a:p>
          <a:p>
            <a:r>
              <a:rPr lang="it-IT" b="1" baseline="30000" dirty="0">
                <a:solidFill>
                  <a:srgbClr val="FFFF00"/>
                </a:solidFill>
              </a:rPr>
              <a:t>- Test di screening ideale per la trisomia 21 ma non diagnostico</a:t>
            </a:r>
            <a:r>
              <a:rPr lang="it-IT" b="1" dirty="0">
                <a:solidFill>
                  <a:srgbClr val="FFFF00"/>
                </a:solidFill>
              </a:rPr>
              <a:t> </a:t>
            </a:r>
            <a:r>
              <a:rPr lang="it-IT" b="1" baseline="30000" dirty="0">
                <a:solidFill>
                  <a:srgbClr val="FFFF00"/>
                </a:solidFill>
              </a:rPr>
              <a:t>.</a:t>
            </a:r>
          </a:p>
          <a:p>
            <a:r>
              <a:rPr lang="it-IT" b="1" baseline="30000" dirty="0">
                <a:solidFill>
                  <a:srgbClr val="FFFF00"/>
                </a:solidFill>
              </a:rPr>
              <a:t>- Offre una percentuale di rischio personalizzata e non basata solo sull’ età della donna.</a:t>
            </a:r>
          </a:p>
          <a:p>
            <a:r>
              <a:rPr lang="it-IT" b="1" baseline="30000" dirty="0">
                <a:solidFill>
                  <a:srgbClr val="FFFF00"/>
                </a:solidFill>
              </a:rPr>
              <a:t>- Calcolo informatico del rischio personalizzato, valutando anche età e storia delle precedenti gravidanze .</a:t>
            </a:r>
          </a:p>
          <a:p>
            <a:r>
              <a:rPr lang="it-IT" b="1" baseline="30000" dirty="0">
                <a:solidFill>
                  <a:srgbClr val="FFFF00"/>
                </a:solidFill>
              </a:rPr>
              <a:t>- Si calcola un indice di rischio espresso in percentuale o frazione.</a:t>
            </a:r>
          </a:p>
          <a:p>
            <a:r>
              <a:rPr lang="it-IT" b="1" baseline="30000" dirty="0">
                <a:solidFill>
                  <a:srgbClr val="FFFF00"/>
                </a:solidFill>
              </a:rPr>
              <a:t>- Valore inferiore al valore soglia previsto dal laboratorio (solitamente 1/250) =</a:t>
            </a:r>
            <a:r>
              <a:rPr lang="it-IT" b="1" dirty="0">
                <a:solidFill>
                  <a:srgbClr val="FFFF00"/>
                </a:solidFill>
              </a:rPr>
              <a:t> </a:t>
            </a:r>
            <a:r>
              <a:rPr lang="it-IT" b="1" baseline="30000" dirty="0">
                <a:solidFill>
                  <a:srgbClr val="FFFF00"/>
                </a:solidFill>
              </a:rPr>
              <a:t>esame negativo.</a:t>
            </a:r>
          </a:p>
          <a:p>
            <a:r>
              <a:rPr lang="it-IT" b="1" baseline="30000" dirty="0">
                <a:solidFill>
                  <a:srgbClr val="FFFF00"/>
                </a:solidFill>
              </a:rPr>
              <a:t>- Valore superiore al valore soglia&gt;&gt;&gt;&gt;&gt;&gt;&gt;&gt;esame positivo &gt;&gt;&gt;&gt;&gt;&gt;amniocentesi.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467544" y="5157192"/>
            <a:ext cx="81369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it-IT" sz="1600" b="1" dirty="0">
                <a:solidFill>
                  <a:srgbClr val="FFFF00"/>
                </a:solidFill>
              </a:rPr>
              <a:t>Accuratezza del 90% per l’</a:t>
            </a:r>
            <a:r>
              <a:rPr lang="it-IT" sz="1600" b="1" dirty="0" err="1">
                <a:solidFill>
                  <a:srgbClr val="FFFF00"/>
                </a:solidFill>
              </a:rPr>
              <a:t>identicazione</a:t>
            </a:r>
            <a:r>
              <a:rPr lang="it-IT" sz="1600" b="1" dirty="0">
                <a:solidFill>
                  <a:srgbClr val="FFFF00"/>
                </a:solidFill>
              </a:rPr>
              <a:t> di feti a rischio di anomalie dei cromosomi, in particolare di trisomia 21. </a:t>
            </a:r>
          </a:p>
          <a:p>
            <a:pPr marL="285750" indent="-285750">
              <a:buFontTx/>
              <a:buChar char="-"/>
            </a:pPr>
            <a:endParaRPr lang="it-IT" sz="1600" dirty="0">
              <a:solidFill>
                <a:srgbClr val="FFFF00"/>
              </a:solidFill>
            </a:endParaRPr>
          </a:p>
          <a:p>
            <a:pPr marL="285750" indent="-285750">
              <a:buFontTx/>
              <a:buChar char="-"/>
            </a:pPr>
            <a:r>
              <a:rPr lang="it-IT" sz="1600" b="1" dirty="0">
                <a:solidFill>
                  <a:srgbClr val="FFFF00"/>
                </a:solidFill>
              </a:rPr>
              <a:t>Meno del 5% di falsi positivi (campioni </a:t>
            </a:r>
            <a:r>
              <a:rPr lang="it-IT" sz="1600" b="1" dirty="0" err="1">
                <a:solidFill>
                  <a:srgbClr val="FFFF00"/>
                </a:solidFill>
              </a:rPr>
              <a:t>cioe</a:t>
            </a:r>
            <a:r>
              <a:rPr lang="it-IT" sz="1600" b="1" dirty="0">
                <a:solidFill>
                  <a:srgbClr val="FFFF00"/>
                </a:solidFill>
              </a:rPr>
              <a:t>̀ che vengono individuati come patologici ma in </a:t>
            </a:r>
            <a:r>
              <a:rPr lang="it-IT" sz="1600" b="1" dirty="0" err="1">
                <a:solidFill>
                  <a:srgbClr val="FFFF00"/>
                </a:solidFill>
              </a:rPr>
              <a:t>realta</a:t>
            </a:r>
            <a:r>
              <a:rPr lang="it-IT" sz="1600" b="1" dirty="0">
                <a:solidFill>
                  <a:srgbClr val="FFFF00"/>
                </a:solidFill>
              </a:rPr>
              <a:t>̀ non lo sono ) </a:t>
            </a:r>
            <a:endParaRPr lang="it-IT" sz="1600" dirty="0">
              <a:solidFill>
                <a:srgbClr val="FFFF00"/>
              </a:solidFill>
            </a:endParaRPr>
          </a:p>
          <a:p>
            <a:endParaRPr lang="it-IT" sz="1600" dirty="0">
              <a:solidFill>
                <a:srgbClr val="FFFF00"/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539552" y="3861048"/>
            <a:ext cx="79928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baseline="30000" dirty="0">
                <a:solidFill>
                  <a:srgbClr val="FFFF00"/>
                </a:solidFill>
              </a:rPr>
              <a:t>- </a:t>
            </a:r>
            <a:r>
              <a:rPr lang="it-IT" b="1" baseline="30000" dirty="0">
                <a:solidFill>
                  <a:srgbClr val="FF0000"/>
                </a:solidFill>
              </a:rPr>
              <a:t>Negatività del test </a:t>
            </a:r>
            <a:r>
              <a:rPr lang="it-IT" b="1" baseline="30000" dirty="0">
                <a:solidFill>
                  <a:srgbClr val="FFFF00"/>
                </a:solidFill>
              </a:rPr>
              <a:t>indica riduzione del rischio di malattia, ma non</a:t>
            </a:r>
            <a:r>
              <a:rPr lang="it-IT" b="1" dirty="0">
                <a:solidFill>
                  <a:srgbClr val="FFFF00"/>
                </a:solidFill>
              </a:rPr>
              <a:t> </a:t>
            </a:r>
            <a:r>
              <a:rPr lang="it-IT" b="1" baseline="30000" dirty="0">
                <a:solidFill>
                  <a:srgbClr val="FFFF00"/>
                </a:solidFill>
              </a:rPr>
              <a:t>azzeramento.</a:t>
            </a:r>
          </a:p>
          <a:p>
            <a:r>
              <a:rPr lang="it-IT" b="1" baseline="30000" dirty="0">
                <a:solidFill>
                  <a:srgbClr val="FFFF00"/>
                </a:solidFill>
              </a:rPr>
              <a:t>- </a:t>
            </a:r>
            <a:r>
              <a:rPr lang="it-IT" b="1" baseline="30000" dirty="0">
                <a:solidFill>
                  <a:srgbClr val="FF0000"/>
                </a:solidFill>
              </a:rPr>
              <a:t>Positività del test </a:t>
            </a:r>
            <a:r>
              <a:rPr lang="it-IT" b="1" baseline="30000" dirty="0">
                <a:solidFill>
                  <a:srgbClr val="FFFF00"/>
                </a:solidFill>
              </a:rPr>
              <a:t>suggerisce feto non necessariamente affetto dalla malattia, ma con rischio sufficientemente elevato&gt;&gt;&gt;&gt;&gt;amniocentesi.</a:t>
            </a:r>
            <a:endParaRPr lang="it-IT" dirty="0">
              <a:solidFill>
                <a:srgbClr val="FFFF00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6C4CFE7-38BE-D746-99DB-FD01F7F00C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334760"/>
      </p:ext>
    </p:extLst>
  </p:cSld>
  <p:clrMapOvr>
    <a:masterClrMapping/>
  </p:clrMapOvr>
  <p:transition advTm="1269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3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5"/>
</p:tagLst>
</file>

<file path=ppt/theme/theme1.xml><?xml version="1.0" encoding="utf-8"?>
<a:theme xmlns:a="http://schemas.openxmlformats.org/drawingml/2006/main" name="Presentazione vuota">
  <a:themeElements>
    <a:clrScheme name="Presentazione vuo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zione vuota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Presentazione vuo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</TotalTime>
  <Words>217</Words>
  <Application>Microsoft Macintosh PowerPoint</Application>
  <PresentationFormat>Presentazione su schermo (4:3)</PresentationFormat>
  <Paragraphs>39</Paragraphs>
  <Slides>14</Slides>
  <Notes>14</Notes>
  <HiddenSlides>0</HiddenSlides>
  <MMClips>14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18" baseType="lpstr">
      <vt:lpstr>Arial</vt:lpstr>
      <vt:lpstr>Helvetica</vt:lpstr>
      <vt:lpstr>Impact</vt:lpstr>
      <vt:lpstr>Presentazione vuota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Dip. Biologia Cellulare e Sviluppo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Stefano Biagioni</dc:creator>
  <cp:lastModifiedBy>Utente di Microsoft Office</cp:lastModifiedBy>
  <cp:revision>43</cp:revision>
  <dcterms:created xsi:type="dcterms:W3CDTF">2006-03-02T10:08:02Z</dcterms:created>
  <dcterms:modified xsi:type="dcterms:W3CDTF">2020-03-16T13:36:36Z</dcterms:modified>
</cp:coreProperties>
</file>