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64" r:id="rId2"/>
    <p:sldId id="546" r:id="rId3"/>
    <p:sldId id="550" r:id="rId4"/>
    <p:sldId id="548" r:id="rId5"/>
    <p:sldId id="586" r:id="rId6"/>
    <p:sldId id="605" r:id="rId7"/>
    <p:sldId id="557" r:id="rId8"/>
    <p:sldId id="606" r:id="rId9"/>
    <p:sldId id="549" r:id="rId10"/>
    <p:sldId id="555" r:id="rId11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rgbClr val="000099"/>
        </a:solidFill>
        <a:latin typeface="Helvetica" charset="0"/>
        <a:ea typeface="ＭＳ Ｐゴシック" charset="0"/>
        <a:cs typeface="ＭＳ Ｐゴシック" charset="0"/>
      </a:defRPr>
    </a:lvl9pPr>
  </p:defaultTextStyle>
  <p:modifyVerifier cryptProviderType="rsaAES" cryptAlgorithmClass="hash" cryptAlgorithmType="typeAny" cryptAlgorithmSid="14" spinCount="100000" saltData="7vN0FxCszMoZeGyHjah1uQ==" hashData="tG7LK0p6eRp9EAplgO0UfIgedaVBQt3c8w5vBh3f/DQT31/WTfiN8VE7TZRk8NLnvKfsUnAyYKktNDGzRfL+q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800F0"/>
    <a:srgbClr val="FFFF00"/>
    <a:srgbClr val="FF00FF"/>
    <a:srgbClr val="FD005E"/>
    <a:srgbClr val="336C19"/>
    <a:srgbClr val="C6586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456" y="-6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F2004F-B063-4A46-B5AD-11EB3731FE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199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1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FB90021-773A-4B4F-A1C3-5DA5986389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305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0" charset="0"/>
        <a:ea typeface="ＭＳ Ｐゴシック" pitchFamily="-6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492E4CA-E20B-3340-8E03-B9559A1D2DD4}" type="slidenum">
              <a:rPr lang="it-IT" sz="1200"/>
              <a:pPr/>
              <a:t>1</a:t>
            </a:fld>
            <a:endParaRPr lang="it-IT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1BA5D3C-74E5-1A4B-845C-C713E0E35F9C}" type="slidenum">
              <a:rPr lang="it-IT" sz="1200"/>
              <a:pPr/>
              <a:t>10</a:t>
            </a:fld>
            <a:endParaRPr lang="it-IT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D371EAB-B2C1-814A-A3B2-E3887FA591E8}" type="slidenum">
              <a:rPr lang="it-IT" sz="1200"/>
              <a:pPr/>
              <a:t>2</a:t>
            </a:fld>
            <a:endParaRPr lang="it-IT" sz="1200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0593F76-F8E6-E14B-9F36-F57F860453CC}" type="slidenum">
              <a:rPr lang="it-IT" sz="1200"/>
              <a:pPr/>
              <a:t>3</a:t>
            </a:fld>
            <a:endParaRPr lang="it-IT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3620CD6-E06A-D74B-AFFB-1770B080081C}" type="slidenum">
              <a:rPr lang="it-IT" sz="1200"/>
              <a:pPr/>
              <a:t>4</a:t>
            </a:fld>
            <a:endParaRPr lang="it-IT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3620CD6-E06A-D74B-AFFB-1770B080081C}" type="slidenum">
              <a:rPr lang="it-IT" sz="1200"/>
              <a:pPr/>
              <a:t>5</a:t>
            </a:fld>
            <a:endParaRPr lang="it-IT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3620CD6-E06A-D74B-AFFB-1770B080081C}" type="slidenum">
              <a:rPr lang="it-IT" sz="1200"/>
              <a:pPr/>
              <a:t>6</a:t>
            </a:fld>
            <a:endParaRPr lang="it-IT" sz="1200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9E5C366-8F2B-7F40-B17B-BDD06802F1E5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510D65-B39C-3148-8238-A16CA3756654}" type="slidenum">
              <a:rPr lang="it-IT" sz="1200"/>
              <a:pPr/>
              <a:t>8</a:t>
            </a:fld>
            <a:endParaRPr lang="it-IT" sz="1200"/>
          </a:p>
        </p:txBody>
      </p:sp>
      <p:sp>
        <p:nvSpPr>
          <p:cNvPr id="50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756FA613-D711-D844-996C-B900CFF15CF4}" type="slidenum">
              <a:rPr lang="it-IT" sz="1200"/>
              <a:pPr/>
              <a:t>9</a:t>
            </a:fld>
            <a:endParaRPr lang="it-IT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5D748-B5B6-6E4E-9D19-1421CAF09A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8719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A4CE9-046C-A04B-A79D-B40FD515CB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29131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761BB-B866-A440-B052-3AB9214593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7390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3659-C034-5D4C-83DC-DAA3020DD7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9608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FD2E6-3825-984F-A951-7DD974E763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41698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28DEB-7098-904B-94B5-CF9E4DB1D8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54316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37225-6799-BC45-9210-714514C23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3643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7680A-3599-F944-AF09-FCA00AF71DC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545052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26E4F-2BDA-FB4D-BCD5-58CF112093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61917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C66D8-D95D-D348-AA1E-9C1D2879DF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69447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CC9EC-BA95-C543-99B3-F8B73C7F96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6386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" charset="0"/>
              </a:defRPr>
            </a:lvl1pPr>
          </a:lstStyle>
          <a:p>
            <a:pPr>
              <a:defRPr/>
            </a:pPr>
            <a:fld id="{9BBF9ED7-0363-F44D-8EF7-4B06386A85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6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0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73333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/>
          </p:cNvSpPr>
          <p:nvPr/>
        </p:nvSpPr>
        <p:spPr bwMode="auto">
          <a:xfrm>
            <a:off x="1143000" y="2133600"/>
            <a:ext cx="6934200" cy="2605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Le Anomalie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Cromosomiche</a:t>
            </a:r>
          </a:p>
          <a:p>
            <a:r>
              <a:rPr lang="it-IT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Strutturali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D2FBD0-967C-BE4A-B5E8-D30CDDD47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2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ab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066800"/>
            <a:ext cx="586740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717550" y="152400"/>
            <a:ext cx="77263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Strutturali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94C876E-7778-6840-9C4F-48DDC04F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80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719138" y="152400"/>
            <a:ext cx="7726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Strutturali</a:t>
            </a:r>
          </a:p>
        </p:txBody>
      </p:sp>
      <p:pic>
        <p:nvPicPr>
          <p:cNvPr id="54275" name="Picture 3" descr="Fig 6"/>
          <p:cNvPicPr>
            <a:picLocks noChangeAspect="1" noChangeArrowheads="1"/>
          </p:cNvPicPr>
          <p:nvPr/>
        </p:nvPicPr>
        <p:blipFill>
          <a:blip r:embed="rId5">
            <a:lum bright="-24000" contras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914400"/>
            <a:ext cx="5075237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551859-93AC-A04A-B78F-9BDE06B1B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9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719138" y="76200"/>
            <a:ext cx="7726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Strutturali</a:t>
            </a:r>
          </a:p>
        </p:txBody>
      </p:sp>
      <p:pic>
        <p:nvPicPr>
          <p:cNvPr id="56323" name="Picture 3" descr="Fig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3167063" cy="5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452120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4572000" y="5181600"/>
            <a:ext cx="3733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99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GB" sz="1000">
                <a:solidFill>
                  <a:srgbClr val="FFFF00"/>
                </a:solidFill>
                <a:latin typeface="Arial" charset="0"/>
              </a:rPr>
              <a:t>Ricombinazione tra sequenze omologhe invertite.</a:t>
            </a:r>
          </a:p>
          <a:p>
            <a:r>
              <a:rPr lang="en-GB" sz="1000">
                <a:solidFill>
                  <a:srgbClr val="FFFF00"/>
                </a:solidFill>
                <a:latin typeface="Arial" charset="0"/>
              </a:rPr>
              <a:t>Nel caso del gene del fattore VIII questo avviene tra sequenze distanti 500 coppie di basi una a monte del gene e l’altra nell’introne 22 e genera l’inversione degli esoni da 1 a 22.</a:t>
            </a:r>
          </a:p>
          <a:p>
            <a:r>
              <a:rPr lang="en-GB" sz="800">
                <a:solidFill>
                  <a:srgbClr val="FFFF00"/>
                </a:solidFill>
                <a:latin typeface="Arial" charset="0"/>
              </a:rPr>
              <a:t>Modificato da Thompson &amp; Thompson Genetica in Medicina - Idelson-Gnocchi</a:t>
            </a:r>
            <a:endParaRPr lang="en-GB" sz="9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6808ED-7583-CF49-87F2-86CC720E1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40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719138" y="76200"/>
            <a:ext cx="7726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Strutturali</a:t>
            </a:r>
          </a:p>
        </p:txBody>
      </p:sp>
      <p:grpSp>
        <p:nvGrpSpPr>
          <p:cNvPr id="58371" name="Group 7"/>
          <p:cNvGrpSpPr>
            <a:grpSpLocks/>
          </p:cNvGrpSpPr>
          <p:nvPr/>
        </p:nvGrpSpPr>
        <p:grpSpPr bwMode="auto">
          <a:xfrm>
            <a:off x="685800" y="914400"/>
            <a:ext cx="7966075" cy="5589588"/>
            <a:chOff x="528" y="576"/>
            <a:chExt cx="5018" cy="3521"/>
          </a:xfrm>
        </p:grpSpPr>
        <p:pic>
          <p:nvPicPr>
            <p:cNvPr id="58372" name="Picture 5" descr="Fig 1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576"/>
              <a:ext cx="5018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3" name="Picture 6" descr="Fig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" y="1968"/>
              <a:ext cx="1407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99F197-24DB-E443-A8C0-D4C670369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06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719138" y="76200"/>
            <a:ext cx="7726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Strutturali</a:t>
            </a:r>
          </a:p>
        </p:txBody>
      </p:sp>
      <p:pic>
        <p:nvPicPr>
          <p:cNvPr id="3" name="Immagine 2" descr="DIAGNOSI_PRENATALE.pdf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85"/>
            <a:ext cx="9144000" cy="646161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4C995EC-06DB-9544-897B-C9B193870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53106"/>
      </p:ext>
    </p:extLst>
  </p:cSld>
  <p:clrMapOvr>
    <a:masterClrMapping/>
  </p:clrMapOvr>
  <p:transition advTm="61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719138" y="76200"/>
            <a:ext cx="7726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Strutturali</a:t>
            </a:r>
          </a:p>
        </p:txBody>
      </p:sp>
      <p:pic>
        <p:nvPicPr>
          <p:cNvPr id="2" name="Immagine 1" descr="genetica3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3971" y="-847728"/>
            <a:ext cx="6284639" cy="88935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C44366-2105-9649-9157-82BF326B0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38994"/>
      </p:ext>
    </p:extLst>
  </p:cSld>
  <p:clrMapOvr>
    <a:masterClrMapping/>
  </p:clrMapOvr>
  <p:transition advTm="94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719138" y="76200"/>
            <a:ext cx="7726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Strutturali</a:t>
            </a:r>
          </a:p>
        </p:txBody>
      </p:sp>
      <p:pic>
        <p:nvPicPr>
          <p:cNvPr id="60419" name="Picture 3" descr="Fig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506538"/>
            <a:ext cx="8305800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D479CB-442D-C344-9A05-A7C1A7EF5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157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604838" y="76200"/>
            <a:ext cx="79343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i="1">
                <a:solidFill>
                  <a:srgbClr val="FFFF00"/>
                </a:solidFill>
                <a:latin typeface="Helvetica" charset="0"/>
              </a:rPr>
              <a:t>Geni del cromosoma 21 associati alla sindrome di Down</a:t>
            </a:r>
          </a:p>
        </p:txBody>
      </p:sp>
      <p:pic>
        <p:nvPicPr>
          <p:cNvPr id="40963" name="Picture 5" descr="Pag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1219200"/>
            <a:ext cx="3013075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5BA582-13D4-7045-830F-DBC36F073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369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719138" y="76200"/>
            <a:ext cx="77263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sz="3200" b="1" i="1">
                <a:solidFill>
                  <a:srgbClr val="FFFF00"/>
                </a:solidFill>
              </a:rPr>
              <a:t>Le Anomalie Cromosomiche Strutturali</a:t>
            </a:r>
          </a:p>
        </p:txBody>
      </p:sp>
      <p:pic>
        <p:nvPicPr>
          <p:cNvPr id="62467" name="Picture 5" descr="Pag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65225"/>
            <a:ext cx="853440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5A946E-C6CE-6E45-9D25-08F6859ED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Tm="229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600" b="0" i="0" u="none" strike="noStrike" cap="none" normalizeH="0" baseline="0">
            <a:ln>
              <a:noFill/>
            </a:ln>
            <a:solidFill>
              <a:srgbClr val="000099"/>
            </a:solidFill>
            <a:effectLst/>
            <a:latin typeface="Helvetica" pitchFamily="-6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106</Words>
  <Application>Microsoft Macintosh PowerPoint</Application>
  <PresentationFormat>Presentazione su schermo (4:3)</PresentationFormat>
  <Paragraphs>25</Paragraphs>
  <Slides>10</Slides>
  <Notes>10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5" baseType="lpstr">
      <vt:lpstr>Arial</vt:lpstr>
      <vt:lpstr>Helvetica</vt:lpstr>
      <vt:lpstr>Impact</vt:lpstr>
      <vt:lpstr>Times</vt:lpstr>
      <vt:lpstr>Blank Presentation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Biologia Cellulare e dello Sviluppo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Utente di Microsoft Office</cp:lastModifiedBy>
  <cp:revision>46</cp:revision>
  <cp:lastPrinted>2010-02-26T16:40:32Z</cp:lastPrinted>
  <dcterms:modified xsi:type="dcterms:W3CDTF">2020-03-13T18:30:16Z</dcterms:modified>
</cp:coreProperties>
</file>