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564" r:id="rId2"/>
    <p:sldId id="540" r:id="rId3"/>
    <p:sldId id="547" r:id="rId4"/>
    <p:sldId id="541" r:id="rId5"/>
    <p:sldId id="542" r:id="rId6"/>
    <p:sldId id="599" r:id="rId7"/>
    <p:sldId id="530" r:id="rId8"/>
    <p:sldId id="531" r:id="rId9"/>
    <p:sldId id="543" r:id="rId10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wr8diFa0rY2yCsfmdve99Q==" hashData="HbwSZ2o0a/aSQgNjIZ62O2sGv+i07endpbUaVHLhd3QUdYvT/1JEiedHIcJp4BCVLBVx7VRHvZu6dol1VPuED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456" y="-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F2004F-B063-4A46-B5AD-11EB3731FE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199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FB90021-773A-4B4F-A1C3-5DA5986389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492E4CA-E20B-3340-8E03-B9559A1D2DD4}" type="slidenum">
              <a:rPr lang="it-IT" sz="1200"/>
              <a:pPr/>
              <a:t>1</a:t>
            </a:fld>
            <a:endParaRPr lang="it-IT" sz="1200"/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FFFD578-F4E3-F94F-9829-E82527C91EE6}" type="slidenum">
              <a:rPr lang="it-IT" sz="1200"/>
              <a:pPr/>
              <a:t>2</a:t>
            </a:fld>
            <a:endParaRPr lang="it-IT" sz="1200"/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9E3DC357-8B89-C341-BC19-21D523FEB90A}" type="slidenum">
              <a:rPr lang="it-IT" sz="1200"/>
              <a:pPr/>
              <a:t>3</a:t>
            </a:fld>
            <a:endParaRPr lang="it-IT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A842E72-4D0A-C449-8BCA-D755C8498032}" type="slidenum">
              <a:rPr lang="it-IT" sz="1200"/>
              <a:pPr/>
              <a:t>4</a:t>
            </a:fld>
            <a:endParaRPr lang="it-IT" sz="1200"/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2A166FD-5901-774A-8194-AA8B014400D8}" type="slidenum">
              <a:rPr lang="it-IT" sz="1200"/>
              <a:pPr/>
              <a:t>5</a:t>
            </a:fld>
            <a:endParaRPr lang="it-IT" sz="1200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2A166FD-5901-774A-8194-AA8B014400D8}" type="slidenum">
              <a:rPr lang="it-IT" sz="1200"/>
              <a:pPr/>
              <a:t>6</a:t>
            </a:fld>
            <a:endParaRPr lang="it-IT" sz="1200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D4BD651-45CD-5948-B9D9-32741249D60D}" type="slidenum">
              <a:rPr lang="it-IT" sz="1200"/>
              <a:pPr/>
              <a:t>7</a:t>
            </a:fld>
            <a:endParaRPr lang="it-IT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A0D94AB-218A-EF4F-A2B5-293DF09C0784}" type="slidenum">
              <a:rPr lang="it-IT" sz="1200"/>
              <a:pPr/>
              <a:t>8</a:t>
            </a:fld>
            <a:endParaRPr lang="it-IT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55DE301-CECE-3343-9034-0270D5BD9EB4}" type="slidenum">
              <a:rPr lang="it-IT" sz="1200"/>
              <a:pPr/>
              <a:t>9</a:t>
            </a:fld>
            <a:endParaRPr lang="it-IT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5D748-B5B6-6E4E-9D19-1421CAF09A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87191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A4CE9-046C-A04B-A79D-B40FD515CB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72913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761BB-B866-A440-B052-3AB9214593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739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F3659-C034-5D4C-83DC-DAA3020DD7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9608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FD2E6-3825-984F-A951-7DD974E763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1698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28DEB-7098-904B-94B5-CF9E4DB1D8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43161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37225-6799-BC45-9210-714514C23C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36439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7680A-3599-F944-AF09-FCA00AF71D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45052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26E4F-2BDA-FB4D-BCD5-58CF112093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61917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C66D8-D95D-D348-AA1E-9C1D2879DF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69447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CC9EC-BA95-C543-99B3-F8B73C7F96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46386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9BBF9ED7-0363-F44D-8EF7-4B06386A85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/>
          </p:cNvSpPr>
          <p:nvPr/>
        </p:nvSpPr>
        <p:spPr bwMode="auto">
          <a:xfrm>
            <a:off x="1143000" y="2133600"/>
            <a:ext cx="6934200" cy="2605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Le Anomalie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Cromosomiche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Numeriche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64CFA6-14DA-9247-8430-47740E37B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3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ab 5"/>
          <p:cNvPicPr>
            <a:picLocks noChangeAspect="1" noChangeArrowheads="1"/>
          </p:cNvPicPr>
          <p:nvPr/>
        </p:nvPicPr>
        <p:blipFill>
          <a:blip r:embed="rId5">
            <a:lum bright="-24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33450"/>
            <a:ext cx="75438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735138" y="152400"/>
            <a:ext cx="56721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019239-5B0C-F743-A821-26AEB03E2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58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830388" y="152400"/>
            <a:ext cx="55356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Il Cariotipo Umano Normale</a:t>
            </a:r>
          </a:p>
        </p:txBody>
      </p:sp>
      <p:pic>
        <p:nvPicPr>
          <p:cNvPr id="31747" name="Picture 3" descr="Fig 2"/>
          <p:cNvPicPr>
            <a:picLocks noChangeAspect="1" noChangeArrowheads="1"/>
          </p:cNvPicPr>
          <p:nvPr/>
        </p:nvPicPr>
        <p:blipFill>
          <a:blip r:embed="rId5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7630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31144E-BDAD-954C-A4BA-8FAB99F77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1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ag 47"/>
          <p:cNvPicPr>
            <a:picLocks noChangeAspect="1" noChangeArrowheads="1"/>
          </p:cNvPicPr>
          <p:nvPr/>
        </p:nvPicPr>
        <p:blipFill>
          <a:blip r:embed="rId5">
            <a:lum bright="-18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927100"/>
            <a:ext cx="5038725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628650" y="152400"/>
            <a:ext cx="7885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 Numeriche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76200" y="3019425"/>
            <a:ext cx="343058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it-IT" sz="2400">
                <a:solidFill>
                  <a:srgbClr val="FFFF00"/>
                </a:solidFill>
              </a:rPr>
              <a:t>Il cariotipo di un soggetto con sindrome di Down (trisomia del cromosoma 21)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7A29C3-BBE1-1448-A93E-DC9191629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6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628650" y="152400"/>
            <a:ext cx="7885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 Numeriche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8600" y="3019425"/>
            <a:ext cx="32019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it-IT" sz="2400">
                <a:solidFill>
                  <a:srgbClr val="FFFF00"/>
                </a:solidFill>
              </a:rPr>
              <a:t>Il cariotipo di un soggetto con trisomia del cromosoma 13</a:t>
            </a:r>
          </a:p>
        </p:txBody>
      </p:sp>
      <p:pic>
        <p:nvPicPr>
          <p:cNvPr id="35844" name="Picture 4" descr="Pag 54 b"/>
          <p:cNvPicPr>
            <a:picLocks noChangeAspect="1" noChangeArrowheads="1"/>
          </p:cNvPicPr>
          <p:nvPr/>
        </p:nvPicPr>
        <p:blipFill>
          <a:blip r:embed="rId5">
            <a:lum bright="-12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762000"/>
            <a:ext cx="54673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D24344-8935-ED48-98D2-FE4C7F3DC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3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IAGNOSI_PRENATALE.pdf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815630-4C12-244E-93E1-C1D5E5807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10011"/>
      </p:ext>
    </p:extLst>
  </p:cSld>
  <p:clrMapOvr>
    <a:masterClrMapping/>
  </p:clrMapOvr>
  <p:transition advTm="61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628650" y="152400"/>
            <a:ext cx="7885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 Numeriche</a:t>
            </a:r>
          </a:p>
        </p:txBody>
      </p:sp>
      <p:pic>
        <p:nvPicPr>
          <p:cNvPr id="37891" name="Picture 4" descr="Fig 5"/>
          <p:cNvPicPr>
            <a:picLocks noChangeAspect="1" noChangeArrowheads="1"/>
          </p:cNvPicPr>
          <p:nvPr/>
        </p:nvPicPr>
        <p:blipFill>
          <a:blip r:embed="rId5">
            <a:lum bright="-18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371600"/>
            <a:ext cx="841692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1752600" y="746125"/>
            <a:ext cx="5648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FFFF00"/>
                </a:solidFill>
              </a:rPr>
              <a:t>Eventi di non disgiunzione nel corso della meiosi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1F272B-1492-0741-A6C1-29856017E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3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ag 48"/>
          <p:cNvPicPr>
            <a:picLocks noChangeAspect="1" noChangeArrowheads="1"/>
          </p:cNvPicPr>
          <p:nvPr/>
        </p:nvPicPr>
        <p:blipFill>
          <a:blip r:embed="rId5">
            <a:lum bright="-18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6200"/>
            <a:ext cx="46926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6"/>
          <p:cNvSpPr>
            <a:spLocks noChangeArrowheads="1"/>
          </p:cNvSpPr>
          <p:nvPr/>
        </p:nvSpPr>
        <p:spPr bwMode="auto">
          <a:xfrm>
            <a:off x="457200" y="2133600"/>
            <a:ext cx="32004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 Numeriche</a:t>
            </a:r>
          </a:p>
        </p:txBody>
      </p:sp>
      <p:sp>
        <p:nvSpPr>
          <p:cNvPr id="39940" name="Rectangle 7"/>
          <p:cNvSpPr>
            <a:spLocks noChangeArrowheads="1"/>
          </p:cNvSpPr>
          <p:nvPr/>
        </p:nvSpPr>
        <p:spPr bwMode="auto">
          <a:xfrm>
            <a:off x="457200" y="3657600"/>
            <a:ext cx="3200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000">
                <a:solidFill>
                  <a:srgbClr val="FFFF00"/>
                </a:solidFill>
              </a:rPr>
              <a:t>Eventi di non disgiunzione nel corso della meiosi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D08F2F-5A8C-D447-A616-7F7387592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32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628650" y="152400"/>
            <a:ext cx="7885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 Numeriche</a:t>
            </a: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752600" y="746125"/>
            <a:ext cx="5648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FFFF00"/>
                </a:solidFill>
              </a:rPr>
              <a:t>Eventi di non disgiunzione nel corso della meiosi</a:t>
            </a:r>
          </a:p>
        </p:txBody>
      </p:sp>
      <p:pic>
        <p:nvPicPr>
          <p:cNvPr id="41988" name="Picture 4" descr="Tab 14"/>
          <p:cNvPicPr>
            <a:picLocks noChangeAspect="1" noChangeArrowheads="1"/>
          </p:cNvPicPr>
          <p:nvPr/>
        </p:nvPicPr>
        <p:blipFill>
          <a:blip r:embed="rId5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8458200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865C37-C9ED-2246-AFDC-E5D318758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5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>
            <a:ln>
              <a:noFill/>
            </a:ln>
            <a:solidFill>
              <a:srgbClr val="000099"/>
            </a:solidFill>
            <a:effectLst/>
            <a:latin typeface="Helvetica" pitchFamily="-6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>
            <a:ln>
              <a:noFill/>
            </a:ln>
            <a:solidFill>
              <a:srgbClr val="000099"/>
            </a:solidFill>
            <a:effectLst/>
            <a:latin typeface="Helvetica" pitchFamily="-6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90</Words>
  <Application>Microsoft Macintosh PowerPoint</Application>
  <PresentationFormat>Presentazione su schermo (4:3)</PresentationFormat>
  <Paragraphs>25</Paragraphs>
  <Slides>9</Slides>
  <Notes>9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Dip. Biologia Cellulare e dello Sviluppo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Utente di Microsoft Office</cp:lastModifiedBy>
  <cp:revision>43</cp:revision>
  <cp:lastPrinted>2010-02-26T16:40:32Z</cp:lastPrinted>
  <dcterms:modified xsi:type="dcterms:W3CDTF">2020-03-11T18:03:22Z</dcterms:modified>
</cp:coreProperties>
</file>