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F67416ED-1D1F-411A-9C4C-7CAB392979EC}" type="datetimeFigureOut">
              <a:rPr lang="it-IT" smtClean="0"/>
              <a:t>13/03/2020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7517C7D-EBB0-4A52-92F6-EDDC38930078}" type="slidenum">
              <a:rPr lang="it-IT" smtClean="0"/>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67416ED-1D1F-411A-9C4C-7CAB392979EC}" type="datetimeFigureOut">
              <a:rPr lang="it-IT" smtClean="0"/>
              <a:t>13/03/2020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7517C7D-EBB0-4A52-92F6-EDDC38930078}" type="slidenum">
              <a:rPr lang="it-IT" smtClean="0"/>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67416ED-1D1F-411A-9C4C-7CAB392979EC}" type="datetimeFigureOut">
              <a:rPr lang="it-IT" smtClean="0"/>
              <a:t>13/03/2020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7517C7D-EBB0-4A52-92F6-EDDC38930078}" type="slidenum">
              <a:rPr lang="it-IT" smtClean="0"/>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p:cNvPicPr>
            <a:picLocks noChangeAspect="1" noChangeArrowheads="1"/>
          </p:cNvPicPr>
          <p:nvPr userDrawn="1"/>
        </p:nvPicPr>
        <p:blipFill>
          <a:blip r:embed="rId2"/>
          <a:srcRect/>
          <a:stretch>
            <a:fillRect/>
          </a:stretch>
        </p:blipFill>
        <p:spPr bwMode="auto">
          <a:xfrm>
            <a:off x="7721600" y="6623050"/>
            <a:ext cx="1435100" cy="246063"/>
          </a:xfrm>
          <a:prstGeom prst="rect">
            <a:avLst/>
          </a:prstGeom>
          <a:noFill/>
          <a:ln w="9525">
            <a:noFill/>
            <a:miter lim="800000"/>
            <a:headEnd/>
            <a:tailEnd/>
          </a:ln>
        </p:spPr>
      </p:pic>
      <p:sp>
        <p:nvSpPr>
          <p:cNvPr id="3" name="Rectangle 209">
            <a:extLst>
              <a:ext uri="{FF2B5EF4-FFF2-40B4-BE49-F238E27FC236}"/>
            </a:extLst>
          </p:cNvPr>
          <p:cNvSpPr>
            <a:spLocks noGrp="1" noChangeArrowheads="1"/>
          </p:cNvSpPr>
          <p:nvPr userDrawn="1"/>
        </p:nvSpPr>
        <p:spPr bwMode="auto">
          <a:xfrm>
            <a:off x="5549900" y="6626225"/>
            <a:ext cx="2039938" cy="152400"/>
          </a:xfrm>
          <a:prstGeom prst="rect">
            <a:avLst/>
          </a:prstGeom>
          <a:noFill/>
          <a:ln>
            <a:noFill/>
          </a:ln>
          <a:extLst>
            <a:ext uri="{909E8E84-426E-40DD-AFC4-6F175D3DCCD1}"/>
            <a:ext uri="{91240B29-F687-4F45-9708-019B960494DF}"/>
          </a:extLst>
        </p:spPr>
        <p:txBody>
          <a:bodyPr/>
          <a:lstStyle/>
          <a:p>
            <a:pPr algn="ctr">
              <a:defRPr/>
            </a:pPr>
            <a:fld id="{37FA3B97-4C58-4287-8226-F9963A9802A8}" type="slidenum">
              <a:rPr lang="it-IT" altLang="it-IT" sz="800">
                <a:latin typeface="Arial" pitchFamily="34" charset="0"/>
                <a:ea typeface="ＭＳ Ｐゴシック" pitchFamily="34" charset="-128"/>
              </a:rPr>
              <a:pPr algn="ctr">
                <a:defRPr/>
              </a:pPr>
              <a:t>‹N›</a:t>
            </a:fld>
            <a:endParaRPr lang="it-IT" altLang="it-IT" sz="1400">
              <a:latin typeface="Arial" pitchFamily="34" charset="0"/>
              <a:ea typeface="ＭＳ Ｐゴシック" pitchFamily="34" charset="-128"/>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67416ED-1D1F-411A-9C4C-7CAB392979EC}" type="datetimeFigureOut">
              <a:rPr lang="it-IT" smtClean="0"/>
              <a:t>13/03/2020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7517C7D-EBB0-4A52-92F6-EDDC38930078}" type="slidenum">
              <a:rPr lang="it-IT" smtClean="0"/>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F67416ED-1D1F-411A-9C4C-7CAB392979EC}" type="datetimeFigureOut">
              <a:rPr lang="it-IT" smtClean="0"/>
              <a:t>13/03/2020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7517C7D-EBB0-4A52-92F6-EDDC38930078}" type="slidenum">
              <a:rPr lang="it-IT" smtClean="0"/>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F67416ED-1D1F-411A-9C4C-7CAB392979EC}" type="datetimeFigureOut">
              <a:rPr lang="it-IT" smtClean="0"/>
              <a:t>13/03/2020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7517C7D-EBB0-4A52-92F6-EDDC38930078}" type="slidenum">
              <a:rPr lang="it-IT" smtClean="0"/>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F67416ED-1D1F-411A-9C4C-7CAB392979EC}" type="datetimeFigureOut">
              <a:rPr lang="it-IT" smtClean="0"/>
              <a:t>13/03/2020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67517C7D-EBB0-4A52-92F6-EDDC38930078}" type="slidenum">
              <a:rPr lang="it-IT" smtClean="0"/>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F67416ED-1D1F-411A-9C4C-7CAB392979EC}" type="datetimeFigureOut">
              <a:rPr lang="it-IT" smtClean="0"/>
              <a:t>13/03/2020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67517C7D-EBB0-4A52-92F6-EDDC38930078}" type="slidenum">
              <a:rPr lang="it-IT" smtClean="0"/>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67416ED-1D1F-411A-9C4C-7CAB392979EC}" type="datetimeFigureOut">
              <a:rPr lang="it-IT" smtClean="0"/>
              <a:t>13/03/2020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67517C7D-EBB0-4A52-92F6-EDDC38930078}" type="slidenum">
              <a:rPr lang="it-IT" smtClean="0"/>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67416ED-1D1F-411A-9C4C-7CAB392979EC}" type="datetimeFigureOut">
              <a:rPr lang="it-IT" smtClean="0"/>
              <a:t>13/03/2020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7517C7D-EBB0-4A52-92F6-EDDC38930078}" type="slidenum">
              <a:rPr lang="it-IT" smtClean="0"/>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67416ED-1D1F-411A-9C4C-7CAB392979EC}" type="datetimeFigureOut">
              <a:rPr lang="it-IT" smtClean="0"/>
              <a:t>13/03/2020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7517C7D-EBB0-4A52-92F6-EDDC38930078}" type="slidenum">
              <a:rPr lang="it-IT" smtClean="0"/>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7416ED-1D1F-411A-9C4C-7CAB392979EC}" type="datetimeFigureOut">
              <a:rPr lang="it-IT" smtClean="0"/>
              <a:t>13/03/2020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517C7D-EBB0-4A52-92F6-EDDC38930078}" type="slidenum">
              <a:rPr lang="it-IT" smtClean="0"/>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audio" Target="../media/audio8.wav"/><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audio" Target="../media/audio9.wav"/></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audio" Target="../media/audio10.wav"/><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audio" Target="../media/audio11.wav"/></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audio" Target="../media/audio12.wav"/><Relationship Id="rId5" Type="http://schemas.openxmlformats.org/officeDocument/2006/relationships/image" Target="../media/image13.pn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audio" Target="../media/audio13.wav"/><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audio" Target="../media/audio14.wav"/><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7.xml"/><Relationship Id="rId1" Type="http://schemas.openxmlformats.org/officeDocument/2006/relationships/audio" Target="../media/audio15.wav"/><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audio" Target="../media/audio16.wav"/><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7.xml"/><Relationship Id="rId1" Type="http://schemas.openxmlformats.org/officeDocument/2006/relationships/audio" Target="../media/audio17.wav"/><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audio" Target="../media/audio2.wav"/><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audio" Target="../media/audio18.wav"/><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audio" Target="../media/audio19.wav"/><Relationship Id="rId5" Type="http://schemas.openxmlformats.org/officeDocument/2006/relationships/image" Target="../media/image4.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audio" Target="../media/audio20.wav"/><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www.biomedcentral.com/1471-2164/15/419" TargetMode="External"/><Relationship Id="rId2" Type="http://schemas.openxmlformats.org/officeDocument/2006/relationships/hyperlink" Target="http://www.biomedcentral.com/1471-2164/15/419/"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en.wikipedia.org/wiki/DNA_sequencing" TargetMode="Externa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3.wav"/><Relationship Id="rId6" Type="http://schemas.openxmlformats.org/officeDocument/2006/relationships/hyperlink" Target="https://en.wikipedia.org/wiki/DNA_sequencing_theory" TargetMode="External"/><Relationship Id="rId5" Type="http://schemas.openxmlformats.org/officeDocument/2006/relationships/hyperlink" Target="https://en.wikipedia.org/wiki/Shotgun_sequencing" TargetMode="External"/><Relationship Id="rId4" Type="http://schemas.openxmlformats.org/officeDocument/2006/relationships/hyperlink" Target="https://en.wikipedia.org/wiki/Nucleotide"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2.xml"/><Relationship Id="rId1" Type="http://schemas.openxmlformats.org/officeDocument/2006/relationships/audio" Target="../media/audio4.wav"/><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audio" Target="../media/audio21.wav"/><Relationship Id="rId4" Type="http://schemas.openxmlformats.org/officeDocument/2006/relationships/image" Target="../media/image38.png"/></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audio" Target="../media/audio22.wav"/><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audio" Target="../media/audio5.wav"/><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audio" Target="../media/audio23.wav"/><Relationship Id="rId4" Type="http://schemas.openxmlformats.org/officeDocument/2006/relationships/image" Target="../media/image42.png"/></Relationships>
</file>

<file path=ppt/slides/_rels/slide6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audio" Target="../media/audio24.wav"/><Relationship Id="rId4" Type="http://schemas.openxmlformats.org/officeDocument/2006/relationships/image" Target="../media/image43.png"/></Relationships>
</file>

<file path=ppt/slides/_rels/slide6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1.xml"/><Relationship Id="rId1" Type="http://schemas.openxmlformats.org/officeDocument/2006/relationships/audio" Target="../media/audio25.wav"/><Relationship Id="rId4" Type="http://schemas.openxmlformats.org/officeDocument/2006/relationships/image" Target="../media/image44.png"/></Relationships>
</file>

<file path=ppt/slides/_rels/slide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audio" Target="../media/audio26.wav"/></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audio" Target="../media/audio27.wav"/><Relationship Id="rId4" Type="http://schemas.openxmlformats.org/officeDocument/2006/relationships/image" Target="../media/image47.png"/></Relationships>
</file>

<file path=ppt/slides/_rels/slide6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1.xml"/><Relationship Id="rId1" Type="http://schemas.openxmlformats.org/officeDocument/2006/relationships/audio" Target="../media/audio28.wav"/><Relationship Id="rId4" Type="http://schemas.openxmlformats.org/officeDocument/2006/relationships/image" Target="../media/image49.png"/></Relationships>
</file>

<file path=ppt/slides/_rels/slide6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1.xml"/><Relationship Id="rId1" Type="http://schemas.openxmlformats.org/officeDocument/2006/relationships/audio" Target="../media/audio29.wav"/><Relationship Id="rId5" Type="http://schemas.openxmlformats.org/officeDocument/2006/relationships/image" Target="../media/image53.png"/><Relationship Id="rId4" Type="http://schemas.openxmlformats.org/officeDocument/2006/relationships/image" Target="../media/image52.png"/></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7.xml"/><Relationship Id="rId1" Type="http://schemas.openxmlformats.org/officeDocument/2006/relationships/audio" Target="../media/audio30.wav"/><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6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audio" Target="../media/audio6.wav"/><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7.xml"/><Relationship Id="rId1" Type="http://schemas.openxmlformats.org/officeDocument/2006/relationships/audio" Target="../media/audio31.wav"/><Relationship Id="rId4" Type="http://schemas.openxmlformats.org/officeDocument/2006/relationships/image" Target="../media/image60.png"/></Relationships>
</file>

<file path=ppt/slides/_rels/slide7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7.xml"/><Relationship Id="rId1" Type="http://schemas.openxmlformats.org/officeDocument/2006/relationships/audio" Target="../media/audio32.wav"/><Relationship Id="rId4" Type="http://schemas.openxmlformats.org/officeDocument/2006/relationships/image" Target="../media/image62.png"/></Relationships>
</file>

<file path=ppt/slides/_rels/slide7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7.xml"/><Relationship Id="rId1" Type="http://schemas.openxmlformats.org/officeDocument/2006/relationships/audio" Target="../media/audio33.wav"/><Relationship Id="rId4" Type="http://schemas.openxmlformats.org/officeDocument/2006/relationships/image" Target="../media/image64.png"/></Relationships>
</file>

<file path=ppt/slides/_rels/slide7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7.xml"/><Relationship Id="rId1" Type="http://schemas.openxmlformats.org/officeDocument/2006/relationships/audio" Target="../media/audio34.wav"/><Relationship Id="rId4" Type="http://schemas.openxmlformats.org/officeDocument/2006/relationships/image" Target="../media/image66.png"/></Relationships>
</file>

<file path=ppt/slides/_rels/slide7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7.xml"/><Relationship Id="rId1" Type="http://schemas.openxmlformats.org/officeDocument/2006/relationships/audio" Target="../media/audio35.wav"/><Relationship Id="rId4" Type="http://schemas.openxmlformats.org/officeDocument/2006/relationships/image" Target="../media/image68.png"/></Relationships>
</file>

<file path=ppt/slides/_rels/slide7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7.xml"/><Relationship Id="rId1" Type="http://schemas.openxmlformats.org/officeDocument/2006/relationships/audio" Target="../media/audio36.wav"/><Relationship Id="rId4" Type="http://schemas.openxmlformats.org/officeDocument/2006/relationships/image" Target="../media/image70.png"/></Relationships>
</file>

<file path=ppt/slides/_rels/slide7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7.xml"/><Relationship Id="rId1" Type="http://schemas.openxmlformats.org/officeDocument/2006/relationships/audio" Target="../media/audio37.wav"/></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2.xml"/><Relationship Id="rId1" Type="http://schemas.openxmlformats.org/officeDocument/2006/relationships/audio" Target="../media/audio7.wav"/><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normAutofit fontScale="90000"/>
          </a:bodyPr>
          <a:lstStyle/>
          <a:p>
            <a:r>
              <a:rPr lang="it-IT" dirty="0" smtClean="0"/>
              <a:t>Il </a:t>
            </a:r>
            <a:r>
              <a:rPr lang="it-IT" dirty="0" err="1" smtClean="0"/>
              <a:t>sequenziamento</a:t>
            </a:r>
            <a:r>
              <a:rPr lang="it-IT" dirty="0" smtClean="0"/>
              <a:t> di nuova </a:t>
            </a:r>
            <a:r>
              <a:rPr lang="it-IT" dirty="0" err="1" smtClean="0"/>
              <a:t>generazionee</a:t>
            </a:r>
            <a:r>
              <a:rPr lang="it-IT" dirty="0" smtClean="0"/>
              <a:t> le sue applicazioni alla </a:t>
            </a:r>
            <a:r>
              <a:rPr lang="it-IT" dirty="0" err="1" smtClean="0"/>
              <a:t>trascrittomica</a:t>
            </a:r>
            <a:r>
              <a:rPr lang="it-IT" dirty="0" smtClean="0"/>
              <a:t> parte II </a:t>
            </a:r>
            <a:endParaRPr lang="it-IT" dirty="0"/>
          </a:p>
        </p:txBody>
      </p:sp>
      <p:sp>
        <p:nvSpPr>
          <p:cNvPr id="3" name="Sottotitolo 2"/>
          <p:cNvSpPr>
            <a:spLocks noGrp="1"/>
          </p:cNvSpPr>
          <p:nvPr>
            <p:ph type="subTitle" idx="1"/>
          </p:nvPr>
        </p:nvSpPr>
        <p:spPr/>
        <p:txBody>
          <a:bodyPr/>
          <a:lstStyle/>
          <a:p>
            <a:endParaRPr lang="it-IT"/>
          </a:p>
        </p:txBody>
      </p:sp>
      <p:pic>
        <p:nvPicPr>
          <p:cNvPr id="5" name="Segnale acust. registr.">
            <a:hlinkClick r:id="" action="ppaction://media"/>
          </p:cNvPr>
          <p:cNvPicPr>
            <a:picLocks noRot="1" noChangeAspect="1"/>
          </p:cNvPicPr>
          <p:nvPr>
            <a:wavAudioFile r:embed="rId1" name="Segnale acust. registr."/>
          </p:nvPr>
        </p:nvPicPr>
        <p:blipFill>
          <a:blip r:embed="rId3"/>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04"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3"/>
          <a:srcRect/>
          <a:stretch>
            <a:fillRect/>
          </a:stretch>
        </p:blipFill>
        <p:spPr bwMode="auto">
          <a:xfrm>
            <a:off x="1209675" y="238125"/>
            <a:ext cx="6724650" cy="6381750"/>
          </a:xfrm>
          <a:prstGeom prst="rect">
            <a:avLst/>
          </a:prstGeom>
          <a:noFill/>
          <a:ln w="9525">
            <a:noFill/>
            <a:miter lim="800000"/>
            <a:headEnd/>
            <a:tailEnd/>
          </a:ln>
        </p:spPr>
      </p:pic>
      <p:pic>
        <p:nvPicPr>
          <p:cNvPr id="3"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27"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ChangeArrowheads="1"/>
          </p:cNvSpPr>
          <p:nvPr/>
        </p:nvSpPr>
        <p:spPr bwMode="auto">
          <a:xfrm>
            <a:off x="-66675" y="968375"/>
            <a:ext cx="9277350" cy="2838450"/>
          </a:xfrm>
          <a:prstGeom prst="rect">
            <a:avLst/>
          </a:prstGeom>
          <a:noFill/>
          <a:ln w="9525">
            <a:noFill/>
            <a:miter lim="800000"/>
            <a:headEnd/>
            <a:tailEnd/>
          </a:ln>
        </p:spPr>
        <p:txBody>
          <a:bodyPr anchor="ctr">
            <a:spAutoFit/>
          </a:bodyPr>
          <a:lstStyle/>
          <a:p>
            <a:pPr algn="ctr" eaLnBrk="1" hangingPunct="1"/>
            <a:r>
              <a:rPr lang="it-IT" sz="1800" b="1">
                <a:latin typeface="Arial" pitchFamily="34" charset="0"/>
                <a:cs typeface="Arial" pitchFamily="34" charset="0"/>
              </a:rPr>
              <a:t>Quantificazione Trascritti</a:t>
            </a:r>
          </a:p>
          <a:p>
            <a:pPr algn="ctr" eaLnBrk="1" hangingPunct="1"/>
            <a:r>
              <a:rPr lang="it-IT" sz="1800">
                <a:latin typeface="Arial" pitchFamily="34" charset="0"/>
                <a:cs typeface="Arial" pitchFamily="34" charset="0"/>
              </a:rPr>
              <a:t>Se B è lungo 2 volte A, una RNAseq library conterrà in media 2 volte più trascritti di B.</a:t>
            </a:r>
          </a:p>
          <a:p>
            <a:pPr algn="ctr" eaLnBrk="1" hangingPunct="1"/>
            <a:r>
              <a:rPr lang="it-IT" sz="1800">
                <a:latin typeface="Arial" pitchFamily="34" charset="0"/>
                <a:cs typeface="Arial" pitchFamily="34" charset="0"/>
              </a:rPr>
              <a:t>Cufflinks conta i reads che mappano in ogni trascritto e poi li normalizza alla lunghezza.</a:t>
            </a:r>
          </a:p>
          <a:p>
            <a:pPr algn="ctr" eaLnBrk="1" hangingPunct="1"/>
            <a:endParaRPr lang="it-IT" sz="1800">
              <a:latin typeface="Arial" pitchFamily="34" charset="0"/>
              <a:cs typeface="Arial" pitchFamily="34" charset="0"/>
            </a:endParaRPr>
          </a:p>
          <a:p>
            <a:pPr algn="ctr" eaLnBrk="1" hangingPunct="1"/>
            <a:r>
              <a:rPr lang="it-IT" sz="1800">
                <a:latin typeface="Arial" pitchFamily="34" charset="0"/>
                <a:cs typeface="Arial" pitchFamily="34" charset="0"/>
              </a:rPr>
              <a:t>In modo simile, due run della stessa libreria potrebbero produrre differenti volumi di reads.</a:t>
            </a:r>
          </a:p>
          <a:p>
            <a:pPr algn="ctr" eaLnBrk="1" hangingPunct="1"/>
            <a:r>
              <a:rPr lang="it-IT" sz="1800">
                <a:latin typeface="Arial" pitchFamily="34" charset="0"/>
                <a:cs typeface="Arial" pitchFamily="34" charset="0"/>
              </a:rPr>
              <a:t>Le conte devono quindi venir normalizzate alle reads totali.</a:t>
            </a:r>
          </a:p>
          <a:p>
            <a:pPr algn="ctr" eaLnBrk="1" hangingPunct="1"/>
            <a:endParaRPr lang="it-IT" sz="1800">
              <a:latin typeface="Arial" pitchFamily="34" charset="0"/>
              <a:cs typeface="Arial" pitchFamily="34" charset="0"/>
            </a:endParaRPr>
          </a:p>
          <a:p>
            <a:pPr algn="ctr" eaLnBrk="1" hangingPunct="1"/>
            <a:r>
              <a:rPr lang="it-IT" sz="1800">
                <a:latin typeface="Arial" pitchFamily="34" charset="0"/>
                <a:cs typeface="Arial" pitchFamily="34" charset="0"/>
              </a:rPr>
              <a:t>FRAGMENTS/KILOBASE/MILION MAPPED FRAGMENTS</a:t>
            </a:r>
          </a:p>
          <a:p>
            <a:pPr algn="ctr" eaLnBrk="1" hangingPunct="1"/>
            <a:r>
              <a:rPr lang="it-IT" sz="1800" b="1">
                <a:latin typeface="Arial" pitchFamily="34" charset="0"/>
                <a:cs typeface="Arial" pitchFamily="34" charset="0"/>
              </a:rPr>
              <a:t>FPKM </a:t>
            </a:r>
            <a:r>
              <a:rPr lang="it-IT" sz="1800">
                <a:latin typeface="Arial" pitchFamily="34" charset="0"/>
                <a:cs typeface="Arial" pitchFamily="34" charset="0"/>
              </a:rPr>
              <a:t>noto anche come </a:t>
            </a:r>
            <a:r>
              <a:rPr lang="it-IT" sz="1800" b="1">
                <a:latin typeface="Arial" pitchFamily="34" charset="0"/>
                <a:cs typeface="Arial" pitchFamily="34" charset="0"/>
              </a:rPr>
              <a:t>RPKM </a:t>
            </a:r>
            <a:r>
              <a:rPr lang="it-IT" sz="1800">
                <a:latin typeface="Arial" pitchFamily="34" charset="0"/>
                <a:cs typeface="Arial" pitchFamily="34" charset="0"/>
              </a:rPr>
              <a:t>(READS/PER KILOBASE per MILION) </a:t>
            </a:r>
          </a:p>
          <a:p>
            <a:pPr algn="ctr" eaLnBrk="1" hangingPunct="1"/>
            <a:r>
              <a:rPr lang="it-IT" sz="1800">
                <a:latin typeface="Arial" pitchFamily="34" charset="0"/>
                <a:cs typeface="Arial" pitchFamily="34" charset="0"/>
              </a:rPr>
              <a:t>in esperimenti single end</a:t>
            </a:r>
          </a:p>
        </p:txBody>
      </p:sp>
      <p:pic>
        <p:nvPicPr>
          <p:cNvPr id="3" name="Segnale acust. registr.">
            <a:hlinkClick r:id="" action="ppaction://media"/>
          </p:cNvPr>
          <p:cNvPicPr>
            <a:picLocks noRot="1" noChangeAspect="1"/>
          </p:cNvPicPr>
          <p:nvPr>
            <a:wavAudioFile r:embed="rId1" name="Segnale acust. registr."/>
          </p:nvPr>
        </p:nvPicPr>
        <p:blipFill>
          <a:blip r:embed="rId3"/>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899"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3"/>
          <a:srcRect/>
          <a:stretch>
            <a:fillRect/>
          </a:stretch>
        </p:blipFill>
        <p:spPr bwMode="auto">
          <a:xfrm>
            <a:off x="419100" y="204788"/>
            <a:ext cx="8305800" cy="6448425"/>
          </a:xfrm>
          <a:prstGeom prst="rect">
            <a:avLst/>
          </a:prstGeom>
          <a:noFill/>
          <a:ln w="9525">
            <a:noFill/>
            <a:miter lim="800000"/>
            <a:headEnd/>
            <a:tailEnd/>
          </a:ln>
        </p:spPr>
      </p:pic>
      <p:pic>
        <p:nvPicPr>
          <p:cNvPr id="3"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92"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ChangeArrowheads="1"/>
          </p:cNvSpPr>
          <p:nvPr/>
        </p:nvSpPr>
        <p:spPr bwMode="auto">
          <a:xfrm>
            <a:off x="1619250" y="1052513"/>
            <a:ext cx="6270625" cy="4211637"/>
          </a:xfrm>
          <a:prstGeom prst="rect">
            <a:avLst/>
          </a:prstGeom>
          <a:noFill/>
          <a:ln w="9525">
            <a:noFill/>
            <a:miter lim="800000"/>
            <a:headEnd/>
            <a:tailEnd/>
          </a:ln>
        </p:spPr>
        <p:txBody>
          <a:bodyPr anchor="ctr">
            <a:spAutoFit/>
          </a:bodyPr>
          <a:lstStyle/>
          <a:p>
            <a:pPr algn="ctr" eaLnBrk="1" hangingPunct="1"/>
            <a:r>
              <a:rPr lang="it-IT" sz="1800">
                <a:latin typeface="Arial" pitchFamily="34" charset="0"/>
                <a:cs typeface="Arial" pitchFamily="34" charset="0"/>
              </a:rPr>
              <a:t>Quando ci sono isoforme multiple di splicing molte reads saranno mappate ad un esone comune.</a:t>
            </a:r>
          </a:p>
          <a:p>
            <a:pPr algn="ctr" eaLnBrk="1" hangingPunct="1"/>
            <a:r>
              <a:rPr lang="it-IT" sz="1800">
                <a:latin typeface="Arial" pitchFamily="34" charset="0"/>
                <a:cs typeface="Arial" pitchFamily="34" charset="0"/>
              </a:rPr>
              <a:t>Cufflinks e Cuffdiff implementano un modello statistico lineare per stimare l’assegnazione di abbondanza ad ogni trascritto che spiega le reads osservate con la massima probabilità.</a:t>
            </a:r>
          </a:p>
          <a:p>
            <a:pPr algn="ctr" eaLnBrk="1" hangingPunct="1"/>
            <a:r>
              <a:rPr lang="it-IT" sz="1800">
                <a:latin typeface="Arial" pitchFamily="34" charset="0"/>
                <a:cs typeface="Arial" pitchFamily="34" charset="0"/>
              </a:rPr>
              <a:t>Siccome i due software calcolano il livello di espressione di ogni variante di splicing, calcolare il livello di espressione del gene è facile: si sommano semplicemente i livelli di tutte le varianti.</a:t>
            </a:r>
          </a:p>
          <a:p>
            <a:pPr algn="ctr" eaLnBrk="1" hangingPunct="1"/>
            <a:r>
              <a:rPr lang="it-IT" sz="1800">
                <a:latin typeface="Arial" pitchFamily="34" charset="0"/>
                <a:cs typeface="Arial" pitchFamily="34" charset="0"/>
              </a:rPr>
              <a:t>Questo è possibile perché FPKM è direttamente proporzionale all’abbondanza. Infatti il livello di espressione di ogni gruppo di trascritti (che partono dallo stesso TSS) può venire calcolato sommando i livelli dei membri del gruppo.</a:t>
            </a:r>
          </a:p>
        </p:txBody>
      </p:sp>
      <p:pic>
        <p:nvPicPr>
          <p:cNvPr id="3" name="Segnale acust. registr.">
            <a:hlinkClick r:id="" action="ppaction://media"/>
          </p:cNvPr>
          <p:cNvPicPr>
            <a:picLocks noRot="1" noChangeAspect="1"/>
          </p:cNvPicPr>
          <p:nvPr>
            <a:wavAudioFile r:embed="rId1" name="Segnale acust. registr."/>
          </p:nvPr>
        </p:nvPicPr>
        <p:blipFill>
          <a:blip r:embed="rId3"/>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193"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Overview of Cufflinks."/>
          <p:cNvPicPr>
            <a:picLocks noChangeAspect="1" noChangeArrowheads="1"/>
          </p:cNvPicPr>
          <p:nvPr/>
        </p:nvPicPr>
        <p:blipFill>
          <a:blip r:embed="rId3"/>
          <a:srcRect/>
          <a:stretch>
            <a:fillRect/>
          </a:stretch>
        </p:blipFill>
        <p:spPr bwMode="auto">
          <a:xfrm>
            <a:off x="5370513" y="0"/>
            <a:ext cx="3773487" cy="6767513"/>
          </a:xfrm>
          <a:prstGeom prst="rect">
            <a:avLst/>
          </a:prstGeom>
          <a:noFill/>
          <a:ln w="9525">
            <a:noFill/>
            <a:miter lim="800000"/>
            <a:headEnd/>
            <a:tailEnd/>
          </a:ln>
        </p:spPr>
      </p:pic>
      <p:pic>
        <p:nvPicPr>
          <p:cNvPr id="106499" name="Picture 3" descr="Software components used in this protocol."/>
          <p:cNvPicPr>
            <a:picLocks noChangeAspect="1" noChangeArrowheads="1"/>
          </p:cNvPicPr>
          <p:nvPr/>
        </p:nvPicPr>
        <p:blipFill>
          <a:blip r:embed="rId4"/>
          <a:srcRect/>
          <a:stretch>
            <a:fillRect/>
          </a:stretch>
        </p:blipFill>
        <p:spPr bwMode="auto">
          <a:xfrm>
            <a:off x="1619250" y="0"/>
            <a:ext cx="3343275" cy="6742113"/>
          </a:xfrm>
          <a:prstGeom prst="rect">
            <a:avLst/>
          </a:prstGeom>
          <a:noFill/>
          <a:ln w="9525">
            <a:noFill/>
            <a:miter lim="800000"/>
            <a:headEnd/>
            <a:tailEnd/>
          </a:ln>
        </p:spPr>
      </p:pic>
      <p:pic>
        <p:nvPicPr>
          <p:cNvPr id="5"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17"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3"/>
          <a:srcRect/>
          <a:stretch>
            <a:fillRect/>
          </a:stretch>
        </p:blipFill>
        <p:spPr bwMode="auto">
          <a:xfrm>
            <a:off x="1908175" y="0"/>
            <a:ext cx="4784725" cy="6846888"/>
          </a:xfrm>
          <a:prstGeom prst="rect">
            <a:avLst/>
          </a:prstGeom>
          <a:noFill/>
          <a:ln w="9525">
            <a:noFill/>
            <a:miter lim="800000"/>
            <a:headEnd/>
            <a:tailEnd/>
          </a:ln>
        </p:spPr>
      </p:pic>
      <p:pic>
        <p:nvPicPr>
          <p:cNvPr id="3"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079"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3"/>
          <a:srcRect/>
          <a:stretch>
            <a:fillRect/>
          </a:stretch>
        </p:blipFill>
        <p:spPr bwMode="auto">
          <a:xfrm>
            <a:off x="468313" y="-7938"/>
            <a:ext cx="7775575" cy="6951663"/>
          </a:xfrm>
          <a:prstGeom prst="rect">
            <a:avLst/>
          </a:prstGeom>
          <a:noFill/>
          <a:ln w="9525">
            <a:noFill/>
            <a:miter lim="800000"/>
            <a:headEnd/>
            <a:tailEnd/>
          </a:ln>
        </p:spPr>
      </p:pic>
      <p:pic>
        <p:nvPicPr>
          <p:cNvPr id="3"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68"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An overview of the Tuxedo protocol."/>
          <p:cNvPicPr>
            <a:picLocks noChangeAspect="1" noChangeArrowheads="1"/>
          </p:cNvPicPr>
          <p:nvPr/>
        </p:nvPicPr>
        <p:blipFill>
          <a:blip r:embed="rId3"/>
          <a:srcRect/>
          <a:stretch>
            <a:fillRect/>
          </a:stretch>
        </p:blipFill>
        <p:spPr bwMode="auto">
          <a:xfrm>
            <a:off x="1187450" y="0"/>
            <a:ext cx="3003550" cy="6858000"/>
          </a:xfrm>
          <a:prstGeom prst="rect">
            <a:avLst/>
          </a:prstGeom>
          <a:noFill/>
          <a:ln w="9525">
            <a:noFill/>
            <a:miter lim="800000"/>
            <a:headEnd/>
            <a:tailEnd/>
          </a:ln>
        </p:spPr>
      </p:pic>
      <p:pic>
        <p:nvPicPr>
          <p:cNvPr id="3"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798"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Excluding isoforms discovered by Cufflinks from the transcript abundance estimation affects the abundance estimates of known isoforms, in some cases by orders of magnitude."/>
          <p:cNvPicPr>
            <a:picLocks noChangeAspect="1" noChangeArrowheads="1"/>
          </p:cNvPicPr>
          <p:nvPr/>
        </p:nvPicPr>
        <p:blipFill>
          <a:blip r:embed="rId3"/>
          <a:srcRect/>
          <a:stretch>
            <a:fillRect/>
          </a:stretch>
        </p:blipFill>
        <p:spPr bwMode="auto">
          <a:xfrm>
            <a:off x="981075" y="2476500"/>
            <a:ext cx="7181850" cy="1905000"/>
          </a:xfrm>
          <a:prstGeom prst="rect">
            <a:avLst/>
          </a:prstGeom>
          <a:noFill/>
          <a:ln w="9525">
            <a:noFill/>
            <a:miter lim="800000"/>
            <a:headEnd/>
            <a:tailEnd/>
          </a:ln>
        </p:spPr>
      </p:pic>
      <p:pic>
        <p:nvPicPr>
          <p:cNvPr id="3"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105"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Distinction of transcriptional and post-transcriptional regulatory effects on overall transcript output."/>
          <p:cNvPicPr>
            <a:picLocks noChangeAspect="1" noChangeArrowheads="1"/>
          </p:cNvPicPr>
          <p:nvPr/>
        </p:nvPicPr>
        <p:blipFill>
          <a:blip r:embed="rId3"/>
          <a:srcRect/>
          <a:stretch>
            <a:fillRect/>
          </a:stretch>
        </p:blipFill>
        <p:spPr bwMode="auto">
          <a:xfrm>
            <a:off x="1714500" y="666750"/>
            <a:ext cx="5715000" cy="5524500"/>
          </a:xfrm>
          <a:prstGeom prst="rect">
            <a:avLst/>
          </a:prstGeom>
          <a:noFill/>
          <a:ln w="9525">
            <a:noFill/>
            <a:miter lim="800000"/>
            <a:headEnd/>
            <a:tailEnd/>
          </a:ln>
        </p:spPr>
      </p:pic>
      <p:pic>
        <p:nvPicPr>
          <p:cNvPr id="3"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777"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3"/>
          <a:srcRect/>
          <a:stretch>
            <a:fillRect/>
          </a:stretch>
        </p:blipFill>
        <p:spPr bwMode="auto">
          <a:xfrm>
            <a:off x="1857375" y="1795463"/>
            <a:ext cx="5429250" cy="3267075"/>
          </a:xfrm>
          <a:prstGeom prst="rect">
            <a:avLst/>
          </a:prstGeom>
          <a:noFill/>
          <a:ln w="9525">
            <a:noFill/>
            <a:miter lim="800000"/>
            <a:headEnd/>
            <a:tailEnd/>
          </a:ln>
        </p:spPr>
      </p:pic>
      <p:pic>
        <p:nvPicPr>
          <p:cNvPr id="3"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581"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2"/>
          <a:srcRect/>
          <a:stretch>
            <a:fillRect/>
          </a:stretch>
        </p:blipFill>
        <p:spPr bwMode="auto">
          <a:xfrm>
            <a:off x="657225" y="238125"/>
            <a:ext cx="7829550" cy="6381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2"/>
          <a:srcRect/>
          <a:stretch>
            <a:fillRect/>
          </a:stretch>
        </p:blipFill>
        <p:spPr bwMode="auto">
          <a:xfrm>
            <a:off x="1187450" y="206375"/>
            <a:ext cx="5356225" cy="6651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a:srcRect/>
          <a:stretch>
            <a:fillRect/>
          </a:stretch>
        </p:blipFill>
        <p:spPr bwMode="auto">
          <a:xfrm>
            <a:off x="1566863" y="976313"/>
            <a:ext cx="6010275" cy="4905375"/>
          </a:xfrm>
          <a:prstGeom prst="rect">
            <a:avLst/>
          </a:prstGeom>
          <a:noFill/>
          <a:ln w="9525">
            <a:noFill/>
            <a:miter lim="800000"/>
            <a:headEnd/>
            <a:tailEnd/>
          </a:ln>
        </p:spPr>
      </p:pic>
      <p:pic>
        <p:nvPicPr>
          <p:cNvPr id="3"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55"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3"/>
          <a:srcRect/>
          <a:stretch>
            <a:fillRect/>
          </a:stretch>
        </p:blipFill>
        <p:spPr bwMode="auto">
          <a:xfrm>
            <a:off x="323850" y="404813"/>
            <a:ext cx="3838575" cy="4314825"/>
          </a:xfrm>
          <a:prstGeom prst="rect">
            <a:avLst/>
          </a:prstGeom>
          <a:noFill/>
          <a:ln w="9525">
            <a:noFill/>
            <a:miter lim="800000"/>
            <a:headEnd/>
            <a:tailEnd/>
          </a:ln>
        </p:spPr>
      </p:pic>
      <p:pic>
        <p:nvPicPr>
          <p:cNvPr id="115715" name="Picture 3"/>
          <p:cNvPicPr>
            <a:picLocks noChangeAspect="1" noChangeArrowheads="1"/>
          </p:cNvPicPr>
          <p:nvPr/>
        </p:nvPicPr>
        <p:blipFill>
          <a:blip r:embed="rId4"/>
          <a:srcRect/>
          <a:stretch>
            <a:fillRect/>
          </a:stretch>
        </p:blipFill>
        <p:spPr bwMode="auto">
          <a:xfrm>
            <a:off x="3505200" y="0"/>
            <a:ext cx="5638800" cy="5534025"/>
          </a:xfrm>
          <a:prstGeom prst="rect">
            <a:avLst/>
          </a:prstGeom>
          <a:noFill/>
          <a:ln w="9525">
            <a:noFill/>
            <a:miter lim="800000"/>
            <a:headEnd/>
            <a:tailEnd/>
          </a:ln>
        </p:spPr>
      </p:pic>
      <p:pic>
        <p:nvPicPr>
          <p:cNvPr id="4"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97"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a:srcRect/>
          <a:stretch>
            <a:fillRect/>
          </a:stretch>
        </p:blipFill>
        <p:spPr bwMode="auto">
          <a:xfrm>
            <a:off x="1371600" y="661988"/>
            <a:ext cx="6400800" cy="5534025"/>
          </a:xfrm>
          <a:prstGeom prst="rect">
            <a:avLst/>
          </a:prstGeom>
          <a:noFill/>
          <a:ln w="9525">
            <a:noFill/>
            <a:miter lim="800000"/>
            <a:headEnd/>
            <a:tailEnd/>
          </a:ln>
        </p:spPr>
      </p:pic>
      <p:pic>
        <p:nvPicPr>
          <p:cNvPr id="3"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647"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0836" name="Picture 4"/>
          <p:cNvPicPr>
            <a:picLocks noChangeAspect="1" noChangeArrowheads="1"/>
          </p:cNvPicPr>
          <p:nvPr/>
        </p:nvPicPr>
        <p:blipFill>
          <a:blip r:embed="rId2"/>
          <a:srcRect/>
          <a:stretch>
            <a:fillRect/>
          </a:stretch>
        </p:blipFill>
        <p:spPr bwMode="auto">
          <a:xfrm>
            <a:off x="1693863" y="0"/>
            <a:ext cx="5591175"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1860" name="Picture 4"/>
          <p:cNvPicPr>
            <a:picLocks noChangeAspect="1" noChangeArrowheads="1"/>
          </p:cNvPicPr>
          <p:nvPr/>
        </p:nvPicPr>
        <p:blipFill>
          <a:blip r:embed="rId2"/>
          <a:srcRect/>
          <a:stretch>
            <a:fillRect/>
          </a:stretch>
        </p:blipFill>
        <p:spPr bwMode="auto">
          <a:xfrm>
            <a:off x="1917700" y="200025"/>
            <a:ext cx="5907088" cy="64690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3909" name="Picture 5" descr="600px-PETworkflow"/>
          <p:cNvPicPr>
            <a:picLocks noChangeAspect="1" noChangeArrowheads="1"/>
          </p:cNvPicPr>
          <p:nvPr/>
        </p:nvPicPr>
        <p:blipFill>
          <a:blip r:embed="rId2"/>
          <a:srcRect/>
          <a:stretch>
            <a:fillRect/>
          </a:stretch>
        </p:blipFill>
        <p:spPr bwMode="auto">
          <a:xfrm>
            <a:off x="1790700" y="620713"/>
            <a:ext cx="5300663" cy="3984625"/>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2885" name="Picture 5" descr="2041-2223-2-23-2-l"/>
          <p:cNvPicPr>
            <a:picLocks noChangeAspect="1" noChangeArrowheads="1"/>
          </p:cNvPicPr>
          <p:nvPr/>
        </p:nvPicPr>
        <p:blipFill>
          <a:blip r:embed="rId2"/>
          <a:srcRect/>
          <a:stretch>
            <a:fillRect/>
          </a:stretch>
        </p:blipFill>
        <p:spPr bwMode="auto">
          <a:xfrm>
            <a:off x="1676400" y="655638"/>
            <a:ext cx="5454650" cy="2949575"/>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8" name="Rectangle 2"/>
          <p:cNvSpPr>
            <a:spLocks noChangeArrowheads="1"/>
          </p:cNvSpPr>
          <p:nvPr/>
        </p:nvSpPr>
        <p:spPr bwMode="auto">
          <a:xfrm>
            <a:off x="0" y="2190750"/>
            <a:ext cx="9144000" cy="1373188"/>
          </a:xfrm>
          <a:prstGeom prst="rect">
            <a:avLst/>
          </a:prstGeom>
          <a:solidFill>
            <a:srgbClr val="FFFFFF"/>
          </a:solidFill>
          <a:ln w="9525">
            <a:noFill/>
            <a:miter lim="800000"/>
            <a:headEnd/>
            <a:tailEnd/>
          </a:ln>
          <a:effectLst/>
        </p:spPr>
        <p:txBody>
          <a:bodyPr lIns="0" tIns="0" rIns="0" bIns="0" anchor="ctr">
            <a:spAutoFit/>
          </a:bodyPr>
          <a:lstStyle/>
          <a:p>
            <a:pPr algn="ctr" eaLnBrk="1" hangingPunct="1"/>
            <a:r>
              <a:rPr lang="it-IT" sz="1800" b="1">
                <a:latin typeface="Arial" pitchFamily="34" charset="0"/>
              </a:rPr>
              <a:t>Research article</a:t>
            </a:r>
          </a:p>
          <a:p>
            <a:pPr algn="ctr" eaLnBrk="1" hangingPunct="1"/>
            <a:r>
              <a:rPr lang="it-IT" sz="1800" b="1">
                <a:latin typeface="Arial" pitchFamily="34" charset="0"/>
              </a:rPr>
              <a:t>Comparison of RNA-Seq by poly (A) capture, ribosomal RNA depletion, and DNA microarray for expression profiling</a:t>
            </a:r>
          </a:p>
          <a:p>
            <a:pPr algn="ctr" eaLnBrk="1" hangingPunct="1"/>
            <a:r>
              <a:rPr lang="it-IT" sz="1800" b="1">
                <a:latin typeface="Arial" pitchFamily="34" charset="0"/>
              </a:rPr>
              <a:t>Wei Zhao</a:t>
            </a:r>
            <a:r>
              <a:rPr lang="it-IT" sz="1800" u="sng">
                <a:latin typeface="Arial" pitchFamily="34" charset="0"/>
                <a:hlinkClick r:id="rId2"/>
              </a:rPr>
              <a:t>12</a:t>
            </a:r>
            <a:r>
              <a:rPr lang="it-IT" sz="1800">
                <a:latin typeface="Arial" pitchFamily="34" charset="0"/>
              </a:rPr>
              <a:t>, </a:t>
            </a:r>
            <a:r>
              <a:rPr lang="it-IT" sz="1800" b="1">
                <a:latin typeface="Arial" pitchFamily="34" charset="0"/>
              </a:rPr>
              <a:t>Xiaping He</a:t>
            </a:r>
            <a:r>
              <a:rPr lang="it-IT" sz="1800" u="sng">
                <a:latin typeface="Arial" pitchFamily="34" charset="0"/>
                <a:hlinkClick r:id="rId2"/>
              </a:rPr>
              <a:t>23</a:t>
            </a:r>
            <a:r>
              <a:rPr lang="it-IT" sz="1800">
                <a:latin typeface="Arial" pitchFamily="34" charset="0"/>
              </a:rPr>
              <a:t>, </a:t>
            </a:r>
            <a:r>
              <a:rPr lang="it-IT" sz="1800" b="1">
                <a:latin typeface="Arial" pitchFamily="34" charset="0"/>
              </a:rPr>
              <a:t>Katherine A Hoadley</a:t>
            </a:r>
            <a:r>
              <a:rPr lang="it-IT" sz="1800" u="sng">
                <a:latin typeface="Arial" pitchFamily="34" charset="0"/>
                <a:hlinkClick r:id="rId2"/>
              </a:rPr>
              <a:t>23</a:t>
            </a:r>
            <a:r>
              <a:rPr lang="it-IT" sz="1800">
                <a:latin typeface="Arial" pitchFamily="34" charset="0"/>
              </a:rPr>
              <a:t>, </a:t>
            </a:r>
            <a:r>
              <a:rPr lang="it-IT" sz="1800" b="1">
                <a:latin typeface="Arial" pitchFamily="34" charset="0"/>
              </a:rPr>
              <a:t>Joel S Parker</a:t>
            </a:r>
            <a:r>
              <a:rPr lang="it-IT" sz="1800" u="sng">
                <a:latin typeface="Arial" pitchFamily="34" charset="0"/>
                <a:hlinkClick r:id="rId2"/>
              </a:rPr>
              <a:t>23</a:t>
            </a:r>
            <a:r>
              <a:rPr lang="it-IT" sz="1800">
                <a:latin typeface="Arial" pitchFamily="34" charset="0"/>
              </a:rPr>
              <a:t>, </a:t>
            </a:r>
            <a:r>
              <a:rPr lang="it-IT" sz="1800" b="1">
                <a:latin typeface="Arial" pitchFamily="34" charset="0"/>
              </a:rPr>
              <a:t>David Neil Hayes</a:t>
            </a:r>
            <a:r>
              <a:rPr lang="it-IT" sz="1800" u="sng">
                <a:latin typeface="Arial" pitchFamily="34" charset="0"/>
                <a:hlinkClick r:id="rId2"/>
              </a:rPr>
              <a:t>35</a:t>
            </a:r>
            <a:r>
              <a:rPr lang="it-IT" sz="1800">
                <a:latin typeface="Arial" pitchFamily="34" charset="0"/>
              </a:rPr>
              <a:t> and </a:t>
            </a:r>
            <a:r>
              <a:rPr lang="it-IT" sz="1800" b="1">
                <a:latin typeface="Arial" pitchFamily="34" charset="0"/>
              </a:rPr>
              <a:t>Charles M Perou</a:t>
            </a:r>
            <a:r>
              <a:rPr lang="it-IT" sz="1800" u="sng">
                <a:latin typeface="Arial" pitchFamily="34" charset="0"/>
                <a:hlinkClick r:id="rId2"/>
              </a:rPr>
              <a:t>1234</a:t>
            </a:r>
            <a:r>
              <a:rPr lang="it-IT" sz="1800">
                <a:latin typeface="Arial" pitchFamily="34" charset="0"/>
              </a:rPr>
              <a:t>*</a:t>
            </a:r>
          </a:p>
        </p:txBody>
      </p:sp>
      <p:sp>
        <p:nvSpPr>
          <p:cNvPr id="772099" name="Rectangle 3"/>
          <p:cNvSpPr>
            <a:spLocks noChangeArrowheads="1"/>
          </p:cNvSpPr>
          <p:nvPr/>
        </p:nvSpPr>
        <p:spPr bwMode="auto">
          <a:xfrm>
            <a:off x="1042988" y="4221163"/>
            <a:ext cx="6985000" cy="823912"/>
          </a:xfrm>
          <a:prstGeom prst="rect">
            <a:avLst/>
          </a:prstGeom>
          <a:solidFill>
            <a:srgbClr val="FFFFFF"/>
          </a:solidFill>
          <a:ln w="9525">
            <a:noFill/>
            <a:miter lim="800000"/>
            <a:headEnd/>
            <a:tailEnd/>
          </a:ln>
          <a:effectLst/>
        </p:spPr>
        <p:txBody>
          <a:bodyPr lIns="0" tIns="0" rIns="0" bIns="0" anchor="ctr">
            <a:spAutoFit/>
          </a:bodyPr>
          <a:lstStyle/>
          <a:p>
            <a:pPr algn="ctr" eaLnBrk="1" hangingPunct="1"/>
            <a:r>
              <a:rPr lang="it-IT" sz="1800" i="1">
                <a:latin typeface="Arial" pitchFamily="34" charset="0"/>
              </a:rPr>
              <a:t>BMC Genomics</a:t>
            </a:r>
            <a:r>
              <a:rPr lang="it-IT" sz="1800">
                <a:latin typeface="Arial" pitchFamily="34" charset="0"/>
              </a:rPr>
              <a:t> 2014, </a:t>
            </a:r>
            <a:r>
              <a:rPr lang="it-IT" sz="1800" b="1">
                <a:latin typeface="Arial" pitchFamily="34" charset="0"/>
              </a:rPr>
              <a:t>15</a:t>
            </a:r>
            <a:r>
              <a:rPr lang="it-IT" sz="1800">
                <a:latin typeface="Arial" pitchFamily="34" charset="0"/>
              </a:rPr>
              <a:t>:419  doi:10.1186/1471-2164-15-419</a:t>
            </a:r>
          </a:p>
          <a:p>
            <a:pPr algn="ctr" eaLnBrk="1" hangingPunct="1"/>
            <a:r>
              <a:rPr lang="it-IT" sz="1800">
                <a:latin typeface="Arial" pitchFamily="34" charset="0"/>
              </a:rPr>
              <a:t>The electronic version of this article is the complete one and can be found online at:</a:t>
            </a:r>
            <a:r>
              <a:rPr lang="it-IT" sz="1800" u="sng">
                <a:latin typeface="Arial" pitchFamily="34" charset="0"/>
                <a:hlinkClick r:id="rId3"/>
              </a:rPr>
              <a:t>http://www.biomedcentral.com/1471-2164/15/419</a:t>
            </a:r>
            <a:endParaRPr lang="it-IT" sz="1800" u="sng">
              <a:latin typeface="Arial" pitchFamily="34" charset="0"/>
            </a:endParaRPr>
          </a:p>
        </p:txBody>
      </p:sp>
      <p:sp>
        <p:nvSpPr>
          <p:cNvPr id="772100" name="Text Box 4"/>
          <p:cNvSpPr txBox="1">
            <a:spLocks noChangeArrowheads="1"/>
          </p:cNvSpPr>
          <p:nvPr/>
        </p:nvSpPr>
        <p:spPr bwMode="auto">
          <a:xfrm>
            <a:off x="2460625" y="496888"/>
            <a:ext cx="3417888" cy="396875"/>
          </a:xfrm>
          <a:prstGeom prst="rect">
            <a:avLst/>
          </a:prstGeom>
          <a:noFill/>
          <a:ln w="9525">
            <a:noFill/>
            <a:miter lim="800000"/>
            <a:headEnd/>
            <a:tailEnd/>
          </a:ln>
          <a:effectLst/>
        </p:spPr>
        <p:txBody>
          <a:bodyPr wrap="none">
            <a:spAutoFit/>
          </a:bodyPr>
          <a:lstStyle/>
          <a:p>
            <a:r>
              <a:rPr lang="it-IT"/>
              <a:t>Protocols for RNAseq Libraries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1403350" y="669925"/>
            <a:ext cx="6813550" cy="5310188"/>
          </a:xfrm>
          <a:prstGeom prst="rect">
            <a:avLst/>
          </a:prstGeom>
          <a:noFill/>
          <a:ln w="9525">
            <a:noFill/>
            <a:miter lim="800000"/>
            <a:headEnd/>
            <a:tailEnd/>
          </a:ln>
        </p:spPr>
        <p:txBody>
          <a:bodyPr anchor="ctr">
            <a:spAutoFit/>
          </a:bodyPr>
          <a:lstStyle/>
          <a:p>
            <a:r>
              <a:rPr lang="it-IT" sz="1800" b="1">
                <a:solidFill>
                  <a:srgbClr val="252525"/>
                </a:solidFill>
                <a:latin typeface="Arial" pitchFamily="34" charset="0"/>
                <a:cs typeface="Arial" pitchFamily="34" charset="0"/>
              </a:rPr>
              <a:t>Depth (coverage) in </a:t>
            </a:r>
            <a:r>
              <a:rPr lang="it-IT" sz="1800" b="1">
                <a:latin typeface="Arial" pitchFamily="34" charset="0"/>
                <a:cs typeface="Arial" pitchFamily="34" charset="0"/>
                <a:hlinkClick r:id="rId3" tooltip="DNA sequencing"/>
              </a:rPr>
              <a:t>DNA sequencing</a:t>
            </a:r>
            <a:r>
              <a:rPr lang="it-IT" sz="1800" b="1">
                <a:solidFill>
                  <a:srgbClr val="252525"/>
                </a:solidFill>
                <a:latin typeface="Arial" pitchFamily="34" charset="0"/>
                <a:cs typeface="Arial" pitchFamily="34" charset="0"/>
              </a:rPr>
              <a:t> refers to the number of times a </a:t>
            </a:r>
            <a:r>
              <a:rPr lang="it-IT" sz="1800" b="1">
                <a:solidFill>
                  <a:srgbClr val="0B0080"/>
                </a:solidFill>
                <a:latin typeface="Arial" pitchFamily="34" charset="0"/>
                <a:cs typeface="Arial" pitchFamily="34" charset="0"/>
                <a:hlinkClick r:id="rId4" tooltip="Nucleotide"/>
              </a:rPr>
              <a:t>nucleotide</a:t>
            </a:r>
            <a:r>
              <a:rPr lang="it-IT" sz="1800" b="1">
                <a:solidFill>
                  <a:srgbClr val="252525"/>
                </a:solidFill>
                <a:latin typeface="Arial" pitchFamily="34" charset="0"/>
                <a:cs typeface="Arial" pitchFamily="34" charset="0"/>
              </a:rPr>
              <a:t> is read during the sequencing process. Deep sequencing indicates that the total number of reads is many times larger than the length of the sequence under study. </a:t>
            </a:r>
            <a:r>
              <a:rPr lang="it-IT" sz="1800" b="1">
                <a:solidFill>
                  <a:srgbClr val="0B0080"/>
                </a:solidFill>
                <a:latin typeface="Arial" pitchFamily="34" charset="0"/>
                <a:cs typeface="Arial" pitchFamily="34" charset="0"/>
                <a:hlinkClick r:id="rId5" tooltip="Shotgun sequencing"/>
              </a:rPr>
              <a:t>Coverage</a:t>
            </a:r>
            <a:r>
              <a:rPr lang="it-IT" sz="1800" b="1">
                <a:solidFill>
                  <a:srgbClr val="252525"/>
                </a:solidFill>
                <a:latin typeface="Arial" pitchFamily="34" charset="0"/>
                <a:cs typeface="Arial" pitchFamily="34" charset="0"/>
              </a:rPr>
              <a:t> is the average number of reads representing a given nucleotide in the reconstructed sequence.</a:t>
            </a:r>
            <a:endParaRPr lang="it-IT" sz="1800" b="1"/>
          </a:p>
          <a:p>
            <a:r>
              <a:rPr lang="it-IT" sz="1800" b="1">
                <a:solidFill>
                  <a:srgbClr val="252525"/>
                </a:solidFill>
                <a:latin typeface="Arial" pitchFamily="34" charset="0"/>
                <a:cs typeface="Arial" pitchFamily="34" charset="0"/>
              </a:rPr>
              <a:t>Depth can be calculated from the length of the original genome (</a:t>
            </a:r>
            <a:r>
              <a:rPr lang="it-IT" sz="1800" b="1" i="1">
                <a:solidFill>
                  <a:srgbClr val="252525"/>
                </a:solidFill>
                <a:latin typeface="Arial" pitchFamily="34" charset="0"/>
                <a:cs typeface="Arial" pitchFamily="34" charset="0"/>
              </a:rPr>
              <a:t>G</a:t>
            </a:r>
            <a:r>
              <a:rPr lang="it-IT" sz="1800" b="1">
                <a:solidFill>
                  <a:srgbClr val="252525"/>
                </a:solidFill>
                <a:latin typeface="Arial" pitchFamily="34" charset="0"/>
                <a:cs typeface="Arial" pitchFamily="34" charset="0"/>
              </a:rPr>
              <a:t>), the number of reads(</a:t>
            </a:r>
            <a:r>
              <a:rPr lang="it-IT" sz="1800" b="1" i="1">
                <a:solidFill>
                  <a:srgbClr val="252525"/>
                </a:solidFill>
                <a:latin typeface="Arial" pitchFamily="34" charset="0"/>
                <a:cs typeface="Arial" pitchFamily="34" charset="0"/>
              </a:rPr>
              <a:t>N</a:t>
            </a:r>
            <a:r>
              <a:rPr lang="it-IT" sz="1800" b="1">
                <a:solidFill>
                  <a:srgbClr val="252525"/>
                </a:solidFill>
                <a:latin typeface="Arial" pitchFamily="34" charset="0"/>
                <a:cs typeface="Arial" pitchFamily="34" charset="0"/>
              </a:rPr>
              <a:t>), and the average read length(</a:t>
            </a:r>
            <a:r>
              <a:rPr lang="it-IT" sz="1800" b="1" i="1">
                <a:solidFill>
                  <a:srgbClr val="252525"/>
                </a:solidFill>
                <a:latin typeface="Arial" pitchFamily="34" charset="0"/>
                <a:cs typeface="Arial" pitchFamily="34" charset="0"/>
              </a:rPr>
              <a:t>L</a:t>
            </a:r>
            <a:r>
              <a:rPr lang="it-IT" sz="1800" b="1">
                <a:solidFill>
                  <a:srgbClr val="252525"/>
                </a:solidFill>
                <a:latin typeface="Arial" pitchFamily="34" charset="0"/>
                <a:cs typeface="Arial" pitchFamily="34" charset="0"/>
              </a:rPr>
              <a:t>) as  N x L/G. For example, a hypothetical genome with 2,000 base pairs reconstructed from 8 reads with an average length of 500 nucleotides will have 2x redundancy. This parameter also enables one to estimate other quantities, such as the percentage of the genome covered by reads (sometimes also called coverage). A high coverage in shotgun sequencing is desired because it can overcome errors in base calling and assembly. The subject of </a:t>
            </a:r>
            <a:r>
              <a:rPr lang="it-IT" sz="1800" b="1">
                <a:solidFill>
                  <a:srgbClr val="0B0080"/>
                </a:solidFill>
                <a:latin typeface="Arial" pitchFamily="34" charset="0"/>
                <a:cs typeface="Arial" pitchFamily="34" charset="0"/>
                <a:hlinkClick r:id="rId6" tooltip="DNA sequencing theory"/>
              </a:rPr>
              <a:t>DNA sequencing theory</a:t>
            </a:r>
            <a:r>
              <a:rPr lang="it-IT" sz="1800" b="1">
                <a:solidFill>
                  <a:srgbClr val="252525"/>
                </a:solidFill>
                <a:latin typeface="Arial" pitchFamily="34" charset="0"/>
                <a:cs typeface="Arial" pitchFamily="34" charset="0"/>
              </a:rPr>
              <a:t> addresses the relationships of such quantities</a:t>
            </a:r>
          </a:p>
        </p:txBody>
      </p:sp>
      <p:sp>
        <p:nvSpPr>
          <p:cNvPr id="95235" name="AutoShape 3" descr="N\times L/G"/>
          <p:cNvSpPr>
            <a:spLocks noChangeAspect="1" noChangeArrowheads="1"/>
          </p:cNvSpPr>
          <p:nvPr/>
        </p:nvSpPr>
        <p:spPr bwMode="auto">
          <a:xfrm>
            <a:off x="2601913" y="3360738"/>
            <a:ext cx="304800" cy="304800"/>
          </a:xfrm>
          <a:prstGeom prst="rect">
            <a:avLst/>
          </a:prstGeom>
          <a:noFill/>
          <a:ln w="9525">
            <a:noFill/>
            <a:miter lim="800000"/>
            <a:headEnd/>
            <a:tailEnd/>
          </a:ln>
        </p:spPr>
        <p:txBody>
          <a:bodyPr/>
          <a:lstStyle/>
          <a:p>
            <a:endParaRPr lang="it-IT"/>
          </a:p>
        </p:txBody>
      </p:sp>
      <p:pic>
        <p:nvPicPr>
          <p:cNvPr id="5" name="Segnale acust. registr.">
            <a:hlinkClick r:id="" action="ppaction://media"/>
          </p:cNvPr>
          <p:cNvPicPr>
            <a:picLocks noRot="1" noChangeAspect="1"/>
          </p:cNvPicPr>
          <p:nvPr>
            <a:wavAudioFile r:embed="rId1" name="Segnale acust. registr."/>
          </p:nvPr>
        </p:nvPicPr>
        <p:blipFill>
          <a:blip r:embed="rId7"/>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322"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4146" name="Picture 2" descr="1471-2164-15-419-1"/>
          <p:cNvPicPr>
            <a:picLocks noChangeAspect="1" noChangeArrowheads="1"/>
          </p:cNvPicPr>
          <p:nvPr/>
        </p:nvPicPr>
        <p:blipFill>
          <a:blip r:embed="rId2"/>
          <a:srcRect/>
          <a:stretch>
            <a:fillRect/>
          </a:stretch>
        </p:blipFill>
        <p:spPr bwMode="auto">
          <a:xfrm>
            <a:off x="1714500" y="723900"/>
            <a:ext cx="5715000" cy="541020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2" name="Rectangle 2"/>
          <p:cNvSpPr>
            <a:spLocks noChangeArrowheads="1"/>
          </p:cNvSpPr>
          <p:nvPr/>
        </p:nvSpPr>
        <p:spPr bwMode="auto">
          <a:xfrm>
            <a:off x="611188" y="0"/>
            <a:ext cx="7291387" cy="6316663"/>
          </a:xfrm>
          <a:prstGeom prst="rect">
            <a:avLst/>
          </a:prstGeom>
          <a:solidFill>
            <a:srgbClr val="FFFFFF"/>
          </a:solidFill>
          <a:ln w="9525">
            <a:noFill/>
            <a:miter lim="800000"/>
            <a:headEnd/>
            <a:tailEnd/>
          </a:ln>
          <a:effectLst/>
        </p:spPr>
        <p:txBody>
          <a:bodyPr lIns="0" tIns="0" rIns="0" bIns="0" anchor="ctr">
            <a:spAutoFit/>
          </a:bodyPr>
          <a:lstStyle/>
          <a:p>
            <a:pPr algn="ctr" eaLnBrk="1" hangingPunct="1"/>
            <a:r>
              <a:rPr lang="it-IT" sz="1800" b="1">
                <a:latin typeface="Arial" pitchFamily="34" charset="0"/>
              </a:rPr>
              <a:t>Results</a:t>
            </a:r>
          </a:p>
          <a:p>
            <a:pPr algn="ctr" eaLnBrk="1" hangingPunct="1"/>
            <a:r>
              <a:rPr lang="it-IT" sz="1800">
                <a:latin typeface="Arial" pitchFamily="34" charset="0"/>
              </a:rPr>
              <a:t>To address the desire to perform RNA-Seq on FFPE materials, we evaluated two different library preparation protocols that could be compatible for use with small RNA fragments. We obtained paired Fresh Frozen (FF) and FFPE RNAs from multiple tumors and subjected these to different gene expression profiling methods. We tested 11 human breast tumor samples using: (a) FF RNAs by microarray, mRNA-Seq, Ribo-Zero-Seq and DSN-Seq (Duplex-Specific Nuclease) and (b) FFPE RNAs by Ribo-Zero-Seq and DSN-Seq. We also performed these different RNA-Seq protocols using 10 TCGA tumors as a validation set.</a:t>
            </a:r>
          </a:p>
          <a:p>
            <a:pPr algn="ctr" eaLnBrk="1" hangingPunct="1"/>
            <a:r>
              <a:rPr lang="it-IT" sz="1800">
                <a:latin typeface="Arial" pitchFamily="34" charset="0"/>
              </a:rPr>
              <a:t>The data from paired RNA samples showed high concordance in transcript quantification across all protocols and between FF and FFPE RNAs. In both FF and FFPE, Ribo-Zero-Seq removed rRNA with comparable efficiency as mRNA-Seq, and it provided an equivalent or less biased coverage on gene 3′ ends. Compared to mRNA-Seq where 69% of bases were mapped to the transcriptome, DSN-Seq and Ribo-Zero-Seq contained significantly fewer reads mapping to the transcriptome (20-30%); in these RNA-Seq protocols, many if not most reads mapped to intronic regions. Approximately 14 million reads in mRNA-Seq and 45–65 million reads in Ribo-Zero-Seq or DSN-Seq were required to achieve the same gene detection levels as a standard Agilent DNA microarray.</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5170" name="Picture 2" descr="1471-2164-15-419-2"/>
          <p:cNvPicPr>
            <a:picLocks noChangeAspect="1" noChangeArrowheads="1"/>
          </p:cNvPicPr>
          <p:nvPr/>
        </p:nvPicPr>
        <p:blipFill>
          <a:blip r:embed="rId2"/>
          <a:srcRect/>
          <a:stretch>
            <a:fillRect/>
          </a:stretch>
        </p:blipFill>
        <p:spPr bwMode="auto">
          <a:xfrm>
            <a:off x="1835150" y="333375"/>
            <a:ext cx="5715000" cy="3895725"/>
          </a:xfrm>
          <a:prstGeom prst="rect">
            <a:avLst/>
          </a:prstGeom>
          <a:noFill/>
        </p:spPr>
      </p:pic>
      <p:sp>
        <p:nvSpPr>
          <p:cNvPr id="775171" name="Rectangle 3"/>
          <p:cNvSpPr>
            <a:spLocks noChangeArrowheads="1"/>
          </p:cNvSpPr>
          <p:nvPr/>
        </p:nvSpPr>
        <p:spPr bwMode="auto">
          <a:xfrm>
            <a:off x="1979613" y="4652963"/>
            <a:ext cx="5400675" cy="1922462"/>
          </a:xfrm>
          <a:prstGeom prst="rect">
            <a:avLst/>
          </a:prstGeom>
          <a:solidFill>
            <a:srgbClr val="F7F7F7"/>
          </a:solidFill>
          <a:ln w="9525">
            <a:noFill/>
            <a:miter lim="800000"/>
            <a:headEnd/>
            <a:tailEnd/>
          </a:ln>
          <a:effectLst/>
        </p:spPr>
        <p:txBody>
          <a:bodyPr lIns="0" tIns="0" rIns="0" bIns="0" anchor="ctr">
            <a:spAutoFit/>
          </a:bodyPr>
          <a:lstStyle/>
          <a:p>
            <a:pPr eaLnBrk="1" hangingPunct="1"/>
            <a:r>
              <a:rPr lang="it-IT" sz="1800" b="1">
                <a:latin typeface="Arial" pitchFamily="34" charset="0"/>
              </a:rPr>
              <a:t>Genome alignment profiles.</a:t>
            </a:r>
            <a:r>
              <a:rPr lang="it-IT" sz="1800">
                <a:latin typeface="Arial" pitchFamily="34" charset="0"/>
              </a:rPr>
              <a:t> The percentage of nucleotide bases mapping to three different regions of the genome: exonic/protein coding and UTR (green), intronic (yellow), intergenic (red), and the percentage of unmapped bases (purple). The data is shown separately for the UNC </a:t>
            </a:r>
            <a:r>
              <a:rPr lang="it-IT" sz="1800" b="1">
                <a:latin typeface="Arial" pitchFamily="34" charset="0"/>
              </a:rPr>
              <a:t>(A)</a:t>
            </a:r>
            <a:r>
              <a:rPr lang="it-IT" sz="1800">
                <a:latin typeface="Arial" pitchFamily="34" charset="0"/>
              </a:rPr>
              <a:t> and TCGA </a:t>
            </a:r>
            <a:r>
              <a:rPr lang="it-IT" sz="1800" b="1">
                <a:latin typeface="Arial" pitchFamily="34" charset="0"/>
              </a:rPr>
              <a:t>(B)</a:t>
            </a:r>
            <a:r>
              <a:rPr lang="it-IT" sz="1800">
                <a:latin typeface="Arial" pitchFamily="34" charset="0"/>
              </a:rPr>
              <a:t> datasets. </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6194" name="Picture 2" descr="1471-2164-15-419-3"/>
          <p:cNvPicPr>
            <a:picLocks noChangeAspect="1" noChangeArrowheads="1"/>
          </p:cNvPicPr>
          <p:nvPr/>
        </p:nvPicPr>
        <p:blipFill>
          <a:blip r:embed="rId2"/>
          <a:srcRect/>
          <a:stretch>
            <a:fillRect/>
          </a:stretch>
        </p:blipFill>
        <p:spPr bwMode="auto">
          <a:xfrm>
            <a:off x="0" y="0"/>
            <a:ext cx="5715000" cy="6534150"/>
          </a:xfrm>
          <a:prstGeom prst="rect">
            <a:avLst/>
          </a:prstGeom>
          <a:noFill/>
        </p:spPr>
      </p:pic>
      <p:sp>
        <p:nvSpPr>
          <p:cNvPr id="776195" name="Rectangle 3"/>
          <p:cNvSpPr>
            <a:spLocks noChangeArrowheads="1"/>
          </p:cNvSpPr>
          <p:nvPr/>
        </p:nvSpPr>
        <p:spPr bwMode="auto">
          <a:xfrm>
            <a:off x="5922963" y="317500"/>
            <a:ext cx="3182937" cy="5791200"/>
          </a:xfrm>
          <a:prstGeom prst="rect">
            <a:avLst/>
          </a:prstGeom>
          <a:solidFill>
            <a:srgbClr val="F7F7F7"/>
          </a:solidFill>
          <a:ln w="9525">
            <a:noFill/>
            <a:miter lim="800000"/>
            <a:headEnd/>
            <a:tailEnd/>
          </a:ln>
          <a:effectLst/>
        </p:spPr>
        <p:txBody>
          <a:bodyPr lIns="0" tIns="0" rIns="0" bIns="0" anchor="ctr">
            <a:spAutoFit/>
          </a:bodyPr>
          <a:lstStyle/>
          <a:p>
            <a:r>
              <a:rPr lang="it-IT" b="1"/>
              <a:t>Comparison of gene quantification concordance across RNA-Seq library protocols.</a:t>
            </a:r>
            <a:r>
              <a:rPr lang="it-IT"/>
              <a:t> Pearson correlation coefficients of RNA-Seq libraries pairs in </a:t>
            </a:r>
            <a:r>
              <a:rPr lang="it-IT" b="1"/>
              <a:t>(A)</a:t>
            </a:r>
            <a:r>
              <a:rPr lang="it-IT"/>
              <a:t> UNC and </a:t>
            </a:r>
            <a:r>
              <a:rPr lang="it-IT" b="1"/>
              <a:t>(B)</a:t>
            </a:r>
            <a:r>
              <a:rPr lang="it-IT"/>
              <a:t> TCGA dataset. </a:t>
            </a:r>
            <a:r>
              <a:rPr lang="it-IT" b="1"/>
              <a:t>(C)</a:t>
            </a:r>
            <a:r>
              <a:rPr lang="it-IT"/>
              <a:t> Scatter plots of libraries of each pair of protocols for breast tumor sample 020578B. </a:t>
            </a:r>
            <a:r>
              <a:rPr lang="it-IT" b="1"/>
              <a:t>(D)</a:t>
            </a:r>
            <a:r>
              <a:rPr lang="it-IT"/>
              <a:t>Deming regression slope for pairs of RNA-Seq libraries in UNC dataset. A slope of 1 indicates the equivalent sensitivity of the two libraries, whereas a smaller value is indicative of a higher sensitivity of the first term/method in the pair.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7218" name="Picture 2" descr="1471-2164-15-419-4"/>
          <p:cNvPicPr>
            <a:picLocks noChangeAspect="1" noChangeArrowheads="1"/>
          </p:cNvPicPr>
          <p:nvPr/>
        </p:nvPicPr>
        <p:blipFill>
          <a:blip r:embed="rId2"/>
          <a:srcRect/>
          <a:stretch>
            <a:fillRect/>
          </a:stretch>
        </p:blipFill>
        <p:spPr bwMode="auto">
          <a:xfrm>
            <a:off x="1714500" y="1271588"/>
            <a:ext cx="5715000" cy="4314825"/>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1314" name="Picture 2"/>
          <p:cNvPicPr>
            <a:picLocks noChangeAspect="1" noChangeArrowheads="1"/>
          </p:cNvPicPr>
          <p:nvPr/>
        </p:nvPicPr>
        <p:blipFill>
          <a:blip r:embed="rId2"/>
          <a:srcRect/>
          <a:stretch>
            <a:fillRect/>
          </a:stretch>
        </p:blipFill>
        <p:spPr bwMode="auto">
          <a:xfrm>
            <a:off x="762000" y="571500"/>
            <a:ext cx="7620000" cy="5715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6" name="Rectangle 2"/>
          <p:cNvSpPr>
            <a:spLocks noChangeArrowheads="1"/>
          </p:cNvSpPr>
          <p:nvPr/>
        </p:nvSpPr>
        <p:spPr bwMode="auto">
          <a:xfrm>
            <a:off x="684213" y="1196975"/>
            <a:ext cx="8066087" cy="1922463"/>
          </a:xfrm>
          <a:prstGeom prst="rect">
            <a:avLst/>
          </a:prstGeom>
          <a:solidFill>
            <a:srgbClr val="FFFFFF"/>
          </a:solidFill>
          <a:ln w="9525">
            <a:noFill/>
            <a:miter lim="800000"/>
            <a:headEnd/>
            <a:tailEnd/>
          </a:ln>
          <a:effectLst/>
        </p:spPr>
        <p:txBody>
          <a:bodyPr lIns="0" tIns="0" rIns="0" bIns="0" anchor="ctr">
            <a:spAutoFit/>
          </a:bodyPr>
          <a:lstStyle/>
          <a:p>
            <a:pPr algn="ctr" eaLnBrk="1" hangingPunct="1"/>
            <a:r>
              <a:rPr lang="it-IT" sz="1800" b="1">
                <a:latin typeface="Arial" pitchFamily="34" charset="0"/>
              </a:rPr>
              <a:t>Conclusions</a:t>
            </a:r>
          </a:p>
          <a:p>
            <a:pPr algn="ctr" eaLnBrk="1" hangingPunct="1"/>
            <a:r>
              <a:rPr lang="it-IT" sz="1800">
                <a:latin typeface="Arial" pitchFamily="34" charset="0"/>
              </a:rPr>
              <a:t>Our results demonstrate that compared to mRNA-Seq and microarrays, Ribo-Zero-Seq provides equivalent rRNA removal efficiency, coverage uniformity, genome-based mapped reads, and consistently high quality quantification of transcripts. Moreover, Ribo-Zero-Seq and DSN-Seq have consistent transcript quantification using FFPE RNAs, suggesting that RNA-Seq can be used with FFPE-derived RNAs for gene expression profiling.</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90" name="Rectangle 2"/>
          <p:cNvSpPr>
            <a:spLocks noChangeArrowheads="1"/>
          </p:cNvSpPr>
          <p:nvPr/>
        </p:nvSpPr>
        <p:spPr bwMode="auto">
          <a:xfrm>
            <a:off x="323850" y="1125538"/>
            <a:ext cx="8820150" cy="2014537"/>
          </a:xfrm>
          <a:prstGeom prst="rect">
            <a:avLst/>
          </a:prstGeom>
          <a:noFill/>
          <a:ln w="9525">
            <a:noFill/>
            <a:miter lim="800000"/>
            <a:headEnd/>
            <a:tailEnd/>
          </a:ln>
          <a:effectLst/>
        </p:spPr>
        <p:txBody>
          <a:bodyPr anchor="ctr">
            <a:spAutoFit/>
          </a:bodyPr>
          <a:lstStyle/>
          <a:p>
            <a:pPr eaLnBrk="1" hangingPunct="1"/>
            <a:r>
              <a:rPr lang="it-IT" sz="1800">
                <a:latin typeface="Arial" pitchFamily="34" charset="0"/>
              </a:rPr>
              <a:t>In this study, we demonstrated that compared to mRNA-Seq, Ribo-Zero-Seq provides equivalent rRNA removal efficiency, coverage uniformity, genome-based mapped reads, and reduces 5′- to- 3′ bias. In addition, both Ribo-Zero-Seq and DSN-Seq provide highly consistent quantification of transcripts when compared to microarrays or mRNA-Seq, and substantially more information on non-poly(A) RNA. Moreover, the two rRNA depletion methods have consistent transcript quantification using FFPE RNAs and show high reproducibility.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62" name="Picture 2"/>
          <p:cNvPicPr>
            <a:picLocks noChangeAspect="1" noChangeArrowheads="1"/>
          </p:cNvPicPr>
          <p:nvPr/>
        </p:nvPicPr>
        <p:blipFill>
          <a:blip r:embed="rId2"/>
          <a:srcRect/>
          <a:stretch>
            <a:fillRect/>
          </a:stretch>
        </p:blipFill>
        <p:spPr bwMode="auto">
          <a:xfrm>
            <a:off x="1857375" y="1795463"/>
            <a:ext cx="5429250" cy="32670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900113" y="0"/>
            <a:ext cx="7848600" cy="5876925"/>
            <a:chOff x="567" y="0"/>
            <a:chExt cx="4944" cy="3702"/>
          </a:xfrm>
        </p:grpSpPr>
        <p:pic>
          <p:nvPicPr>
            <p:cNvPr id="676867" name="Picture 3"/>
            <p:cNvPicPr>
              <a:picLocks noChangeAspect="1" noChangeArrowheads="1"/>
            </p:cNvPicPr>
            <p:nvPr/>
          </p:nvPicPr>
          <p:blipFill>
            <a:blip r:embed="rId2"/>
            <a:srcRect/>
            <a:stretch>
              <a:fillRect/>
            </a:stretch>
          </p:blipFill>
          <p:spPr bwMode="auto">
            <a:xfrm>
              <a:off x="657" y="0"/>
              <a:ext cx="4800" cy="3600"/>
            </a:xfrm>
            <a:prstGeom prst="rect">
              <a:avLst/>
            </a:prstGeom>
            <a:noFill/>
            <a:ln w="9525">
              <a:noFill/>
              <a:miter lim="800000"/>
              <a:headEnd/>
              <a:tailEnd/>
            </a:ln>
            <a:effectLst/>
          </p:spPr>
        </p:pic>
        <p:sp>
          <p:nvSpPr>
            <p:cNvPr id="676868" name="Rectangle 4"/>
            <p:cNvSpPr>
              <a:spLocks noChangeArrowheads="1"/>
            </p:cNvSpPr>
            <p:nvPr/>
          </p:nvSpPr>
          <p:spPr bwMode="auto">
            <a:xfrm>
              <a:off x="657" y="0"/>
              <a:ext cx="4808" cy="618"/>
            </a:xfrm>
            <a:prstGeom prst="rect">
              <a:avLst/>
            </a:prstGeom>
            <a:solidFill>
              <a:schemeClr val="bg1"/>
            </a:solidFill>
            <a:ln w="9525">
              <a:solidFill>
                <a:schemeClr val="bg1"/>
              </a:solidFill>
              <a:miter lim="800000"/>
              <a:headEnd/>
              <a:tailEnd/>
            </a:ln>
            <a:effectLst/>
          </p:spPr>
          <p:txBody>
            <a:bodyPr wrap="none" anchor="ctr"/>
            <a:lstStyle/>
            <a:p>
              <a:endParaRPr lang="it-IT"/>
            </a:p>
          </p:txBody>
        </p:sp>
        <p:sp>
          <p:nvSpPr>
            <p:cNvPr id="676869" name="Rectangle 5"/>
            <p:cNvSpPr>
              <a:spLocks noChangeArrowheads="1"/>
            </p:cNvSpPr>
            <p:nvPr/>
          </p:nvSpPr>
          <p:spPr bwMode="auto">
            <a:xfrm>
              <a:off x="567" y="3203"/>
              <a:ext cx="4944" cy="499"/>
            </a:xfrm>
            <a:prstGeom prst="rect">
              <a:avLst/>
            </a:prstGeom>
            <a:solidFill>
              <a:schemeClr val="bg1"/>
            </a:solidFill>
            <a:ln w="9525">
              <a:solidFill>
                <a:schemeClr val="bg1"/>
              </a:solidFill>
              <a:miter lim="800000"/>
              <a:headEnd/>
              <a:tailEnd/>
            </a:ln>
            <a:effectLst/>
          </p:spPr>
          <p:txBody>
            <a:bodyPr wrap="none" anchor="ctr"/>
            <a:lstStyle/>
            <a:p>
              <a:endParaRPr lang="it-IT"/>
            </a:p>
          </p:txBody>
        </p:sp>
        <p:sp>
          <p:nvSpPr>
            <p:cNvPr id="676870" name="Text Box 6"/>
            <p:cNvSpPr txBox="1">
              <a:spLocks noChangeArrowheads="1"/>
            </p:cNvSpPr>
            <p:nvPr/>
          </p:nvSpPr>
          <p:spPr bwMode="auto">
            <a:xfrm>
              <a:off x="748" y="3067"/>
              <a:ext cx="3946" cy="237"/>
            </a:xfrm>
            <a:prstGeom prst="rect">
              <a:avLst/>
            </a:prstGeom>
            <a:solidFill>
              <a:schemeClr val="bg1"/>
            </a:solidFill>
            <a:ln w="9525">
              <a:solidFill>
                <a:schemeClr val="bg1"/>
              </a:solidFill>
              <a:miter lim="800000"/>
              <a:headEnd/>
              <a:tailEnd/>
            </a:ln>
            <a:effectLst/>
          </p:spPr>
          <p:txBody>
            <a:bodyPr>
              <a:spAutoFit/>
            </a:bodyPr>
            <a:lstStyle/>
            <a:p>
              <a:pPr eaLnBrk="1" hangingPunct="1">
                <a:spcBef>
                  <a:spcPct val="50000"/>
                </a:spcBef>
              </a:pPr>
              <a:endParaRPr lang="it-IT" sz="1800">
                <a:latin typeface="Arial" pitchFamily="34" charset="0"/>
                <a:cs typeface="Arial" pitchFamily="34" charset="0"/>
              </a:endParaRPr>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4" name="Rectangle 2"/>
          <p:cNvSpPr>
            <a:spLocks noChangeArrowheads="1"/>
          </p:cNvSpPr>
          <p:nvPr/>
        </p:nvSpPr>
        <p:spPr bwMode="auto">
          <a:xfrm>
            <a:off x="0" y="152400"/>
            <a:ext cx="8966200" cy="2835275"/>
          </a:xfrm>
          <a:prstGeom prst="rect">
            <a:avLst/>
          </a:prstGeom>
          <a:noFill/>
          <a:ln w="9525">
            <a:noFill/>
            <a:miter lim="800000"/>
            <a:headEnd/>
            <a:tailEnd/>
          </a:ln>
          <a:effectLst/>
        </p:spPr>
        <p:txBody>
          <a:bodyPr anchor="ctr">
            <a:spAutoFit/>
          </a:bodyPr>
          <a:lstStyle/>
          <a:p>
            <a:r>
              <a:rPr lang="it-IT" b="1"/>
              <a:t>Sequencing depth</a:t>
            </a:r>
            <a:r>
              <a:rPr lang="it-IT"/>
              <a:t> represents the (often average) number of nucleotides contributing to a portion of an assembly.</a:t>
            </a:r>
          </a:p>
          <a:p>
            <a:r>
              <a:rPr lang="it-IT"/>
              <a:t>On a genome basis, it means that, on average, each base has been sequenced a certain number of times (10X, 20X...).</a:t>
            </a:r>
          </a:p>
          <a:p>
            <a:r>
              <a:rPr lang="it-IT"/>
              <a:t>For a specific nucleotide, it represents the number of sequences that added information about that nucleotide.</a:t>
            </a:r>
          </a:p>
          <a:p>
            <a:r>
              <a:rPr lang="it-IT"/>
              <a:t>Such depth varies quite a lot depending on the genomic region. In consequence, an average sequencing depth of 30X leaves a lot of small portions of a genome unsequenced while other receive a lot more sequences.</a:t>
            </a:r>
          </a:p>
        </p:txBody>
      </p:sp>
      <p:sp>
        <p:nvSpPr>
          <p:cNvPr id="786435" name="Rectangle 3"/>
          <p:cNvSpPr>
            <a:spLocks noChangeArrowheads="1"/>
          </p:cNvSpPr>
          <p:nvPr/>
        </p:nvSpPr>
        <p:spPr bwMode="auto">
          <a:xfrm>
            <a:off x="0" y="3703638"/>
            <a:ext cx="8964613" cy="2346325"/>
          </a:xfrm>
          <a:prstGeom prst="rect">
            <a:avLst/>
          </a:prstGeom>
          <a:solidFill>
            <a:srgbClr val="FFFFFF"/>
          </a:solidFill>
          <a:ln w="9525">
            <a:noFill/>
            <a:miter lim="800000"/>
            <a:headEnd/>
            <a:tailEnd/>
          </a:ln>
          <a:effectLst/>
        </p:spPr>
        <p:txBody>
          <a:bodyPr lIns="0" tIns="106329" rIns="0" bIns="106329" anchor="ctr">
            <a:spAutoFit/>
          </a:bodyPr>
          <a:lstStyle/>
          <a:p>
            <a:pPr algn="ctr"/>
            <a:r>
              <a:rPr lang="it-IT" b="1"/>
              <a:t>Sequencing Coverage</a:t>
            </a:r>
          </a:p>
          <a:p>
            <a:pPr algn="ctr"/>
            <a:r>
              <a:rPr lang="it-IT"/>
              <a:t>Sequencing coverage describes the average number of reads that align to, or "cover," known reference bases. The NGS (next-generation sequencing) coverage level often determines whether variant discovery can be made with a certain degree of confidence at particular base positions. Sequencing coverage requirements vary by application, as noted below. At higher levels of coverage, each base is covered by a greater number of aligned sequence reads, so base calls can be made with a higher degree of confidence.</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39750" y="476250"/>
            <a:ext cx="8135938" cy="5905500"/>
            <a:chOff x="340" y="300"/>
            <a:chExt cx="5125" cy="3720"/>
          </a:xfrm>
        </p:grpSpPr>
        <p:pic>
          <p:nvPicPr>
            <p:cNvPr id="677891" name="Picture 3"/>
            <p:cNvPicPr>
              <a:picLocks noChangeAspect="1" noChangeArrowheads="1"/>
            </p:cNvPicPr>
            <p:nvPr/>
          </p:nvPicPr>
          <p:blipFill>
            <a:blip r:embed="rId2"/>
            <a:srcRect/>
            <a:stretch>
              <a:fillRect/>
            </a:stretch>
          </p:blipFill>
          <p:spPr bwMode="auto">
            <a:xfrm>
              <a:off x="480" y="360"/>
              <a:ext cx="4800" cy="3600"/>
            </a:xfrm>
            <a:prstGeom prst="rect">
              <a:avLst/>
            </a:prstGeom>
            <a:noFill/>
            <a:ln w="9525">
              <a:noFill/>
              <a:miter lim="800000"/>
              <a:headEnd/>
              <a:tailEnd/>
            </a:ln>
            <a:effectLst/>
          </p:spPr>
        </p:pic>
        <p:sp>
          <p:nvSpPr>
            <p:cNvPr id="677892" name="Rectangle 4"/>
            <p:cNvSpPr>
              <a:spLocks noChangeArrowheads="1"/>
            </p:cNvSpPr>
            <p:nvPr/>
          </p:nvSpPr>
          <p:spPr bwMode="auto">
            <a:xfrm>
              <a:off x="340" y="300"/>
              <a:ext cx="5125" cy="635"/>
            </a:xfrm>
            <a:prstGeom prst="rect">
              <a:avLst/>
            </a:prstGeom>
            <a:solidFill>
              <a:schemeClr val="bg1"/>
            </a:solidFill>
            <a:ln w="9525">
              <a:solidFill>
                <a:schemeClr val="bg1"/>
              </a:solidFill>
              <a:miter lim="800000"/>
              <a:headEnd/>
              <a:tailEnd/>
            </a:ln>
            <a:effectLst/>
          </p:spPr>
          <p:txBody>
            <a:bodyPr wrap="none" anchor="ctr"/>
            <a:lstStyle/>
            <a:p>
              <a:endParaRPr lang="it-IT"/>
            </a:p>
          </p:txBody>
        </p:sp>
        <p:sp>
          <p:nvSpPr>
            <p:cNvPr id="677893" name="Rectangle 5"/>
            <p:cNvSpPr>
              <a:spLocks noChangeArrowheads="1"/>
            </p:cNvSpPr>
            <p:nvPr/>
          </p:nvSpPr>
          <p:spPr bwMode="auto">
            <a:xfrm>
              <a:off x="431" y="3793"/>
              <a:ext cx="5034" cy="227"/>
            </a:xfrm>
            <a:prstGeom prst="rect">
              <a:avLst/>
            </a:prstGeom>
            <a:solidFill>
              <a:schemeClr val="bg1"/>
            </a:solidFill>
            <a:ln w="9525">
              <a:solidFill>
                <a:schemeClr val="bg1"/>
              </a:solidFill>
              <a:miter lim="800000"/>
              <a:headEnd/>
              <a:tailEnd/>
            </a:ln>
            <a:effectLst/>
          </p:spPr>
          <p:txBody>
            <a:bodyPr wrap="none" anchor="ctr"/>
            <a:lstStyle/>
            <a:p>
              <a:endParaRPr lang="it-IT"/>
            </a:p>
          </p:txBody>
        </p:sp>
      </p:gr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11188" y="333375"/>
            <a:ext cx="7848600" cy="6119813"/>
            <a:chOff x="385" y="210"/>
            <a:chExt cx="4944" cy="3855"/>
          </a:xfrm>
        </p:grpSpPr>
        <p:pic>
          <p:nvPicPr>
            <p:cNvPr id="678915" name="Picture 3"/>
            <p:cNvPicPr>
              <a:picLocks noChangeAspect="1" noChangeArrowheads="1"/>
            </p:cNvPicPr>
            <p:nvPr/>
          </p:nvPicPr>
          <p:blipFill>
            <a:blip r:embed="rId2"/>
            <a:srcRect/>
            <a:stretch>
              <a:fillRect/>
            </a:stretch>
          </p:blipFill>
          <p:spPr bwMode="auto">
            <a:xfrm>
              <a:off x="480" y="360"/>
              <a:ext cx="4800" cy="3600"/>
            </a:xfrm>
            <a:prstGeom prst="rect">
              <a:avLst/>
            </a:prstGeom>
            <a:noFill/>
            <a:ln w="9525">
              <a:noFill/>
              <a:miter lim="800000"/>
              <a:headEnd/>
              <a:tailEnd/>
            </a:ln>
            <a:effectLst/>
          </p:spPr>
        </p:pic>
        <p:sp>
          <p:nvSpPr>
            <p:cNvPr id="678916" name="Rectangle 4"/>
            <p:cNvSpPr>
              <a:spLocks noChangeArrowheads="1"/>
            </p:cNvSpPr>
            <p:nvPr/>
          </p:nvSpPr>
          <p:spPr bwMode="auto">
            <a:xfrm>
              <a:off x="385" y="210"/>
              <a:ext cx="4944" cy="725"/>
            </a:xfrm>
            <a:prstGeom prst="rect">
              <a:avLst/>
            </a:prstGeom>
            <a:solidFill>
              <a:schemeClr val="bg1"/>
            </a:solidFill>
            <a:ln w="9525">
              <a:solidFill>
                <a:schemeClr val="bg1"/>
              </a:solidFill>
              <a:miter lim="800000"/>
              <a:headEnd/>
              <a:tailEnd/>
            </a:ln>
            <a:effectLst/>
          </p:spPr>
          <p:txBody>
            <a:bodyPr wrap="none" anchor="ctr"/>
            <a:lstStyle/>
            <a:p>
              <a:endParaRPr lang="it-IT"/>
            </a:p>
          </p:txBody>
        </p:sp>
        <p:sp>
          <p:nvSpPr>
            <p:cNvPr id="678917" name="Rectangle 5"/>
            <p:cNvSpPr>
              <a:spLocks noChangeArrowheads="1"/>
            </p:cNvSpPr>
            <p:nvPr/>
          </p:nvSpPr>
          <p:spPr bwMode="auto">
            <a:xfrm>
              <a:off x="385" y="3612"/>
              <a:ext cx="4944" cy="453"/>
            </a:xfrm>
            <a:prstGeom prst="rect">
              <a:avLst/>
            </a:prstGeom>
            <a:solidFill>
              <a:schemeClr val="bg1"/>
            </a:solidFill>
            <a:ln w="9525">
              <a:solidFill>
                <a:schemeClr val="bg1"/>
              </a:solidFill>
              <a:miter lim="800000"/>
              <a:headEnd/>
              <a:tailEnd/>
            </a:ln>
            <a:effectLst/>
          </p:spPr>
          <p:txBody>
            <a:bodyPr wrap="none" anchor="ctr"/>
            <a:lstStyle/>
            <a:p>
              <a:endParaRPr lang="it-IT"/>
            </a:p>
          </p:txBody>
        </p:sp>
      </p:gr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8" name="Picture 2"/>
          <p:cNvPicPr>
            <a:picLocks noChangeAspect="1" noChangeArrowheads="1"/>
          </p:cNvPicPr>
          <p:nvPr/>
        </p:nvPicPr>
        <p:blipFill>
          <a:blip r:embed="rId2"/>
          <a:srcRect/>
          <a:stretch>
            <a:fillRect/>
          </a:stretch>
        </p:blipFill>
        <p:spPr bwMode="auto">
          <a:xfrm>
            <a:off x="1209675" y="238125"/>
            <a:ext cx="6724650" cy="63817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962" name="Rectangle 2"/>
          <p:cNvSpPr>
            <a:spLocks noChangeArrowheads="1"/>
          </p:cNvSpPr>
          <p:nvPr/>
        </p:nvSpPr>
        <p:spPr bwMode="auto">
          <a:xfrm>
            <a:off x="1619250" y="1052513"/>
            <a:ext cx="6270625" cy="4211637"/>
          </a:xfrm>
          <a:prstGeom prst="rect">
            <a:avLst/>
          </a:prstGeom>
          <a:noFill/>
          <a:ln w="9525">
            <a:noFill/>
            <a:miter lim="800000"/>
            <a:headEnd/>
            <a:tailEnd/>
          </a:ln>
          <a:effectLst/>
        </p:spPr>
        <p:txBody>
          <a:bodyPr anchor="ctr">
            <a:spAutoFit/>
          </a:bodyPr>
          <a:lstStyle/>
          <a:p>
            <a:pPr algn="ctr" eaLnBrk="1" hangingPunct="1"/>
            <a:r>
              <a:rPr lang="it-IT" sz="1800">
                <a:latin typeface="Arial" pitchFamily="34" charset="0"/>
                <a:cs typeface="Arial" pitchFamily="34" charset="0"/>
              </a:rPr>
              <a:t>Quando ci sono isoforme multiple di splicing molte reads saranno mappate ad un esone comune.</a:t>
            </a:r>
          </a:p>
          <a:p>
            <a:pPr algn="ctr" eaLnBrk="1" hangingPunct="1"/>
            <a:r>
              <a:rPr lang="it-IT" sz="1800">
                <a:latin typeface="Arial" pitchFamily="34" charset="0"/>
                <a:cs typeface="Arial" pitchFamily="34" charset="0"/>
              </a:rPr>
              <a:t>Cufflinks e Cuffdiff implementano un modello statistico lineare per stimare l’assegnazione di abbondanza ad ogni trascritto che spiega le reads osservate con la massima probabilità.</a:t>
            </a:r>
          </a:p>
          <a:p>
            <a:pPr algn="ctr" eaLnBrk="1" hangingPunct="1"/>
            <a:r>
              <a:rPr lang="it-IT" sz="1800">
                <a:latin typeface="Arial" pitchFamily="34" charset="0"/>
                <a:cs typeface="Arial" pitchFamily="34" charset="0"/>
              </a:rPr>
              <a:t>Siccome i due software calcolano il livello di espressione di ogni variante di splicing, calcolare il livello di espressione del gene è facile: si sommano semplicemente i livelli di tutte le varianti.</a:t>
            </a:r>
          </a:p>
          <a:p>
            <a:pPr algn="ctr" eaLnBrk="1" hangingPunct="1"/>
            <a:r>
              <a:rPr lang="it-IT" sz="1800">
                <a:latin typeface="Arial" pitchFamily="34" charset="0"/>
                <a:cs typeface="Arial" pitchFamily="34" charset="0"/>
              </a:rPr>
              <a:t>Questo è possibile perché FPKM è direttamente proporzionale all’abbondanza. Infatti il livello di espressione di ogni gruppo di trascritti (che partono dallo stesso TSS) può venire calcolato sommando i livelli dei membri del gruppo.</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8" name="Rectangle 2"/>
          <p:cNvSpPr>
            <a:spLocks noChangeArrowheads="1"/>
          </p:cNvSpPr>
          <p:nvPr/>
        </p:nvSpPr>
        <p:spPr bwMode="auto">
          <a:xfrm>
            <a:off x="-66675" y="968375"/>
            <a:ext cx="9277350" cy="2838450"/>
          </a:xfrm>
          <a:prstGeom prst="rect">
            <a:avLst/>
          </a:prstGeom>
          <a:noFill/>
          <a:ln w="9525">
            <a:noFill/>
            <a:miter lim="800000"/>
            <a:headEnd/>
            <a:tailEnd/>
          </a:ln>
          <a:effectLst/>
        </p:spPr>
        <p:txBody>
          <a:bodyPr anchor="ctr">
            <a:spAutoFit/>
          </a:bodyPr>
          <a:lstStyle/>
          <a:p>
            <a:pPr algn="ctr" eaLnBrk="1" hangingPunct="1"/>
            <a:r>
              <a:rPr lang="it-IT" sz="1800" b="1">
                <a:latin typeface="Arial" pitchFamily="34" charset="0"/>
                <a:cs typeface="Arial" pitchFamily="34" charset="0"/>
              </a:rPr>
              <a:t>Quantificazione Trascritti</a:t>
            </a:r>
          </a:p>
          <a:p>
            <a:pPr algn="ctr" eaLnBrk="1" hangingPunct="1"/>
            <a:r>
              <a:rPr lang="it-IT" sz="1800">
                <a:latin typeface="Arial" pitchFamily="34" charset="0"/>
                <a:cs typeface="Arial" pitchFamily="34" charset="0"/>
              </a:rPr>
              <a:t>Se B è lungo 2 volte A, una RNAseq library conterrà in media 2 volte più trascritti di B.</a:t>
            </a:r>
          </a:p>
          <a:p>
            <a:pPr algn="ctr" eaLnBrk="1" hangingPunct="1"/>
            <a:r>
              <a:rPr lang="it-IT" sz="1800">
                <a:latin typeface="Arial" pitchFamily="34" charset="0"/>
                <a:cs typeface="Arial" pitchFamily="34" charset="0"/>
              </a:rPr>
              <a:t>Cufflinks conta i reads che mappano in ogni trascritto e poi li normalizza alla lunghezza.</a:t>
            </a:r>
          </a:p>
          <a:p>
            <a:pPr algn="ctr" eaLnBrk="1" hangingPunct="1"/>
            <a:endParaRPr lang="it-IT" sz="1800">
              <a:latin typeface="Arial" pitchFamily="34" charset="0"/>
              <a:cs typeface="Arial" pitchFamily="34" charset="0"/>
            </a:endParaRPr>
          </a:p>
          <a:p>
            <a:pPr algn="ctr" eaLnBrk="1" hangingPunct="1"/>
            <a:r>
              <a:rPr lang="it-IT" sz="1800">
                <a:latin typeface="Arial" pitchFamily="34" charset="0"/>
                <a:cs typeface="Arial" pitchFamily="34" charset="0"/>
              </a:rPr>
              <a:t>In modo simile, due run della stessa libreria potrebbero produrre differenti volumi di reads.</a:t>
            </a:r>
          </a:p>
          <a:p>
            <a:pPr algn="ctr" eaLnBrk="1" hangingPunct="1"/>
            <a:r>
              <a:rPr lang="it-IT" sz="1800">
                <a:latin typeface="Arial" pitchFamily="34" charset="0"/>
                <a:cs typeface="Arial" pitchFamily="34" charset="0"/>
              </a:rPr>
              <a:t>Le conte devono quindi venir normalizzate alle reads totali.</a:t>
            </a:r>
          </a:p>
          <a:p>
            <a:pPr algn="ctr" eaLnBrk="1" hangingPunct="1"/>
            <a:endParaRPr lang="it-IT" sz="1800">
              <a:latin typeface="Arial" pitchFamily="34" charset="0"/>
              <a:cs typeface="Arial" pitchFamily="34" charset="0"/>
            </a:endParaRPr>
          </a:p>
          <a:p>
            <a:pPr algn="ctr" eaLnBrk="1" hangingPunct="1"/>
            <a:r>
              <a:rPr lang="it-IT" sz="1800">
                <a:latin typeface="Arial" pitchFamily="34" charset="0"/>
                <a:cs typeface="Arial" pitchFamily="34" charset="0"/>
              </a:rPr>
              <a:t>FRAGMENTS/KILOBASE/MILION MAPPED FRAGMENTS</a:t>
            </a:r>
          </a:p>
          <a:p>
            <a:pPr algn="ctr" eaLnBrk="1" hangingPunct="1"/>
            <a:r>
              <a:rPr lang="it-IT" sz="1800" b="1">
                <a:latin typeface="Arial" pitchFamily="34" charset="0"/>
                <a:cs typeface="Arial" pitchFamily="34" charset="0"/>
              </a:rPr>
              <a:t>FPKM </a:t>
            </a:r>
            <a:r>
              <a:rPr lang="it-IT" sz="1800">
                <a:latin typeface="Arial" pitchFamily="34" charset="0"/>
                <a:cs typeface="Arial" pitchFamily="34" charset="0"/>
              </a:rPr>
              <a:t>noto anche come </a:t>
            </a:r>
            <a:r>
              <a:rPr lang="it-IT" sz="1800" b="1">
                <a:latin typeface="Arial" pitchFamily="34" charset="0"/>
                <a:cs typeface="Arial" pitchFamily="34" charset="0"/>
              </a:rPr>
              <a:t>RPKM </a:t>
            </a:r>
            <a:r>
              <a:rPr lang="it-IT" sz="1800">
                <a:latin typeface="Arial" pitchFamily="34" charset="0"/>
                <a:cs typeface="Arial" pitchFamily="34" charset="0"/>
              </a:rPr>
              <a:t>(READS/PER KILOBASE per MILION) </a:t>
            </a:r>
          </a:p>
          <a:p>
            <a:pPr algn="ctr" eaLnBrk="1" hangingPunct="1"/>
            <a:r>
              <a:rPr lang="it-IT" sz="1800">
                <a:latin typeface="Arial" pitchFamily="34" charset="0"/>
                <a:cs typeface="Arial" pitchFamily="34" charset="0"/>
              </a:rPr>
              <a:t>in esperimenti single end</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8786" name="Picture 2"/>
          <p:cNvPicPr>
            <a:picLocks noChangeAspect="1" noChangeArrowheads="1"/>
          </p:cNvPicPr>
          <p:nvPr/>
        </p:nvPicPr>
        <p:blipFill>
          <a:blip r:embed="rId2"/>
          <a:srcRect/>
          <a:stretch>
            <a:fillRect/>
          </a:stretch>
        </p:blipFill>
        <p:spPr bwMode="auto">
          <a:xfrm>
            <a:off x="419100" y="204788"/>
            <a:ext cx="8305800" cy="64484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9810" name="Picture 2"/>
          <p:cNvPicPr>
            <a:picLocks noChangeAspect="1" noChangeArrowheads="1"/>
          </p:cNvPicPr>
          <p:nvPr/>
        </p:nvPicPr>
        <p:blipFill>
          <a:blip r:embed="rId2"/>
          <a:srcRect/>
          <a:stretch>
            <a:fillRect/>
          </a:stretch>
        </p:blipFill>
        <p:spPr bwMode="auto">
          <a:xfrm>
            <a:off x="1985963" y="1200150"/>
            <a:ext cx="5172075" cy="44577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1986" name="Picture 2" descr="Overview of Cufflinks."/>
          <p:cNvPicPr>
            <a:picLocks noChangeAspect="1" noChangeArrowheads="1"/>
          </p:cNvPicPr>
          <p:nvPr/>
        </p:nvPicPr>
        <p:blipFill>
          <a:blip r:embed="rId2"/>
          <a:srcRect/>
          <a:stretch>
            <a:fillRect/>
          </a:stretch>
        </p:blipFill>
        <p:spPr bwMode="auto">
          <a:xfrm>
            <a:off x="5370513" y="0"/>
            <a:ext cx="3773487" cy="6767513"/>
          </a:xfrm>
          <a:prstGeom prst="rect">
            <a:avLst/>
          </a:prstGeom>
          <a:noFill/>
        </p:spPr>
      </p:pic>
      <p:pic>
        <p:nvPicPr>
          <p:cNvPr id="681987" name="Picture 3" descr="Software components used in this protocol."/>
          <p:cNvPicPr>
            <a:picLocks noChangeAspect="1" noChangeArrowheads="1"/>
          </p:cNvPicPr>
          <p:nvPr/>
        </p:nvPicPr>
        <p:blipFill>
          <a:blip r:embed="rId3"/>
          <a:srcRect/>
          <a:stretch>
            <a:fillRect/>
          </a:stretch>
        </p:blipFill>
        <p:spPr bwMode="auto">
          <a:xfrm>
            <a:off x="1619250" y="0"/>
            <a:ext cx="3343275" cy="6742113"/>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3010" name="Picture 2"/>
          <p:cNvPicPr>
            <a:picLocks noChangeAspect="1" noChangeArrowheads="1"/>
          </p:cNvPicPr>
          <p:nvPr/>
        </p:nvPicPr>
        <p:blipFill>
          <a:blip r:embed="rId2"/>
          <a:srcRect/>
          <a:stretch>
            <a:fillRect/>
          </a:stretch>
        </p:blipFill>
        <p:spPr bwMode="auto">
          <a:xfrm>
            <a:off x="1908175" y="0"/>
            <a:ext cx="4784725" cy="68468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4034" name="Picture 2"/>
          <p:cNvPicPr>
            <a:picLocks noChangeAspect="1" noChangeArrowheads="1"/>
          </p:cNvPicPr>
          <p:nvPr/>
        </p:nvPicPr>
        <p:blipFill>
          <a:blip r:embed="rId2"/>
          <a:srcRect/>
          <a:stretch>
            <a:fillRect/>
          </a:stretch>
        </p:blipFill>
        <p:spPr bwMode="auto">
          <a:xfrm>
            <a:off x="468313" y="-7938"/>
            <a:ext cx="7775575" cy="69516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Immagine 1"/>
          <p:cNvPicPr>
            <a:picLocks noChangeAspect="1"/>
          </p:cNvPicPr>
          <p:nvPr/>
        </p:nvPicPr>
        <p:blipFill>
          <a:blip r:embed="rId3"/>
          <a:srcRect/>
          <a:stretch>
            <a:fillRect/>
          </a:stretch>
        </p:blipFill>
        <p:spPr bwMode="auto">
          <a:xfrm>
            <a:off x="2124075" y="241300"/>
            <a:ext cx="4895850" cy="6121400"/>
          </a:xfrm>
          <a:prstGeom prst="rect">
            <a:avLst/>
          </a:prstGeom>
          <a:noFill/>
          <a:ln w="9525">
            <a:noFill/>
            <a:miter lim="800000"/>
            <a:headEnd/>
            <a:tailEnd/>
          </a:ln>
        </p:spPr>
      </p:pic>
      <p:pic>
        <p:nvPicPr>
          <p:cNvPr id="3"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088"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5058" name="Picture 2" descr="Excluding isoforms discovered by Cufflinks from the transcript abundance estimation affects the abundance estimates of known isoforms, in some cases by orders of magnitude."/>
          <p:cNvPicPr>
            <a:picLocks noChangeAspect="1" noChangeArrowheads="1"/>
          </p:cNvPicPr>
          <p:nvPr/>
        </p:nvPicPr>
        <p:blipFill>
          <a:blip r:embed="rId2"/>
          <a:srcRect/>
          <a:stretch>
            <a:fillRect/>
          </a:stretch>
        </p:blipFill>
        <p:spPr bwMode="auto">
          <a:xfrm>
            <a:off x="981075" y="2476500"/>
            <a:ext cx="7181850" cy="1905000"/>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82" name="Picture 2" descr="Distinction of transcriptional and post-transcriptional regulatory effects on overall transcript output."/>
          <p:cNvPicPr>
            <a:picLocks noChangeAspect="1" noChangeArrowheads="1"/>
          </p:cNvPicPr>
          <p:nvPr/>
        </p:nvPicPr>
        <p:blipFill>
          <a:blip r:embed="rId2"/>
          <a:srcRect/>
          <a:stretch>
            <a:fillRect/>
          </a:stretch>
        </p:blipFill>
        <p:spPr bwMode="auto">
          <a:xfrm>
            <a:off x="1714500" y="666750"/>
            <a:ext cx="5715000" cy="5524500"/>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7106" name="Picture 2" descr="An overview of the Tuxedo protocol."/>
          <p:cNvPicPr>
            <a:picLocks noChangeAspect="1" noChangeArrowheads="1"/>
          </p:cNvPicPr>
          <p:nvPr/>
        </p:nvPicPr>
        <p:blipFill>
          <a:blip r:embed="rId2"/>
          <a:srcRect/>
          <a:stretch>
            <a:fillRect/>
          </a:stretch>
        </p:blipFill>
        <p:spPr bwMode="auto">
          <a:xfrm>
            <a:off x="1187450" y="0"/>
            <a:ext cx="3003550" cy="6858000"/>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8130" name="Picture 2"/>
          <p:cNvPicPr>
            <a:picLocks noChangeAspect="1" noChangeArrowheads="1"/>
          </p:cNvPicPr>
          <p:nvPr/>
        </p:nvPicPr>
        <p:blipFill>
          <a:blip r:embed="rId2"/>
          <a:srcRect/>
          <a:stretch>
            <a:fillRect/>
          </a:stretch>
        </p:blipFill>
        <p:spPr bwMode="auto">
          <a:xfrm>
            <a:off x="657225" y="238125"/>
            <a:ext cx="7829550" cy="63817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9154" name="Picture 2"/>
          <p:cNvPicPr>
            <a:picLocks noChangeAspect="1" noChangeArrowheads="1"/>
          </p:cNvPicPr>
          <p:nvPr/>
        </p:nvPicPr>
        <p:blipFill>
          <a:blip r:embed="rId2"/>
          <a:srcRect/>
          <a:stretch>
            <a:fillRect/>
          </a:stretch>
        </p:blipFill>
        <p:spPr bwMode="auto">
          <a:xfrm>
            <a:off x="1187450" y="206375"/>
            <a:ext cx="5356225" cy="66516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0178" name="Picture 2"/>
          <p:cNvPicPr>
            <a:picLocks noChangeAspect="1" noChangeArrowheads="1"/>
          </p:cNvPicPr>
          <p:nvPr/>
        </p:nvPicPr>
        <p:blipFill>
          <a:blip r:embed="rId2"/>
          <a:srcRect/>
          <a:stretch>
            <a:fillRect/>
          </a:stretch>
        </p:blipFill>
        <p:spPr bwMode="auto">
          <a:xfrm>
            <a:off x="1566863" y="976313"/>
            <a:ext cx="6010275" cy="49053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1202" name="Picture 2"/>
          <p:cNvPicPr>
            <a:picLocks noChangeAspect="1" noChangeArrowheads="1"/>
          </p:cNvPicPr>
          <p:nvPr/>
        </p:nvPicPr>
        <p:blipFill>
          <a:blip r:embed="rId2"/>
          <a:srcRect/>
          <a:stretch>
            <a:fillRect/>
          </a:stretch>
        </p:blipFill>
        <p:spPr bwMode="auto">
          <a:xfrm>
            <a:off x="323850" y="404813"/>
            <a:ext cx="3838575" cy="4314825"/>
          </a:xfrm>
          <a:prstGeom prst="rect">
            <a:avLst/>
          </a:prstGeom>
          <a:noFill/>
          <a:ln w="9525">
            <a:noFill/>
            <a:miter lim="800000"/>
            <a:headEnd/>
            <a:tailEnd/>
          </a:ln>
          <a:effectLst/>
        </p:spPr>
      </p:pic>
      <p:pic>
        <p:nvPicPr>
          <p:cNvPr id="691203" name="Picture 3"/>
          <p:cNvPicPr>
            <a:picLocks noChangeAspect="1" noChangeArrowheads="1"/>
          </p:cNvPicPr>
          <p:nvPr/>
        </p:nvPicPr>
        <p:blipFill>
          <a:blip r:embed="rId3"/>
          <a:srcRect/>
          <a:stretch>
            <a:fillRect/>
          </a:stretch>
        </p:blipFill>
        <p:spPr bwMode="auto">
          <a:xfrm>
            <a:off x="3505200" y="0"/>
            <a:ext cx="5638800" cy="55340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2226" name="Picture 2"/>
          <p:cNvPicPr>
            <a:picLocks noChangeAspect="1" noChangeArrowheads="1"/>
          </p:cNvPicPr>
          <p:nvPr/>
        </p:nvPicPr>
        <p:blipFill>
          <a:blip r:embed="rId2"/>
          <a:srcRect/>
          <a:stretch>
            <a:fillRect/>
          </a:stretch>
        </p:blipFill>
        <p:spPr bwMode="auto">
          <a:xfrm>
            <a:off x="1371600" y="661988"/>
            <a:ext cx="6400800" cy="55340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2340" name="Picture 4"/>
          <p:cNvPicPr>
            <a:picLocks noChangeAspect="1" noChangeArrowheads="1"/>
          </p:cNvPicPr>
          <p:nvPr/>
        </p:nvPicPr>
        <p:blipFill>
          <a:blip r:embed="rId3"/>
          <a:srcRect/>
          <a:stretch>
            <a:fillRect/>
          </a:stretch>
        </p:blipFill>
        <p:spPr bwMode="auto">
          <a:xfrm>
            <a:off x="1250950" y="412750"/>
            <a:ext cx="6640513" cy="6030913"/>
          </a:xfrm>
          <a:prstGeom prst="rect">
            <a:avLst/>
          </a:prstGeom>
          <a:noFill/>
          <a:ln w="9525">
            <a:noFill/>
            <a:miter lim="800000"/>
            <a:headEnd/>
            <a:tailEnd/>
          </a:ln>
          <a:effectLst/>
        </p:spPr>
      </p:pic>
      <p:sp>
        <p:nvSpPr>
          <p:cNvPr id="782341" name="Text Box 5"/>
          <p:cNvSpPr txBox="1">
            <a:spLocks noChangeArrowheads="1"/>
          </p:cNvSpPr>
          <p:nvPr/>
        </p:nvSpPr>
        <p:spPr bwMode="auto">
          <a:xfrm>
            <a:off x="3540125" y="153988"/>
            <a:ext cx="2344738" cy="519112"/>
          </a:xfrm>
          <a:prstGeom prst="rect">
            <a:avLst/>
          </a:prstGeom>
          <a:noFill/>
          <a:ln w="9525">
            <a:noFill/>
            <a:miter lim="800000"/>
            <a:headEnd/>
            <a:tailEnd/>
          </a:ln>
          <a:effectLst/>
        </p:spPr>
        <p:txBody>
          <a:bodyPr wrap="none">
            <a:spAutoFit/>
          </a:bodyPr>
          <a:lstStyle/>
          <a:p>
            <a:r>
              <a:rPr lang="it-IT" sz="2800"/>
              <a:t>Quality control</a:t>
            </a:r>
          </a:p>
        </p:txBody>
      </p:sp>
      <p:pic>
        <p:nvPicPr>
          <p:cNvPr id="4"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615"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3364" name="Picture 4"/>
          <p:cNvPicPr>
            <a:picLocks noChangeAspect="1" noChangeArrowheads="1"/>
          </p:cNvPicPr>
          <p:nvPr/>
        </p:nvPicPr>
        <p:blipFill>
          <a:blip r:embed="rId3"/>
          <a:srcRect/>
          <a:stretch>
            <a:fillRect/>
          </a:stretch>
        </p:blipFill>
        <p:spPr bwMode="auto">
          <a:xfrm>
            <a:off x="1627188" y="393700"/>
            <a:ext cx="5888037" cy="6069013"/>
          </a:xfrm>
          <a:prstGeom prst="rect">
            <a:avLst/>
          </a:prstGeom>
          <a:noFill/>
          <a:ln w="9525">
            <a:noFill/>
            <a:miter lim="800000"/>
            <a:headEnd/>
            <a:tailEnd/>
          </a:ln>
          <a:effectLst/>
        </p:spPr>
      </p:pic>
      <p:pic>
        <p:nvPicPr>
          <p:cNvPr id="3"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00"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900113" y="0"/>
            <a:ext cx="7848600" cy="5876925"/>
            <a:chOff x="567" y="0"/>
            <a:chExt cx="4944" cy="3702"/>
          </a:xfrm>
        </p:grpSpPr>
        <p:pic>
          <p:nvPicPr>
            <p:cNvPr id="97283" name="Picture 3"/>
            <p:cNvPicPr>
              <a:picLocks noChangeAspect="1" noChangeArrowheads="1"/>
            </p:cNvPicPr>
            <p:nvPr/>
          </p:nvPicPr>
          <p:blipFill>
            <a:blip r:embed="rId3"/>
            <a:srcRect/>
            <a:stretch>
              <a:fillRect/>
            </a:stretch>
          </p:blipFill>
          <p:spPr bwMode="auto">
            <a:xfrm>
              <a:off x="657" y="0"/>
              <a:ext cx="4800" cy="3600"/>
            </a:xfrm>
            <a:prstGeom prst="rect">
              <a:avLst/>
            </a:prstGeom>
            <a:noFill/>
            <a:ln w="9525">
              <a:noFill/>
              <a:miter lim="800000"/>
              <a:headEnd/>
              <a:tailEnd/>
            </a:ln>
          </p:spPr>
        </p:pic>
        <p:sp>
          <p:nvSpPr>
            <p:cNvPr id="97284" name="Rectangle 4"/>
            <p:cNvSpPr>
              <a:spLocks noChangeArrowheads="1"/>
            </p:cNvSpPr>
            <p:nvPr/>
          </p:nvSpPr>
          <p:spPr bwMode="auto">
            <a:xfrm>
              <a:off x="657" y="0"/>
              <a:ext cx="4808" cy="618"/>
            </a:xfrm>
            <a:prstGeom prst="rect">
              <a:avLst/>
            </a:prstGeom>
            <a:solidFill>
              <a:schemeClr val="bg1"/>
            </a:solidFill>
            <a:ln w="9525">
              <a:solidFill>
                <a:schemeClr val="bg1"/>
              </a:solidFill>
              <a:miter lim="800000"/>
              <a:headEnd/>
              <a:tailEnd/>
            </a:ln>
          </p:spPr>
          <p:txBody>
            <a:bodyPr wrap="none" anchor="ctr"/>
            <a:lstStyle/>
            <a:p>
              <a:endParaRPr lang="it-IT"/>
            </a:p>
          </p:txBody>
        </p:sp>
        <p:sp>
          <p:nvSpPr>
            <p:cNvPr id="97285" name="Rectangle 5"/>
            <p:cNvSpPr>
              <a:spLocks noChangeArrowheads="1"/>
            </p:cNvSpPr>
            <p:nvPr/>
          </p:nvSpPr>
          <p:spPr bwMode="auto">
            <a:xfrm>
              <a:off x="567" y="3203"/>
              <a:ext cx="4944" cy="499"/>
            </a:xfrm>
            <a:prstGeom prst="rect">
              <a:avLst/>
            </a:prstGeom>
            <a:solidFill>
              <a:schemeClr val="bg1"/>
            </a:solidFill>
            <a:ln w="9525">
              <a:solidFill>
                <a:schemeClr val="bg1"/>
              </a:solidFill>
              <a:miter lim="800000"/>
              <a:headEnd/>
              <a:tailEnd/>
            </a:ln>
          </p:spPr>
          <p:txBody>
            <a:bodyPr wrap="none" anchor="ctr"/>
            <a:lstStyle/>
            <a:p>
              <a:endParaRPr lang="it-IT"/>
            </a:p>
          </p:txBody>
        </p:sp>
        <p:sp>
          <p:nvSpPr>
            <p:cNvPr id="97286" name="Text Box 6"/>
            <p:cNvSpPr txBox="1">
              <a:spLocks noChangeArrowheads="1"/>
            </p:cNvSpPr>
            <p:nvPr/>
          </p:nvSpPr>
          <p:spPr bwMode="auto">
            <a:xfrm>
              <a:off x="748" y="3067"/>
              <a:ext cx="3946" cy="237"/>
            </a:xfrm>
            <a:prstGeom prst="rect">
              <a:avLst/>
            </a:prstGeom>
            <a:solidFill>
              <a:schemeClr val="bg1"/>
            </a:solidFill>
            <a:ln w="9525">
              <a:solidFill>
                <a:schemeClr val="bg1"/>
              </a:solidFill>
              <a:miter lim="800000"/>
              <a:headEnd/>
              <a:tailEnd/>
            </a:ln>
          </p:spPr>
          <p:txBody>
            <a:bodyPr>
              <a:spAutoFit/>
            </a:bodyPr>
            <a:lstStyle/>
            <a:p>
              <a:pPr eaLnBrk="1" hangingPunct="1">
                <a:spcBef>
                  <a:spcPct val="50000"/>
                </a:spcBef>
              </a:pPr>
              <a:endParaRPr lang="it-IT" sz="1800">
                <a:latin typeface="Arial" pitchFamily="34" charset="0"/>
                <a:cs typeface="Arial" pitchFamily="34" charset="0"/>
              </a:endParaRPr>
            </a:p>
          </p:txBody>
        </p:sp>
      </p:grpSp>
      <p:pic>
        <p:nvPicPr>
          <p:cNvPr id="7"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162"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0530" name="Picture 2"/>
          <p:cNvPicPr>
            <a:picLocks noChangeAspect="1" noChangeArrowheads="1"/>
          </p:cNvPicPr>
          <p:nvPr/>
        </p:nvPicPr>
        <p:blipFill>
          <a:blip r:embed="rId3"/>
          <a:srcRect/>
          <a:stretch>
            <a:fillRect/>
          </a:stretch>
        </p:blipFill>
        <p:spPr bwMode="auto">
          <a:xfrm>
            <a:off x="1098550" y="766763"/>
            <a:ext cx="6945313" cy="5324475"/>
          </a:xfrm>
          <a:prstGeom prst="rect">
            <a:avLst/>
          </a:prstGeom>
          <a:noFill/>
          <a:ln w="9525">
            <a:noFill/>
            <a:miter lim="800000"/>
            <a:headEnd/>
            <a:tailEnd/>
          </a:ln>
          <a:effectLst/>
        </p:spPr>
      </p:pic>
      <p:pic>
        <p:nvPicPr>
          <p:cNvPr id="3"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959"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0836" name="Picture 4"/>
          <p:cNvPicPr>
            <a:picLocks noChangeAspect="1" noChangeArrowheads="1"/>
          </p:cNvPicPr>
          <p:nvPr/>
        </p:nvPicPr>
        <p:blipFill>
          <a:blip r:embed="rId3"/>
          <a:srcRect/>
          <a:stretch>
            <a:fillRect/>
          </a:stretch>
        </p:blipFill>
        <p:spPr bwMode="auto">
          <a:xfrm>
            <a:off x="1693863" y="0"/>
            <a:ext cx="5591175" cy="6858000"/>
          </a:xfrm>
          <a:prstGeom prst="rect">
            <a:avLst/>
          </a:prstGeom>
          <a:noFill/>
          <a:ln w="9525">
            <a:noFill/>
            <a:miter lim="800000"/>
            <a:headEnd/>
            <a:tailEnd/>
          </a:ln>
          <a:effectLst/>
        </p:spPr>
      </p:pic>
      <p:pic>
        <p:nvPicPr>
          <p:cNvPr id="3"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857"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4146" name="Picture 2" descr="1471-2164-15-419-1"/>
          <p:cNvPicPr>
            <a:picLocks noChangeAspect="1" noChangeArrowheads="1"/>
          </p:cNvPicPr>
          <p:nvPr/>
        </p:nvPicPr>
        <p:blipFill>
          <a:blip r:embed="rId3"/>
          <a:srcRect/>
          <a:stretch>
            <a:fillRect/>
          </a:stretch>
        </p:blipFill>
        <p:spPr bwMode="auto">
          <a:xfrm>
            <a:off x="1714500" y="723900"/>
            <a:ext cx="5715000" cy="5410200"/>
          </a:xfrm>
          <a:prstGeom prst="rect">
            <a:avLst/>
          </a:prstGeom>
          <a:noFill/>
        </p:spPr>
      </p:pic>
      <p:pic>
        <p:nvPicPr>
          <p:cNvPr id="3"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094"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8" name="Text Box 2"/>
          <p:cNvSpPr txBox="1">
            <a:spLocks noChangeArrowheads="1"/>
          </p:cNvSpPr>
          <p:nvPr/>
        </p:nvSpPr>
        <p:spPr bwMode="auto">
          <a:xfrm>
            <a:off x="950913" y="136525"/>
            <a:ext cx="4667250" cy="366713"/>
          </a:xfrm>
          <a:prstGeom prst="rect">
            <a:avLst/>
          </a:prstGeom>
          <a:noFill/>
          <a:ln w="9525">
            <a:noFill/>
            <a:miter lim="800000"/>
            <a:headEnd/>
            <a:tailEnd/>
          </a:ln>
          <a:effectLst/>
        </p:spPr>
        <p:txBody>
          <a:bodyPr wrap="none">
            <a:spAutoFit/>
          </a:bodyPr>
          <a:lstStyle/>
          <a:p>
            <a:pPr eaLnBrk="1" hangingPunct="1"/>
            <a:r>
              <a:rPr lang="it-IT" sz="1800" b="1">
                <a:latin typeface="Arial" pitchFamily="34" charset="0"/>
                <a:cs typeface="Arial" pitchFamily="34" charset="0"/>
              </a:rPr>
              <a:t>Cap analysis of Gene Expression (CAGE)</a:t>
            </a:r>
          </a:p>
        </p:txBody>
      </p:sp>
      <p:sp>
        <p:nvSpPr>
          <p:cNvPr id="695299" name="Rectangle 3"/>
          <p:cNvSpPr>
            <a:spLocks noChangeArrowheads="1"/>
          </p:cNvSpPr>
          <p:nvPr/>
        </p:nvSpPr>
        <p:spPr bwMode="auto">
          <a:xfrm>
            <a:off x="250825" y="1238250"/>
            <a:ext cx="8424863" cy="3937000"/>
          </a:xfrm>
          <a:prstGeom prst="rect">
            <a:avLst/>
          </a:prstGeom>
          <a:noFill/>
          <a:ln w="9525">
            <a:noFill/>
            <a:miter lim="800000"/>
            <a:headEnd/>
            <a:tailEnd/>
          </a:ln>
          <a:effectLst/>
        </p:spPr>
        <p:txBody>
          <a:bodyPr anchor="ctr">
            <a:spAutoFit/>
          </a:bodyPr>
          <a:lstStyle/>
          <a:p>
            <a:pPr eaLnBrk="1" hangingPunct="1"/>
            <a:r>
              <a:rPr lang="en-GB" sz="1800">
                <a:latin typeface="Arial" pitchFamily="34" charset="0"/>
                <a:cs typeface="Arial" pitchFamily="34" charset="0"/>
              </a:rPr>
              <a:t>One of the</a:t>
            </a:r>
            <a:endParaRPr lang="it-IT" sz="1800">
              <a:latin typeface="Arial" pitchFamily="34" charset="0"/>
              <a:cs typeface="Arial" pitchFamily="34" charset="0"/>
            </a:endParaRPr>
          </a:p>
          <a:p>
            <a:pPr eaLnBrk="1" hangingPunct="1"/>
            <a:r>
              <a:rPr lang="en-GB" sz="1800">
                <a:latin typeface="Arial" pitchFamily="34" charset="0"/>
                <a:cs typeface="Arial" pitchFamily="34" charset="0"/>
              </a:rPr>
              <a:t>first high-throughput TSS mapping methods wasthe cap analysis of gene expression (CAGe) approach,</a:t>
            </a:r>
            <a:r>
              <a:rPr lang="it-IT" sz="1800">
                <a:latin typeface="Arial" pitchFamily="34" charset="0"/>
                <a:cs typeface="Arial" pitchFamily="34" charset="0"/>
              </a:rPr>
              <a:t> </a:t>
            </a:r>
            <a:r>
              <a:rPr lang="en-GB" sz="1800">
                <a:latin typeface="Arial" pitchFamily="34" charset="0"/>
                <a:cs typeface="Arial" pitchFamily="34" charset="0"/>
              </a:rPr>
              <a:t>which was initially developed for Sanger sequencing</a:t>
            </a:r>
            <a:r>
              <a:rPr lang="it-IT" sz="1800">
                <a:latin typeface="Arial" pitchFamily="34" charset="0"/>
                <a:cs typeface="Arial" pitchFamily="34" charset="0"/>
              </a:rPr>
              <a:t> </a:t>
            </a:r>
            <a:r>
              <a:rPr lang="en-GB" sz="1800">
                <a:latin typeface="Arial" pitchFamily="34" charset="0"/>
                <a:cs typeface="Arial" pitchFamily="34" charset="0"/>
              </a:rPr>
              <a:t>Sequencing of cloned cDNA products</a:t>
            </a:r>
            <a:r>
              <a:rPr lang="it-IT" sz="1800">
                <a:latin typeface="Arial" pitchFamily="34" charset="0"/>
                <a:cs typeface="Arial" pitchFamily="34" charset="0"/>
              </a:rPr>
              <a:t> </a:t>
            </a:r>
            <a:r>
              <a:rPr lang="en-GB" sz="1800">
                <a:latin typeface="Arial" pitchFamily="34" charset="0"/>
                <a:cs typeface="Arial" pitchFamily="34" charset="0"/>
              </a:rPr>
              <a:t> from RNAs with intact 5′ ends (for example,containing a 5′ cap structure). Although useful, the</a:t>
            </a:r>
            <a:r>
              <a:rPr lang="it-IT" sz="1800">
                <a:latin typeface="Arial" pitchFamily="34" charset="0"/>
                <a:cs typeface="Arial" pitchFamily="34" charset="0"/>
              </a:rPr>
              <a:t> </a:t>
            </a:r>
            <a:r>
              <a:rPr lang="en-GB" sz="1800">
                <a:latin typeface="Arial" pitchFamily="34" charset="0"/>
                <a:cs typeface="Arial" pitchFamily="34" charset="0"/>
              </a:rPr>
              <a:t>technology required high quantities of input RNA and</a:t>
            </a:r>
            <a:r>
              <a:rPr lang="it-IT" sz="1800">
                <a:latin typeface="Arial" pitchFamily="34" charset="0"/>
                <a:cs typeface="Arial" pitchFamily="34" charset="0"/>
              </a:rPr>
              <a:t> </a:t>
            </a:r>
            <a:r>
              <a:rPr lang="en-GB" sz="1800">
                <a:latin typeface="Arial" pitchFamily="34" charset="0"/>
                <a:cs typeface="Arial" pitchFamily="34" charset="0"/>
              </a:rPr>
              <a:t>generated only short reads (~20 nucleotides) per TSS.</a:t>
            </a:r>
          </a:p>
          <a:p>
            <a:pPr eaLnBrk="1" hangingPunct="1"/>
            <a:endParaRPr lang="it-IT" sz="1800">
              <a:latin typeface="Arial" pitchFamily="34" charset="0"/>
              <a:cs typeface="Arial" pitchFamily="34" charset="0"/>
            </a:endParaRPr>
          </a:p>
          <a:p>
            <a:pPr eaLnBrk="1" hangingPunct="1"/>
            <a:r>
              <a:rPr lang="en-GB" sz="1800">
                <a:latin typeface="Arial" pitchFamily="34" charset="0"/>
                <a:cs typeface="Arial" pitchFamily="34" charset="0"/>
              </a:rPr>
              <a:t>Carninci, P. </a:t>
            </a:r>
            <a:r>
              <a:rPr lang="en-GB" sz="1800" i="1">
                <a:latin typeface="Arial" pitchFamily="34" charset="0"/>
                <a:cs typeface="Arial" pitchFamily="34" charset="0"/>
              </a:rPr>
              <a:t>et al. </a:t>
            </a:r>
            <a:r>
              <a:rPr lang="en-GB" sz="1800">
                <a:latin typeface="Arial" pitchFamily="34" charset="0"/>
                <a:cs typeface="Arial" pitchFamily="34" charset="0"/>
              </a:rPr>
              <a:t>Genome-wide analysis of mammalian</a:t>
            </a:r>
            <a:r>
              <a:rPr lang="it-IT" sz="1800">
                <a:latin typeface="Arial" pitchFamily="34" charset="0"/>
                <a:cs typeface="Arial" pitchFamily="34" charset="0"/>
              </a:rPr>
              <a:t> </a:t>
            </a:r>
            <a:r>
              <a:rPr lang="en-GB" sz="1800">
                <a:latin typeface="Arial" pitchFamily="34" charset="0"/>
                <a:cs typeface="Arial" pitchFamily="34" charset="0"/>
              </a:rPr>
              <a:t>promoter architecture and evolution. </a:t>
            </a:r>
            <a:r>
              <a:rPr lang="en-GB" sz="1800" i="1">
                <a:latin typeface="Arial" pitchFamily="34" charset="0"/>
                <a:cs typeface="Arial" pitchFamily="34" charset="0"/>
              </a:rPr>
              <a:t>Nature Genet.</a:t>
            </a:r>
            <a:r>
              <a:rPr lang="it-IT" sz="1800">
                <a:latin typeface="Arial" pitchFamily="34" charset="0"/>
                <a:cs typeface="Arial" pitchFamily="34" charset="0"/>
              </a:rPr>
              <a:t> </a:t>
            </a:r>
            <a:r>
              <a:rPr lang="en-GB" sz="1800" b="1">
                <a:latin typeface="Arial" pitchFamily="34" charset="0"/>
                <a:cs typeface="Arial" pitchFamily="34" charset="0"/>
              </a:rPr>
              <a:t>38</a:t>
            </a:r>
            <a:r>
              <a:rPr lang="en-GB" sz="1800">
                <a:latin typeface="Arial" pitchFamily="34" charset="0"/>
                <a:cs typeface="Arial" pitchFamily="34" charset="0"/>
              </a:rPr>
              <a:t>, 626–635 (2006).</a:t>
            </a:r>
            <a:endParaRPr lang="it-IT" sz="1800">
              <a:latin typeface="Arial" pitchFamily="34" charset="0"/>
              <a:cs typeface="Arial" pitchFamily="34" charset="0"/>
            </a:endParaRPr>
          </a:p>
          <a:p>
            <a:pPr eaLnBrk="1" hangingPunct="1"/>
            <a:r>
              <a:rPr lang="en-GB" sz="1800">
                <a:latin typeface="Arial" pitchFamily="34" charset="0"/>
                <a:cs typeface="Arial" pitchFamily="34" charset="0"/>
              </a:rPr>
              <a:t>Shiraki, T. </a:t>
            </a:r>
            <a:r>
              <a:rPr lang="en-GB" sz="1800" i="1">
                <a:latin typeface="Arial" pitchFamily="34" charset="0"/>
                <a:cs typeface="Arial" pitchFamily="34" charset="0"/>
              </a:rPr>
              <a:t>et al. </a:t>
            </a:r>
            <a:r>
              <a:rPr lang="en-GB" sz="1800">
                <a:latin typeface="Arial" pitchFamily="34" charset="0"/>
                <a:cs typeface="Arial" pitchFamily="34" charset="0"/>
              </a:rPr>
              <a:t>Cap analysis gene expression for high throughput analysis of transcriptional starting point</a:t>
            </a:r>
            <a:r>
              <a:rPr lang="it-IT" sz="1800">
                <a:latin typeface="Arial" pitchFamily="34" charset="0"/>
                <a:cs typeface="Arial" pitchFamily="34" charset="0"/>
              </a:rPr>
              <a:t> </a:t>
            </a:r>
            <a:r>
              <a:rPr lang="en-GB" sz="1800">
                <a:latin typeface="Arial" pitchFamily="34" charset="0"/>
                <a:cs typeface="Arial" pitchFamily="34" charset="0"/>
              </a:rPr>
              <a:t> and identification of promoter usage. </a:t>
            </a:r>
            <a:r>
              <a:rPr lang="pl-PL" sz="1800" i="1">
                <a:latin typeface="Arial" pitchFamily="34" charset="0"/>
                <a:cs typeface="Arial" pitchFamily="34" charset="0"/>
              </a:rPr>
              <a:t>Proc. Natl Acad.Sci. USA </a:t>
            </a:r>
            <a:r>
              <a:rPr lang="pl-PL" sz="1800" b="1">
                <a:latin typeface="Arial" pitchFamily="34" charset="0"/>
                <a:cs typeface="Arial" pitchFamily="34" charset="0"/>
              </a:rPr>
              <a:t>100</a:t>
            </a:r>
            <a:r>
              <a:rPr lang="pl-PL" sz="1800">
                <a:latin typeface="Arial" pitchFamily="34" charset="0"/>
                <a:cs typeface="Arial" pitchFamily="34" charset="0"/>
              </a:rPr>
              <a:t>, 15776–15781 (2003).</a:t>
            </a:r>
            <a:endParaRPr lang="it-IT" sz="1800">
              <a:latin typeface="Arial" pitchFamily="34" charset="0"/>
              <a:cs typeface="Arial" pitchFamily="34" charset="0"/>
            </a:endParaRPr>
          </a:p>
          <a:p>
            <a:endParaRPr lang="it-IT" sz="1800">
              <a:latin typeface="Arial" pitchFamily="34" charset="0"/>
              <a:cs typeface="Arial" pitchFamily="34" charset="0"/>
            </a:endParaRPr>
          </a:p>
        </p:txBody>
      </p:sp>
      <p:pic>
        <p:nvPicPr>
          <p:cNvPr id="4" name="Segnale acust. registr.">
            <a:hlinkClick r:id="" action="ppaction://media"/>
          </p:cNvPr>
          <p:cNvPicPr>
            <a:picLocks noRot="1" noChangeAspect="1"/>
          </p:cNvPicPr>
          <p:nvPr>
            <a:wavAudioFile r:embed="rId1" name="Segnale acust. registr."/>
          </p:nvPr>
        </p:nvPicPr>
        <p:blipFill>
          <a:blip r:embed="rId3"/>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99"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3730" name="Picture 2" descr="cdnaimg02"/>
          <p:cNvPicPr>
            <a:picLocks noChangeAspect="1" noChangeArrowheads="1"/>
          </p:cNvPicPr>
          <p:nvPr/>
        </p:nvPicPr>
        <p:blipFill>
          <a:blip r:embed="rId3"/>
          <a:srcRect/>
          <a:stretch>
            <a:fillRect/>
          </a:stretch>
        </p:blipFill>
        <p:spPr bwMode="auto">
          <a:xfrm>
            <a:off x="2190750" y="1352550"/>
            <a:ext cx="4762500" cy="4152900"/>
          </a:xfrm>
          <a:prstGeom prst="rect">
            <a:avLst/>
          </a:prstGeom>
          <a:noFill/>
        </p:spPr>
      </p:pic>
      <p:sp>
        <p:nvSpPr>
          <p:cNvPr id="713731" name="Text Box 3"/>
          <p:cNvSpPr txBox="1">
            <a:spLocks noChangeArrowheads="1"/>
          </p:cNvSpPr>
          <p:nvPr/>
        </p:nvSpPr>
        <p:spPr bwMode="auto">
          <a:xfrm>
            <a:off x="3679825" y="490538"/>
            <a:ext cx="1587500" cy="396875"/>
          </a:xfrm>
          <a:prstGeom prst="rect">
            <a:avLst/>
          </a:prstGeom>
          <a:noFill/>
          <a:ln w="9525">
            <a:noFill/>
            <a:miter lim="800000"/>
            <a:headEnd/>
            <a:tailEnd/>
          </a:ln>
          <a:effectLst/>
        </p:spPr>
        <p:txBody>
          <a:bodyPr wrap="none">
            <a:spAutoFit/>
          </a:bodyPr>
          <a:lstStyle/>
          <a:p>
            <a:r>
              <a:rPr lang="it-IT"/>
              <a:t>CAP trapping</a:t>
            </a:r>
          </a:p>
        </p:txBody>
      </p:sp>
      <p:pic>
        <p:nvPicPr>
          <p:cNvPr id="4"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656"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1682" name="Picture 2" descr="Workflow of CAGE library preparation."/>
          <p:cNvPicPr>
            <a:picLocks noChangeAspect="1" noChangeArrowheads="1"/>
          </p:cNvPicPr>
          <p:nvPr/>
        </p:nvPicPr>
        <p:blipFill>
          <a:blip r:embed="rId3"/>
          <a:srcRect/>
          <a:stretch>
            <a:fillRect/>
          </a:stretch>
        </p:blipFill>
        <p:spPr bwMode="auto">
          <a:xfrm>
            <a:off x="2843213" y="0"/>
            <a:ext cx="4195762" cy="6858000"/>
          </a:xfrm>
          <a:prstGeom prst="rect">
            <a:avLst/>
          </a:prstGeom>
          <a:noFill/>
        </p:spPr>
      </p:pic>
      <p:pic>
        <p:nvPicPr>
          <p:cNvPr id="3"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795"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2706" name="Picture 2" descr="F1"/>
          <p:cNvPicPr>
            <a:picLocks noChangeAspect="1" noChangeArrowheads="1"/>
          </p:cNvPicPr>
          <p:nvPr/>
        </p:nvPicPr>
        <p:blipFill>
          <a:blip r:embed="rId2"/>
          <a:srcRect/>
          <a:stretch>
            <a:fillRect/>
          </a:stretch>
        </p:blipFill>
        <p:spPr bwMode="auto">
          <a:xfrm>
            <a:off x="1123950" y="152400"/>
            <a:ext cx="6196013" cy="6705600"/>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22" name="Picture 2"/>
          <p:cNvPicPr>
            <a:picLocks noChangeAspect="1" noChangeArrowheads="1"/>
          </p:cNvPicPr>
          <p:nvPr/>
        </p:nvPicPr>
        <p:blipFill>
          <a:blip r:embed="rId3"/>
          <a:srcRect/>
          <a:stretch>
            <a:fillRect/>
          </a:stretch>
        </p:blipFill>
        <p:spPr bwMode="auto">
          <a:xfrm>
            <a:off x="323850" y="549275"/>
            <a:ext cx="8362950" cy="2876550"/>
          </a:xfrm>
          <a:prstGeom prst="rect">
            <a:avLst/>
          </a:prstGeom>
          <a:noFill/>
          <a:ln w="9525">
            <a:noFill/>
            <a:miter lim="800000"/>
            <a:headEnd/>
            <a:tailEnd/>
          </a:ln>
          <a:effectLst/>
        </p:spPr>
      </p:pic>
      <p:pic>
        <p:nvPicPr>
          <p:cNvPr id="696323" name="Picture 3"/>
          <p:cNvPicPr>
            <a:picLocks noChangeAspect="1" noChangeArrowheads="1"/>
          </p:cNvPicPr>
          <p:nvPr/>
        </p:nvPicPr>
        <p:blipFill>
          <a:blip r:embed="rId4"/>
          <a:srcRect/>
          <a:stretch>
            <a:fillRect/>
          </a:stretch>
        </p:blipFill>
        <p:spPr bwMode="auto">
          <a:xfrm>
            <a:off x="900113" y="4292600"/>
            <a:ext cx="3200400" cy="1943100"/>
          </a:xfrm>
          <a:prstGeom prst="rect">
            <a:avLst/>
          </a:prstGeom>
          <a:noFill/>
          <a:ln w="9525">
            <a:noFill/>
            <a:miter lim="800000"/>
            <a:headEnd/>
            <a:tailEnd/>
          </a:ln>
          <a:effectLst/>
        </p:spPr>
      </p:pic>
      <p:sp>
        <p:nvSpPr>
          <p:cNvPr id="696324" name="Text Box 4"/>
          <p:cNvSpPr txBox="1">
            <a:spLocks noChangeArrowheads="1"/>
          </p:cNvSpPr>
          <p:nvPr/>
        </p:nvSpPr>
        <p:spPr bwMode="auto">
          <a:xfrm>
            <a:off x="4356100" y="3716338"/>
            <a:ext cx="3689350" cy="2289175"/>
          </a:xfrm>
          <a:prstGeom prst="rect">
            <a:avLst/>
          </a:prstGeom>
          <a:noFill/>
          <a:ln w="9525">
            <a:noFill/>
            <a:miter lim="800000"/>
            <a:headEnd/>
            <a:tailEnd/>
          </a:ln>
          <a:effectLst/>
        </p:spPr>
        <p:txBody>
          <a:bodyPr wrap="none">
            <a:spAutoFit/>
          </a:bodyPr>
          <a:lstStyle/>
          <a:p>
            <a:pPr eaLnBrk="1" hangingPunct="1"/>
            <a:r>
              <a:rPr lang="it-IT" sz="1800" b="1">
                <a:solidFill>
                  <a:srgbClr val="FF0000"/>
                </a:solidFill>
                <a:latin typeface="Arial" pitchFamily="34" charset="0"/>
                <a:cs typeface="Arial" pitchFamily="34" charset="0"/>
              </a:rPr>
              <a:t>Amplification distorts frequency</a:t>
            </a:r>
          </a:p>
          <a:p>
            <a:pPr eaLnBrk="1" hangingPunct="1"/>
            <a:r>
              <a:rPr lang="it-IT" sz="1800" b="1">
                <a:solidFill>
                  <a:srgbClr val="FF0000"/>
                </a:solidFill>
                <a:latin typeface="Arial" pitchFamily="34" charset="0"/>
                <a:cs typeface="Arial" pitchFamily="34" charset="0"/>
              </a:rPr>
              <a:t>assesment? (SPIKE in)</a:t>
            </a:r>
          </a:p>
          <a:p>
            <a:pPr eaLnBrk="1" hangingPunct="1"/>
            <a:endParaRPr lang="it-IT" sz="1800" b="1">
              <a:solidFill>
                <a:srgbClr val="FF0000"/>
              </a:solidFill>
              <a:latin typeface="Arial" pitchFamily="34" charset="0"/>
              <a:cs typeface="Arial" pitchFamily="34" charset="0"/>
            </a:endParaRPr>
          </a:p>
          <a:p>
            <a:pPr eaLnBrk="1" hangingPunct="1"/>
            <a:r>
              <a:rPr lang="it-IT" sz="1800" b="1">
                <a:solidFill>
                  <a:srgbClr val="FF0000"/>
                </a:solidFill>
                <a:latin typeface="Arial" pitchFamily="34" charset="0"/>
                <a:cs typeface="Arial" pitchFamily="34" charset="0"/>
              </a:rPr>
              <a:t>Short life discrimination?</a:t>
            </a:r>
          </a:p>
          <a:p>
            <a:pPr eaLnBrk="1" hangingPunct="1"/>
            <a:r>
              <a:rPr lang="it-IT" sz="1800" b="1">
                <a:solidFill>
                  <a:srgbClr val="FF0000"/>
                </a:solidFill>
                <a:latin typeface="Arial" pitchFamily="34" charset="0"/>
                <a:cs typeface="Arial" pitchFamily="34" charset="0"/>
              </a:rPr>
              <a:t>(combine with chromatin based </a:t>
            </a:r>
          </a:p>
          <a:p>
            <a:pPr eaLnBrk="1" hangingPunct="1"/>
            <a:r>
              <a:rPr lang="it-IT" sz="1800" b="1">
                <a:solidFill>
                  <a:srgbClr val="FF0000"/>
                </a:solidFill>
                <a:latin typeface="Arial" pitchFamily="34" charset="0"/>
                <a:cs typeface="Arial" pitchFamily="34" charset="0"/>
              </a:rPr>
              <a:t>TSS prediction)</a:t>
            </a:r>
          </a:p>
          <a:p>
            <a:pPr eaLnBrk="1" hangingPunct="1"/>
            <a:endParaRPr lang="it-IT" sz="1800" b="1">
              <a:solidFill>
                <a:srgbClr val="FF0000"/>
              </a:solidFill>
              <a:latin typeface="Arial" pitchFamily="34" charset="0"/>
              <a:cs typeface="Arial" pitchFamily="34" charset="0"/>
            </a:endParaRPr>
          </a:p>
          <a:p>
            <a:pPr eaLnBrk="1" hangingPunct="1"/>
            <a:endParaRPr lang="it-IT" sz="1800">
              <a:latin typeface="Arial" pitchFamily="34" charset="0"/>
              <a:cs typeface="Arial" pitchFamily="34" charset="0"/>
            </a:endParaRPr>
          </a:p>
        </p:txBody>
      </p:sp>
      <p:sp>
        <p:nvSpPr>
          <p:cNvPr id="696325" name="Text Box 5"/>
          <p:cNvSpPr txBox="1">
            <a:spLocks noChangeArrowheads="1"/>
          </p:cNvSpPr>
          <p:nvPr/>
        </p:nvSpPr>
        <p:spPr bwMode="auto">
          <a:xfrm>
            <a:off x="950913" y="44450"/>
            <a:ext cx="4667250" cy="366713"/>
          </a:xfrm>
          <a:prstGeom prst="rect">
            <a:avLst/>
          </a:prstGeom>
          <a:noFill/>
          <a:ln w="9525">
            <a:noFill/>
            <a:miter lim="800000"/>
            <a:headEnd/>
            <a:tailEnd/>
          </a:ln>
          <a:effectLst/>
        </p:spPr>
        <p:txBody>
          <a:bodyPr wrap="none">
            <a:spAutoFit/>
          </a:bodyPr>
          <a:lstStyle/>
          <a:p>
            <a:pPr eaLnBrk="1" hangingPunct="1"/>
            <a:r>
              <a:rPr lang="it-IT" sz="1800" b="1">
                <a:latin typeface="Arial" pitchFamily="34" charset="0"/>
                <a:cs typeface="Arial" pitchFamily="34" charset="0"/>
              </a:rPr>
              <a:t>Cap analysis of Gene Expression (CAGE)</a:t>
            </a:r>
          </a:p>
        </p:txBody>
      </p:sp>
      <p:pic>
        <p:nvPicPr>
          <p:cNvPr id="6"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02"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6" name="Text Box 2"/>
          <p:cNvSpPr txBox="1">
            <a:spLocks noChangeArrowheads="1"/>
          </p:cNvSpPr>
          <p:nvPr/>
        </p:nvSpPr>
        <p:spPr bwMode="auto">
          <a:xfrm>
            <a:off x="158750" y="136525"/>
            <a:ext cx="9010650" cy="6408738"/>
          </a:xfrm>
          <a:prstGeom prst="rect">
            <a:avLst/>
          </a:prstGeom>
          <a:noFill/>
          <a:ln w="9525">
            <a:noFill/>
            <a:miter lim="800000"/>
            <a:headEnd/>
            <a:tailEnd/>
          </a:ln>
          <a:effectLst/>
        </p:spPr>
        <p:txBody>
          <a:bodyPr wrap="none">
            <a:spAutoFit/>
          </a:bodyPr>
          <a:lstStyle/>
          <a:p>
            <a:pPr marL="342900" indent="-342900" eaLnBrk="1" hangingPunct="1"/>
            <a:r>
              <a:rPr lang="it-IT" sz="1800">
                <a:latin typeface="Arial" pitchFamily="34" charset="0"/>
                <a:cs typeface="Arial" pitchFamily="34" charset="0"/>
              </a:rPr>
              <a:t>Strand specific RNA-seq</a:t>
            </a:r>
          </a:p>
          <a:p>
            <a:pPr marL="342900" indent="-342900" eaLnBrk="1" hangingPunct="1"/>
            <a:endParaRPr lang="it-IT" sz="1800">
              <a:latin typeface="Arial" pitchFamily="34" charset="0"/>
              <a:cs typeface="Arial" pitchFamily="34" charset="0"/>
            </a:endParaRPr>
          </a:p>
          <a:p>
            <a:pPr marL="342900" indent="-342900" eaLnBrk="1" hangingPunct="1"/>
            <a:r>
              <a:rPr lang="it-IT" sz="1800">
                <a:latin typeface="Arial" pitchFamily="34" charset="0"/>
                <a:cs typeface="Arial" pitchFamily="34" charset="0"/>
              </a:rPr>
              <a:t>Pervasive presence of antisense transcription</a:t>
            </a:r>
          </a:p>
          <a:p>
            <a:pPr marL="342900" indent="-342900" eaLnBrk="1" hangingPunct="1"/>
            <a:endParaRPr lang="it-IT" sz="1800">
              <a:latin typeface="Arial" pitchFamily="34" charset="0"/>
              <a:cs typeface="Arial" pitchFamily="34" charset="0"/>
            </a:endParaRPr>
          </a:p>
          <a:p>
            <a:pPr marL="342900" indent="-342900" eaLnBrk="1" hangingPunct="1"/>
            <a:r>
              <a:rPr lang="it-IT" sz="1800">
                <a:latin typeface="Arial" pitchFamily="34" charset="0"/>
                <a:cs typeface="Arial" pitchFamily="34" charset="0"/>
              </a:rPr>
              <a:t>Standard approach requires DS cDNA synthesis which erases DNA strand info</a:t>
            </a:r>
          </a:p>
          <a:p>
            <a:pPr marL="342900" indent="-342900" eaLnBrk="1" hangingPunct="1"/>
            <a:endParaRPr lang="it-IT" sz="1800">
              <a:latin typeface="Arial" pitchFamily="34" charset="0"/>
              <a:cs typeface="Arial" pitchFamily="34" charset="0"/>
            </a:endParaRPr>
          </a:p>
          <a:p>
            <a:pPr marL="342900" indent="-342900" eaLnBrk="1" hangingPunct="1"/>
            <a:r>
              <a:rPr lang="it-IT" sz="1800">
                <a:latin typeface="Arial" pitchFamily="34" charset="0"/>
                <a:cs typeface="Arial" pitchFamily="34" charset="0"/>
              </a:rPr>
              <a:t>Spourious second strand synthesis by DNA-dependent-DNA polymerase activity DDDP</a:t>
            </a:r>
          </a:p>
          <a:p>
            <a:pPr marL="342900" indent="-342900" eaLnBrk="1" hangingPunct="1"/>
            <a:endParaRPr lang="it-IT" sz="1800">
              <a:latin typeface="Arial" pitchFamily="34" charset="0"/>
              <a:cs typeface="Arial" pitchFamily="34" charset="0"/>
            </a:endParaRPr>
          </a:p>
          <a:p>
            <a:pPr marL="342900" indent="-342900" eaLnBrk="1" hangingPunct="1"/>
            <a:r>
              <a:rPr lang="it-IT" sz="1800">
                <a:latin typeface="Arial" pitchFamily="34" charset="0"/>
                <a:cs typeface="Arial" pitchFamily="34" charset="0"/>
              </a:rPr>
              <a:t>Solution: Actinomycin D to reduce DDDP (effectiveness? Additional artifacts?)</a:t>
            </a:r>
          </a:p>
          <a:p>
            <a:pPr marL="342900" indent="-342900" eaLnBrk="1" hangingPunct="1"/>
            <a:endParaRPr lang="it-IT" sz="1800">
              <a:latin typeface="Arial" pitchFamily="34" charset="0"/>
              <a:cs typeface="Arial" pitchFamily="34" charset="0"/>
            </a:endParaRPr>
          </a:p>
          <a:p>
            <a:pPr marL="342900" indent="-342900" eaLnBrk="1" hangingPunct="1"/>
            <a:r>
              <a:rPr lang="it-IT" sz="1800">
                <a:latin typeface="Arial" pitchFamily="34" charset="0"/>
                <a:cs typeface="Arial" pitchFamily="34" charset="0"/>
              </a:rPr>
              <a:t>Protocols:</a:t>
            </a:r>
          </a:p>
          <a:p>
            <a:pPr marL="342900" indent="-342900" eaLnBrk="1" hangingPunct="1">
              <a:buFontTx/>
              <a:buAutoNum type="alphaLcParenR"/>
            </a:pPr>
            <a:r>
              <a:rPr lang="it-IT" sz="1800">
                <a:latin typeface="Arial" pitchFamily="34" charset="0"/>
                <a:cs typeface="Arial" pitchFamily="34" charset="0"/>
              </a:rPr>
              <a:t>Ligation of adaptors in predetermined orientation to the ends of RNA or first-strand</a:t>
            </a:r>
          </a:p>
          <a:p>
            <a:pPr marL="342900" indent="-342900" eaLnBrk="1" hangingPunct="1"/>
            <a:r>
              <a:rPr lang="it-IT" sz="1800">
                <a:latin typeface="Arial" pitchFamily="34" charset="0"/>
                <a:cs typeface="Arial" pitchFamily="34" charset="0"/>
              </a:rPr>
              <a:t>cDNA molecules. Orientation of the adaptors are reference for RNA strand info.</a:t>
            </a:r>
          </a:p>
          <a:p>
            <a:pPr marL="342900" indent="-342900" eaLnBrk="1" hangingPunct="1"/>
            <a:endParaRPr lang="it-IT" sz="1800">
              <a:latin typeface="Arial" pitchFamily="34" charset="0"/>
              <a:cs typeface="Arial" pitchFamily="34" charset="0"/>
            </a:endParaRPr>
          </a:p>
          <a:p>
            <a:pPr marL="342900" indent="-342900" eaLnBrk="1" hangingPunct="1"/>
            <a:endParaRPr lang="it-IT" sz="1800">
              <a:latin typeface="Arial" pitchFamily="34" charset="0"/>
              <a:cs typeface="Arial" pitchFamily="34" charset="0"/>
            </a:endParaRPr>
          </a:p>
          <a:p>
            <a:pPr marL="342900" indent="-342900" eaLnBrk="1" hangingPunct="1"/>
            <a:endParaRPr lang="it-IT" sz="1800">
              <a:latin typeface="Arial" pitchFamily="34" charset="0"/>
              <a:cs typeface="Arial" pitchFamily="34" charset="0"/>
            </a:endParaRPr>
          </a:p>
          <a:p>
            <a:pPr marL="342900" indent="-342900" eaLnBrk="1" hangingPunct="1"/>
            <a:endParaRPr lang="it-IT" sz="1800">
              <a:latin typeface="Arial" pitchFamily="34" charset="0"/>
              <a:cs typeface="Arial" pitchFamily="34" charset="0"/>
            </a:endParaRPr>
          </a:p>
          <a:p>
            <a:pPr marL="342900" indent="-342900" eaLnBrk="1" hangingPunct="1"/>
            <a:endParaRPr lang="it-IT" sz="1800">
              <a:latin typeface="Arial" pitchFamily="34" charset="0"/>
              <a:cs typeface="Arial" pitchFamily="34" charset="0"/>
            </a:endParaRPr>
          </a:p>
          <a:p>
            <a:pPr marL="342900" indent="-342900" eaLnBrk="1" hangingPunct="1"/>
            <a:endParaRPr lang="it-IT" sz="1800">
              <a:latin typeface="Arial" pitchFamily="34" charset="0"/>
              <a:cs typeface="Arial" pitchFamily="34" charset="0"/>
            </a:endParaRPr>
          </a:p>
          <a:p>
            <a:pPr marL="342900" indent="-342900" eaLnBrk="1" hangingPunct="1"/>
            <a:r>
              <a:rPr lang="it-IT" sz="1800">
                <a:latin typeface="Arial" pitchFamily="34" charset="0"/>
                <a:cs typeface="Arial" pitchFamily="34" charset="0"/>
              </a:rPr>
              <a:t>b) Direct sequencing of first strand cDNA</a:t>
            </a:r>
          </a:p>
          <a:p>
            <a:pPr marL="342900" indent="-342900" eaLnBrk="1" hangingPunct="1"/>
            <a:endParaRPr lang="it-IT" sz="1800">
              <a:latin typeface="Arial" pitchFamily="34" charset="0"/>
              <a:cs typeface="Arial" pitchFamily="34" charset="0"/>
            </a:endParaRPr>
          </a:p>
          <a:p>
            <a:pPr marL="342900" indent="-342900" eaLnBrk="1" hangingPunct="1"/>
            <a:r>
              <a:rPr lang="it-IT" sz="1800">
                <a:latin typeface="Arial" pitchFamily="34" charset="0"/>
                <a:cs typeface="Arial" pitchFamily="34" charset="0"/>
              </a:rPr>
              <a:t>c) Chemical marking of the second strand cDNA</a:t>
            </a:r>
          </a:p>
          <a:p>
            <a:pPr marL="342900" indent="-342900" eaLnBrk="1" hangingPunct="1"/>
            <a:endParaRPr lang="it-IT" sz="1800">
              <a:latin typeface="Arial" pitchFamily="34" charset="0"/>
              <a:cs typeface="Arial" pitchFamily="34" charset="0"/>
            </a:endParaRPr>
          </a:p>
        </p:txBody>
      </p:sp>
      <p:pic>
        <p:nvPicPr>
          <p:cNvPr id="697347" name="Picture 3"/>
          <p:cNvPicPr>
            <a:picLocks noChangeAspect="1" noChangeArrowheads="1"/>
          </p:cNvPicPr>
          <p:nvPr/>
        </p:nvPicPr>
        <p:blipFill>
          <a:blip r:embed="rId3"/>
          <a:srcRect/>
          <a:stretch>
            <a:fillRect/>
          </a:stretch>
        </p:blipFill>
        <p:spPr bwMode="auto">
          <a:xfrm>
            <a:off x="250825" y="3933825"/>
            <a:ext cx="3181350" cy="1400175"/>
          </a:xfrm>
          <a:prstGeom prst="rect">
            <a:avLst/>
          </a:prstGeom>
          <a:noFill/>
          <a:ln w="9525">
            <a:noFill/>
            <a:miter lim="800000"/>
            <a:headEnd/>
            <a:tailEnd/>
          </a:ln>
          <a:effectLst/>
        </p:spPr>
      </p:pic>
      <p:pic>
        <p:nvPicPr>
          <p:cNvPr id="697348" name="Picture 4"/>
          <p:cNvPicPr>
            <a:picLocks noChangeAspect="1" noChangeArrowheads="1"/>
          </p:cNvPicPr>
          <p:nvPr/>
        </p:nvPicPr>
        <p:blipFill>
          <a:blip r:embed="rId4"/>
          <a:srcRect/>
          <a:stretch>
            <a:fillRect/>
          </a:stretch>
        </p:blipFill>
        <p:spPr bwMode="auto">
          <a:xfrm>
            <a:off x="5508625" y="4941888"/>
            <a:ext cx="3295650" cy="942975"/>
          </a:xfrm>
          <a:prstGeom prst="rect">
            <a:avLst/>
          </a:prstGeom>
          <a:noFill/>
          <a:ln w="9525">
            <a:noFill/>
            <a:miter lim="800000"/>
            <a:headEnd/>
            <a:tailEnd/>
          </a:ln>
          <a:effectLst/>
        </p:spPr>
      </p:pic>
      <p:pic>
        <p:nvPicPr>
          <p:cNvPr id="697349" name="Picture 5"/>
          <p:cNvPicPr>
            <a:picLocks noChangeAspect="1" noChangeArrowheads="1"/>
          </p:cNvPicPr>
          <p:nvPr/>
        </p:nvPicPr>
        <p:blipFill>
          <a:blip r:embed="rId5"/>
          <a:srcRect/>
          <a:stretch>
            <a:fillRect/>
          </a:stretch>
        </p:blipFill>
        <p:spPr bwMode="auto">
          <a:xfrm>
            <a:off x="5508625" y="5972175"/>
            <a:ext cx="3105150" cy="885825"/>
          </a:xfrm>
          <a:prstGeom prst="rect">
            <a:avLst/>
          </a:prstGeom>
          <a:noFill/>
          <a:ln w="9525">
            <a:noFill/>
            <a:miter lim="800000"/>
            <a:headEnd/>
            <a:tailEnd/>
          </a:ln>
          <a:effectLst/>
        </p:spPr>
      </p:pic>
      <p:pic>
        <p:nvPicPr>
          <p:cNvPr id="6" name="Segnale acust. registr.">
            <a:hlinkClick r:id="" action="ppaction://media"/>
          </p:cNvPr>
          <p:cNvPicPr>
            <a:picLocks noRot="1" noChangeAspect="1"/>
          </p:cNvPicPr>
          <p:nvPr>
            <a:wavAudioFile r:embed="rId1" name="Segnale acust. registr."/>
          </p:nvPr>
        </p:nvPicPr>
        <p:blipFill>
          <a:blip r:embed="rId6"/>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661"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8370" name="Picture 2"/>
          <p:cNvPicPr>
            <a:picLocks noChangeAspect="1" noChangeArrowheads="1"/>
          </p:cNvPicPr>
          <p:nvPr/>
        </p:nvPicPr>
        <p:blipFill>
          <a:blip r:embed="rId2"/>
          <a:srcRect/>
          <a:stretch>
            <a:fillRect/>
          </a:stretch>
        </p:blipFill>
        <p:spPr bwMode="auto">
          <a:xfrm>
            <a:off x="395288" y="0"/>
            <a:ext cx="4410075" cy="6794500"/>
          </a:xfrm>
          <a:prstGeom prst="rect">
            <a:avLst/>
          </a:prstGeom>
          <a:noFill/>
          <a:ln w="9525">
            <a:noFill/>
            <a:miter lim="800000"/>
            <a:headEnd/>
            <a:tailEnd/>
          </a:ln>
          <a:effectLst/>
        </p:spPr>
      </p:pic>
      <p:sp>
        <p:nvSpPr>
          <p:cNvPr id="698371" name="Text Box 3"/>
          <p:cNvSpPr txBox="1">
            <a:spLocks noChangeArrowheads="1"/>
          </p:cNvSpPr>
          <p:nvPr/>
        </p:nvSpPr>
        <p:spPr bwMode="auto">
          <a:xfrm>
            <a:off x="4859338" y="981075"/>
            <a:ext cx="4375150" cy="4486275"/>
          </a:xfrm>
          <a:prstGeom prst="rect">
            <a:avLst/>
          </a:prstGeom>
          <a:noFill/>
          <a:ln w="9525">
            <a:noFill/>
            <a:miter lim="800000"/>
            <a:headEnd/>
            <a:tailEnd/>
          </a:ln>
          <a:effectLst/>
        </p:spPr>
        <p:txBody>
          <a:bodyPr wrap="none">
            <a:spAutoFit/>
          </a:bodyPr>
          <a:lstStyle/>
          <a:p>
            <a:pPr eaLnBrk="1" hangingPunct="1"/>
            <a:r>
              <a:rPr lang="it-IT" sz="1800">
                <a:latin typeface="Arial" pitchFamily="34" charset="0"/>
                <a:cs typeface="Arial" pitchFamily="34" charset="0"/>
              </a:rPr>
              <a:t>A: Using polyA+ RNA converted to</a:t>
            </a:r>
          </a:p>
          <a:p>
            <a:pPr eaLnBrk="1" hangingPunct="1"/>
            <a:r>
              <a:rPr lang="it-IT" sz="1800">
                <a:latin typeface="Arial" pitchFamily="34" charset="0"/>
                <a:cs typeface="Arial" pitchFamily="34" charset="0"/>
              </a:rPr>
              <a:t>DS cDNA the Agilent SureSelect</a:t>
            </a:r>
          </a:p>
          <a:p>
            <a:pPr eaLnBrk="1" hangingPunct="1"/>
            <a:r>
              <a:rPr lang="it-IT" sz="1800">
                <a:latin typeface="Arial" pitchFamily="34" charset="0"/>
                <a:cs typeface="Arial" pitchFamily="34" charset="0"/>
              </a:rPr>
              <a:t>Method uses RNA probes to enrich</a:t>
            </a:r>
          </a:p>
          <a:p>
            <a:pPr eaLnBrk="1" hangingPunct="1"/>
            <a:r>
              <a:rPr lang="it-IT" sz="1800">
                <a:latin typeface="Arial" pitchFamily="34" charset="0"/>
                <a:cs typeface="Arial" pitchFamily="34" charset="0"/>
              </a:rPr>
              <a:t>Selected cDNAs</a:t>
            </a:r>
          </a:p>
          <a:p>
            <a:pPr eaLnBrk="1" hangingPunct="1"/>
            <a:endParaRPr lang="it-IT" sz="1800">
              <a:latin typeface="Arial" pitchFamily="34" charset="0"/>
              <a:cs typeface="Arial" pitchFamily="34" charset="0"/>
            </a:endParaRPr>
          </a:p>
          <a:p>
            <a:pPr eaLnBrk="1" hangingPunct="1"/>
            <a:r>
              <a:rPr lang="it-IT" sz="1800">
                <a:latin typeface="Arial" pitchFamily="34" charset="0"/>
                <a:cs typeface="Arial" pitchFamily="34" charset="0"/>
              </a:rPr>
              <a:t>B: Custom NibleGen arrays for selecting</a:t>
            </a:r>
          </a:p>
          <a:p>
            <a:pPr eaLnBrk="1" hangingPunct="1"/>
            <a:r>
              <a:rPr lang="it-IT" sz="1800">
                <a:latin typeface="Arial" pitchFamily="34" charset="0"/>
                <a:cs typeface="Arial" pitchFamily="34" charset="0"/>
              </a:rPr>
              <a:t>cDNAs of interest</a:t>
            </a:r>
          </a:p>
          <a:p>
            <a:pPr eaLnBrk="1" hangingPunct="1"/>
            <a:endParaRPr lang="it-IT" sz="1800">
              <a:latin typeface="Arial" pitchFamily="34" charset="0"/>
              <a:cs typeface="Arial" pitchFamily="34" charset="0"/>
            </a:endParaRPr>
          </a:p>
          <a:p>
            <a:pPr eaLnBrk="1" hangingPunct="1"/>
            <a:r>
              <a:rPr lang="it-IT" sz="1800">
                <a:latin typeface="Arial" pitchFamily="34" charset="0"/>
                <a:cs typeface="Arial" pitchFamily="34" charset="0"/>
              </a:rPr>
              <a:t>C: The generation of DNA molecules with</a:t>
            </a:r>
          </a:p>
          <a:p>
            <a:pPr eaLnBrk="1" hangingPunct="1"/>
            <a:r>
              <a:rPr lang="it-IT" sz="1800">
                <a:latin typeface="Arial" pitchFamily="34" charset="0"/>
                <a:cs typeface="Arial" pitchFamily="34" charset="0"/>
              </a:rPr>
              <a:t>Sequence-specific complementary</a:t>
            </a:r>
          </a:p>
          <a:p>
            <a:pPr eaLnBrk="1" hangingPunct="1"/>
            <a:r>
              <a:rPr lang="it-IT" sz="1800">
                <a:latin typeface="Arial" pitchFamily="34" charset="0"/>
                <a:cs typeface="Arial" pitchFamily="34" charset="0"/>
              </a:rPr>
              <a:t>Target sites allows targeting of cDNAs</a:t>
            </a:r>
          </a:p>
          <a:p>
            <a:pPr eaLnBrk="1" hangingPunct="1"/>
            <a:endParaRPr lang="it-IT" sz="1800">
              <a:latin typeface="Arial" pitchFamily="34" charset="0"/>
              <a:cs typeface="Arial" pitchFamily="34" charset="0"/>
            </a:endParaRPr>
          </a:p>
          <a:p>
            <a:pPr eaLnBrk="1" hangingPunct="1"/>
            <a:r>
              <a:rPr lang="it-IT" sz="1800">
                <a:latin typeface="Arial" pitchFamily="34" charset="0"/>
                <a:cs typeface="Arial" pitchFamily="34" charset="0"/>
              </a:rPr>
              <a:t>D: Helicos sequencing surfaces</a:t>
            </a:r>
          </a:p>
          <a:p>
            <a:pPr eaLnBrk="1" hangingPunct="1"/>
            <a:r>
              <a:rPr lang="it-IT" sz="1800">
                <a:latin typeface="Arial" pitchFamily="34" charset="0"/>
                <a:cs typeface="Arial" pitchFamily="34" charset="0"/>
              </a:rPr>
              <a:t>Containing target-specific oligos </a:t>
            </a:r>
          </a:p>
          <a:p>
            <a:pPr eaLnBrk="1" hangingPunct="1"/>
            <a:r>
              <a:rPr lang="it-IT" sz="1800">
                <a:latin typeface="Arial" pitchFamily="34" charset="0"/>
                <a:cs typeface="Arial" pitchFamily="34" charset="0"/>
              </a:rPr>
              <a:t>To select desired RNA, DNA and cDNA</a:t>
            </a:r>
          </a:p>
          <a:p>
            <a:pPr eaLnBrk="1" hangingPunct="1"/>
            <a:r>
              <a:rPr lang="it-IT" sz="1800">
                <a:latin typeface="Arial" pitchFamily="34" charset="0"/>
                <a:cs typeface="Arial" pitchFamily="34" charset="0"/>
              </a:rPr>
              <a:t>Species and sequence regions of interest</a:t>
            </a:r>
          </a:p>
        </p:txBody>
      </p:sp>
      <p:sp>
        <p:nvSpPr>
          <p:cNvPr id="698372" name="Text Box 4"/>
          <p:cNvSpPr txBox="1">
            <a:spLocks noChangeArrowheads="1"/>
          </p:cNvSpPr>
          <p:nvPr/>
        </p:nvSpPr>
        <p:spPr bwMode="auto">
          <a:xfrm>
            <a:off x="4872038" y="280988"/>
            <a:ext cx="3803650" cy="366712"/>
          </a:xfrm>
          <a:prstGeom prst="rect">
            <a:avLst/>
          </a:prstGeom>
          <a:noFill/>
          <a:ln w="9525">
            <a:noFill/>
            <a:miter lim="800000"/>
            <a:headEnd/>
            <a:tailEnd/>
          </a:ln>
          <a:effectLst/>
        </p:spPr>
        <p:txBody>
          <a:bodyPr wrap="none">
            <a:spAutoFit/>
          </a:bodyPr>
          <a:lstStyle/>
          <a:p>
            <a:pPr eaLnBrk="1" hangingPunct="1"/>
            <a:r>
              <a:rPr lang="it-IT" sz="1800" b="1">
                <a:latin typeface="Arial" pitchFamily="34" charset="0"/>
                <a:cs typeface="Arial" pitchFamily="34" charset="0"/>
              </a:rPr>
              <a:t>Targeted approaches of RNA-seq</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39750" y="476250"/>
            <a:ext cx="8135938" cy="5905500"/>
            <a:chOff x="340" y="300"/>
            <a:chExt cx="5125" cy="3720"/>
          </a:xfrm>
        </p:grpSpPr>
        <p:pic>
          <p:nvPicPr>
            <p:cNvPr id="98307" name="Picture 3"/>
            <p:cNvPicPr>
              <a:picLocks noChangeAspect="1" noChangeArrowheads="1"/>
            </p:cNvPicPr>
            <p:nvPr/>
          </p:nvPicPr>
          <p:blipFill>
            <a:blip r:embed="rId3"/>
            <a:srcRect/>
            <a:stretch>
              <a:fillRect/>
            </a:stretch>
          </p:blipFill>
          <p:spPr bwMode="auto">
            <a:xfrm>
              <a:off x="480" y="360"/>
              <a:ext cx="4800" cy="3600"/>
            </a:xfrm>
            <a:prstGeom prst="rect">
              <a:avLst/>
            </a:prstGeom>
            <a:noFill/>
            <a:ln w="9525">
              <a:noFill/>
              <a:miter lim="800000"/>
              <a:headEnd/>
              <a:tailEnd/>
            </a:ln>
          </p:spPr>
        </p:pic>
        <p:sp>
          <p:nvSpPr>
            <p:cNvPr id="98308" name="Rectangle 4"/>
            <p:cNvSpPr>
              <a:spLocks noChangeArrowheads="1"/>
            </p:cNvSpPr>
            <p:nvPr/>
          </p:nvSpPr>
          <p:spPr bwMode="auto">
            <a:xfrm>
              <a:off x="340" y="300"/>
              <a:ext cx="5125" cy="635"/>
            </a:xfrm>
            <a:prstGeom prst="rect">
              <a:avLst/>
            </a:prstGeom>
            <a:solidFill>
              <a:schemeClr val="bg1"/>
            </a:solidFill>
            <a:ln w="9525">
              <a:solidFill>
                <a:schemeClr val="bg1"/>
              </a:solidFill>
              <a:miter lim="800000"/>
              <a:headEnd/>
              <a:tailEnd/>
            </a:ln>
          </p:spPr>
          <p:txBody>
            <a:bodyPr wrap="none" anchor="ctr"/>
            <a:lstStyle/>
            <a:p>
              <a:endParaRPr lang="it-IT"/>
            </a:p>
          </p:txBody>
        </p:sp>
        <p:sp>
          <p:nvSpPr>
            <p:cNvPr id="98309" name="Rectangle 5"/>
            <p:cNvSpPr>
              <a:spLocks noChangeArrowheads="1"/>
            </p:cNvSpPr>
            <p:nvPr/>
          </p:nvSpPr>
          <p:spPr bwMode="auto">
            <a:xfrm>
              <a:off x="431" y="3793"/>
              <a:ext cx="5034" cy="227"/>
            </a:xfrm>
            <a:prstGeom prst="rect">
              <a:avLst/>
            </a:prstGeom>
            <a:solidFill>
              <a:schemeClr val="bg1"/>
            </a:solidFill>
            <a:ln w="9525">
              <a:solidFill>
                <a:schemeClr val="bg1"/>
              </a:solidFill>
              <a:miter lim="800000"/>
              <a:headEnd/>
              <a:tailEnd/>
            </a:ln>
          </p:spPr>
          <p:txBody>
            <a:bodyPr wrap="none" anchor="ctr"/>
            <a:lstStyle/>
            <a:p>
              <a:endParaRPr lang="it-IT"/>
            </a:p>
          </p:txBody>
        </p:sp>
      </p:grpSp>
      <p:pic>
        <p:nvPicPr>
          <p:cNvPr id="7"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353"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2642" name="Picture 2"/>
          <p:cNvPicPr>
            <a:picLocks noChangeAspect="1" noChangeArrowheads="1"/>
          </p:cNvPicPr>
          <p:nvPr/>
        </p:nvPicPr>
        <p:blipFill>
          <a:blip r:embed="rId3"/>
          <a:srcRect/>
          <a:stretch>
            <a:fillRect/>
          </a:stretch>
        </p:blipFill>
        <p:spPr bwMode="auto">
          <a:xfrm>
            <a:off x="2290763" y="476250"/>
            <a:ext cx="4562475" cy="5905500"/>
          </a:xfrm>
          <a:prstGeom prst="rect">
            <a:avLst/>
          </a:prstGeom>
          <a:noFill/>
          <a:ln w="9525">
            <a:noFill/>
            <a:miter lim="800000"/>
            <a:headEnd/>
            <a:tailEnd/>
          </a:ln>
          <a:effectLst/>
        </p:spPr>
      </p:pic>
      <p:pic>
        <p:nvPicPr>
          <p:cNvPr id="4"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328"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3666" name="Picture 2"/>
          <p:cNvPicPr>
            <a:picLocks noChangeAspect="1" noChangeArrowheads="1"/>
          </p:cNvPicPr>
          <p:nvPr/>
        </p:nvPicPr>
        <p:blipFill>
          <a:blip r:embed="rId3"/>
          <a:srcRect/>
          <a:stretch>
            <a:fillRect/>
          </a:stretch>
        </p:blipFill>
        <p:spPr bwMode="auto">
          <a:xfrm>
            <a:off x="2843213" y="476250"/>
            <a:ext cx="3457575" cy="5905500"/>
          </a:xfrm>
          <a:prstGeom prst="rect">
            <a:avLst/>
          </a:prstGeom>
          <a:noFill/>
          <a:ln w="9525">
            <a:noFill/>
            <a:miter lim="800000"/>
            <a:headEnd/>
            <a:tailEnd/>
          </a:ln>
          <a:effectLst/>
        </p:spPr>
      </p:pic>
      <p:pic>
        <p:nvPicPr>
          <p:cNvPr id="3"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38"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4690" name="Picture 2"/>
          <p:cNvPicPr>
            <a:picLocks noChangeAspect="1" noChangeArrowheads="1"/>
          </p:cNvPicPr>
          <p:nvPr/>
        </p:nvPicPr>
        <p:blipFill>
          <a:blip r:embed="rId3"/>
          <a:srcRect/>
          <a:stretch>
            <a:fillRect/>
          </a:stretch>
        </p:blipFill>
        <p:spPr bwMode="auto">
          <a:xfrm>
            <a:off x="2339975" y="115888"/>
            <a:ext cx="4481513" cy="6264275"/>
          </a:xfrm>
          <a:prstGeom prst="rect">
            <a:avLst/>
          </a:prstGeom>
          <a:noFill/>
          <a:ln w="9525">
            <a:noFill/>
            <a:miter lim="800000"/>
            <a:headEnd/>
            <a:tailEnd/>
          </a:ln>
          <a:effectLst/>
        </p:spPr>
      </p:pic>
      <p:pic>
        <p:nvPicPr>
          <p:cNvPr id="3"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515"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5714" name="Picture 2"/>
          <p:cNvPicPr>
            <a:picLocks noChangeAspect="1" noChangeArrowheads="1"/>
          </p:cNvPicPr>
          <p:nvPr/>
        </p:nvPicPr>
        <p:blipFill>
          <a:blip r:embed="rId3"/>
          <a:srcRect/>
          <a:stretch>
            <a:fillRect/>
          </a:stretch>
        </p:blipFill>
        <p:spPr bwMode="auto">
          <a:xfrm>
            <a:off x="3203575" y="-26988"/>
            <a:ext cx="4037013" cy="6597651"/>
          </a:xfrm>
          <a:prstGeom prst="rect">
            <a:avLst/>
          </a:prstGeom>
          <a:noFill/>
          <a:ln w="9525">
            <a:noFill/>
            <a:miter lim="800000"/>
            <a:headEnd/>
            <a:tailEnd/>
          </a:ln>
          <a:effectLst/>
        </p:spPr>
      </p:pic>
      <p:pic>
        <p:nvPicPr>
          <p:cNvPr id="3"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94"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9394" name="Picture 2"/>
          <p:cNvPicPr>
            <a:picLocks noChangeAspect="1" noChangeArrowheads="1"/>
          </p:cNvPicPr>
          <p:nvPr/>
        </p:nvPicPr>
        <p:blipFill>
          <a:blip r:embed="rId3"/>
          <a:srcRect/>
          <a:stretch>
            <a:fillRect/>
          </a:stretch>
        </p:blipFill>
        <p:spPr bwMode="auto">
          <a:xfrm>
            <a:off x="1692275" y="0"/>
            <a:ext cx="5214938" cy="6592888"/>
          </a:xfrm>
          <a:prstGeom prst="rect">
            <a:avLst/>
          </a:prstGeom>
          <a:noFill/>
          <a:ln w="9525">
            <a:noFill/>
            <a:miter lim="800000"/>
            <a:headEnd/>
            <a:tailEnd/>
          </a:ln>
          <a:effectLst/>
        </p:spPr>
      </p:pic>
      <p:sp>
        <p:nvSpPr>
          <p:cNvPr id="699395" name="Text Box 3"/>
          <p:cNvSpPr txBox="1">
            <a:spLocks noChangeArrowheads="1"/>
          </p:cNvSpPr>
          <p:nvPr/>
        </p:nvSpPr>
        <p:spPr bwMode="auto">
          <a:xfrm>
            <a:off x="269875" y="4891088"/>
            <a:ext cx="3832225" cy="1920875"/>
          </a:xfrm>
          <a:prstGeom prst="rect">
            <a:avLst/>
          </a:prstGeom>
          <a:noFill/>
          <a:ln w="9525">
            <a:noFill/>
            <a:miter lim="800000"/>
            <a:headEnd/>
            <a:tailEnd/>
          </a:ln>
          <a:effectLst/>
        </p:spPr>
        <p:txBody>
          <a:bodyPr wrap="none">
            <a:spAutoFit/>
          </a:bodyPr>
          <a:lstStyle/>
          <a:p>
            <a:r>
              <a:rPr lang="it-IT"/>
              <a:t>Helicos DRS eliminates</a:t>
            </a:r>
          </a:p>
          <a:p>
            <a:r>
              <a:rPr lang="it-IT"/>
              <a:t>cDNA synthesis and</a:t>
            </a:r>
          </a:p>
          <a:p>
            <a:r>
              <a:rPr lang="it-IT"/>
              <a:t>Requires only few fmoles</a:t>
            </a:r>
          </a:p>
          <a:p>
            <a:r>
              <a:rPr lang="it-IT"/>
              <a:t>RNA containing natural poli-A tails</a:t>
            </a:r>
          </a:p>
          <a:p>
            <a:r>
              <a:rPr lang="it-IT"/>
              <a:t>Can be conbined with microfluidic</a:t>
            </a:r>
          </a:p>
          <a:p>
            <a:r>
              <a:rPr lang="it-IT"/>
              <a:t>cababilities</a:t>
            </a:r>
          </a:p>
        </p:txBody>
      </p:sp>
      <p:pic>
        <p:nvPicPr>
          <p:cNvPr id="4"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99"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0418" name="Picture 2"/>
          <p:cNvPicPr>
            <a:picLocks noChangeAspect="1" noChangeArrowheads="1"/>
          </p:cNvPicPr>
          <p:nvPr/>
        </p:nvPicPr>
        <p:blipFill>
          <a:blip r:embed="rId3"/>
          <a:srcRect/>
          <a:stretch>
            <a:fillRect/>
          </a:stretch>
        </p:blipFill>
        <p:spPr bwMode="auto">
          <a:xfrm>
            <a:off x="476250" y="9525"/>
            <a:ext cx="8191500" cy="6838950"/>
          </a:xfrm>
          <a:prstGeom prst="rect">
            <a:avLst/>
          </a:prstGeom>
          <a:noFill/>
          <a:ln w="9525">
            <a:noFill/>
            <a:miter lim="800000"/>
            <a:headEnd/>
            <a:tailEnd/>
          </a:ln>
          <a:effectLst/>
        </p:spPr>
      </p:pic>
      <p:pic>
        <p:nvPicPr>
          <p:cNvPr id="3"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40"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12" name="Text Box 4"/>
          <p:cNvSpPr txBox="1">
            <a:spLocks noChangeArrowheads="1"/>
          </p:cNvSpPr>
          <p:nvPr/>
        </p:nvSpPr>
        <p:spPr bwMode="auto">
          <a:xfrm>
            <a:off x="936625" y="280988"/>
            <a:ext cx="2638425" cy="396875"/>
          </a:xfrm>
          <a:prstGeom prst="rect">
            <a:avLst/>
          </a:prstGeom>
          <a:noFill/>
          <a:ln w="9525">
            <a:noFill/>
            <a:miter lim="800000"/>
            <a:headEnd/>
            <a:tailEnd/>
          </a:ln>
          <a:effectLst/>
        </p:spPr>
        <p:txBody>
          <a:bodyPr wrap="none">
            <a:spAutoFit/>
          </a:bodyPr>
          <a:lstStyle/>
          <a:p>
            <a:r>
              <a:rPr lang="it-IT" b="1"/>
              <a:t>Limited RNA quantity</a:t>
            </a:r>
          </a:p>
        </p:txBody>
      </p:sp>
      <p:sp>
        <p:nvSpPr>
          <p:cNvPr id="708613" name="Text Box 5"/>
          <p:cNvSpPr txBox="1">
            <a:spLocks noChangeArrowheads="1"/>
          </p:cNvSpPr>
          <p:nvPr/>
        </p:nvSpPr>
        <p:spPr bwMode="auto">
          <a:xfrm>
            <a:off x="384175" y="909638"/>
            <a:ext cx="8512175" cy="4968875"/>
          </a:xfrm>
          <a:prstGeom prst="rect">
            <a:avLst/>
          </a:prstGeom>
          <a:noFill/>
          <a:ln w="9525">
            <a:noFill/>
            <a:miter lim="800000"/>
            <a:headEnd/>
            <a:tailEnd/>
          </a:ln>
          <a:effectLst/>
        </p:spPr>
        <p:txBody>
          <a:bodyPr>
            <a:spAutoFit/>
          </a:bodyPr>
          <a:lstStyle/>
          <a:p>
            <a:r>
              <a:rPr lang="it-IT" b="1"/>
              <a:t>Ligation Mediated PCR (LMPCR)</a:t>
            </a:r>
            <a:r>
              <a:rPr lang="it-IT"/>
              <a:t> </a:t>
            </a:r>
          </a:p>
          <a:p>
            <a:r>
              <a:rPr lang="de-DE"/>
              <a:t>Pfeifer, G. P., Steigerwald, S. D., Mueller, P. R., Wold,</a:t>
            </a:r>
            <a:r>
              <a:rPr lang="en-GB"/>
              <a:t> B. &amp; Riggs, A. D. Genomic sequencing and methylation analysis by ligation mediated PCR. </a:t>
            </a:r>
            <a:r>
              <a:rPr lang="fr-FR" i="1"/>
              <a:t>Science </a:t>
            </a:r>
            <a:r>
              <a:rPr lang="fr-FR" b="1"/>
              <a:t>246</a:t>
            </a:r>
            <a:r>
              <a:rPr lang="fr-FR"/>
              <a:t>, 810–813 (1989).</a:t>
            </a:r>
            <a:endParaRPr lang="it-IT"/>
          </a:p>
          <a:p>
            <a:endParaRPr lang="it-IT"/>
          </a:p>
          <a:p>
            <a:r>
              <a:rPr lang="it-IT" b="1"/>
              <a:t>Multiple Displacement Amplification (MDA)</a:t>
            </a:r>
          </a:p>
          <a:p>
            <a:r>
              <a:rPr lang="fr-FR"/>
              <a:t>Dean, F. B. </a:t>
            </a:r>
            <a:r>
              <a:rPr lang="fr-FR" i="1"/>
              <a:t>et al. </a:t>
            </a:r>
            <a:r>
              <a:rPr lang="en-GB"/>
              <a:t>Comprehensive human genome amplification using multiple displacement amplification. </a:t>
            </a:r>
            <a:r>
              <a:rPr lang="en-GB" i="1"/>
              <a:t>Proc. Natl Acad. Sci. USA </a:t>
            </a:r>
            <a:r>
              <a:rPr lang="en-GB" b="1"/>
              <a:t>99</a:t>
            </a:r>
            <a:r>
              <a:rPr lang="en-GB"/>
              <a:t>, 5261–5266 (2002).</a:t>
            </a:r>
            <a:endParaRPr lang="it-IT"/>
          </a:p>
          <a:p>
            <a:endParaRPr lang="it-IT"/>
          </a:p>
          <a:p>
            <a:r>
              <a:rPr lang="it-IT" b="1"/>
              <a:t>Single-primer isothermal amplification</a:t>
            </a:r>
          </a:p>
          <a:p>
            <a:r>
              <a:rPr lang="en-GB"/>
              <a:t>Dafforn, A. </a:t>
            </a:r>
            <a:r>
              <a:rPr lang="en-GB" i="1"/>
              <a:t>et al. </a:t>
            </a:r>
            <a:r>
              <a:rPr lang="en-GB"/>
              <a:t>Linear mRNA amplification from as little as 5 ng total RNA for global gene expression</a:t>
            </a:r>
            <a:r>
              <a:rPr lang="fr-FR"/>
              <a:t>analysis. </a:t>
            </a:r>
            <a:r>
              <a:rPr lang="fr-FR" i="1"/>
              <a:t>Biotechniques </a:t>
            </a:r>
            <a:r>
              <a:rPr lang="fr-FR"/>
              <a:t>37, 854–857 (2004).</a:t>
            </a:r>
            <a:endParaRPr lang="it-IT"/>
          </a:p>
          <a:p>
            <a:endParaRPr lang="it-IT"/>
          </a:p>
          <a:p>
            <a:r>
              <a:rPr lang="it-IT" b="1"/>
              <a:t>In vitro transcription-based linear amplification (IVT)</a:t>
            </a:r>
          </a:p>
          <a:p>
            <a:r>
              <a:rPr lang="fr-FR"/>
              <a:t>Eberwine, J. </a:t>
            </a:r>
            <a:r>
              <a:rPr lang="fr-FR" i="1"/>
              <a:t>et al. </a:t>
            </a:r>
            <a:r>
              <a:rPr lang="en-GB"/>
              <a:t>Analysis of gene expression in single live neurons. </a:t>
            </a:r>
            <a:r>
              <a:rPr lang="pl-PL" i="1"/>
              <a:t>Proc. Natl Acad. Sci. USA </a:t>
            </a:r>
            <a:r>
              <a:rPr lang="pl-PL" b="1"/>
              <a:t>89</a:t>
            </a:r>
            <a:r>
              <a:rPr lang="pl-PL"/>
              <a:t>,</a:t>
            </a:r>
            <a:r>
              <a:rPr lang="it-IT"/>
              <a:t> 3010–3014 (1992).</a:t>
            </a:r>
          </a:p>
        </p:txBody>
      </p:sp>
      <p:pic>
        <p:nvPicPr>
          <p:cNvPr id="4" name="Segnale acust. registr.">
            <a:hlinkClick r:id="" action="ppaction://media"/>
          </p:cNvPr>
          <p:cNvPicPr>
            <a:picLocks noRot="1" noChangeAspect="1"/>
          </p:cNvPicPr>
          <p:nvPr>
            <a:wavAudioFile r:embed="rId1" name="Segnale acust. registr."/>
          </p:nvPr>
        </p:nvPicPr>
        <p:blipFill>
          <a:blip r:embed="rId3"/>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676"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11188" y="333375"/>
            <a:ext cx="7848600" cy="6119813"/>
            <a:chOff x="385" y="210"/>
            <a:chExt cx="4944" cy="3855"/>
          </a:xfrm>
        </p:grpSpPr>
        <p:pic>
          <p:nvPicPr>
            <p:cNvPr id="99331" name="Picture 3"/>
            <p:cNvPicPr>
              <a:picLocks noChangeAspect="1" noChangeArrowheads="1"/>
            </p:cNvPicPr>
            <p:nvPr/>
          </p:nvPicPr>
          <p:blipFill>
            <a:blip r:embed="rId2"/>
            <a:srcRect/>
            <a:stretch>
              <a:fillRect/>
            </a:stretch>
          </p:blipFill>
          <p:spPr bwMode="auto">
            <a:xfrm>
              <a:off x="480" y="360"/>
              <a:ext cx="4800" cy="3600"/>
            </a:xfrm>
            <a:prstGeom prst="rect">
              <a:avLst/>
            </a:prstGeom>
            <a:noFill/>
            <a:ln w="9525">
              <a:noFill/>
              <a:miter lim="800000"/>
              <a:headEnd/>
              <a:tailEnd/>
            </a:ln>
          </p:spPr>
        </p:pic>
        <p:sp>
          <p:nvSpPr>
            <p:cNvPr id="99332" name="Rectangle 4"/>
            <p:cNvSpPr>
              <a:spLocks noChangeArrowheads="1"/>
            </p:cNvSpPr>
            <p:nvPr/>
          </p:nvSpPr>
          <p:spPr bwMode="auto">
            <a:xfrm>
              <a:off x="385" y="210"/>
              <a:ext cx="4944" cy="725"/>
            </a:xfrm>
            <a:prstGeom prst="rect">
              <a:avLst/>
            </a:prstGeom>
            <a:solidFill>
              <a:schemeClr val="bg1"/>
            </a:solidFill>
            <a:ln w="9525">
              <a:solidFill>
                <a:schemeClr val="bg1"/>
              </a:solidFill>
              <a:miter lim="800000"/>
              <a:headEnd/>
              <a:tailEnd/>
            </a:ln>
          </p:spPr>
          <p:txBody>
            <a:bodyPr wrap="none" anchor="ctr"/>
            <a:lstStyle/>
            <a:p>
              <a:endParaRPr lang="it-IT"/>
            </a:p>
          </p:txBody>
        </p:sp>
        <p:sp>
          <p:nvSpPr>
            <p:cNvPr id="99333" name="Rectangle 5"/>
            <p:cNvSpPr>
              <a:spLocks noChangeArrowheads="1"/>
            </p:cNvSpPr>
            <p:nvPr/>
          </p:nvSpPr>
          <p:spPr bwMode="auto">
            <a:xfrm>
              <a:off x="385" y="3612"/>
              <a:ext cx="4944" cy="453"/>
            </a:xfrm>
            <a:prstGeom prst="rect">
              <a:avLst/>
            </a:prstGeom>
            <a:solidFill>
              <a:schemeClr val="bg1"/>
            </a:solidFill>
            <a:ln w="9525">
              <a:solidFill>
                <a:schemeClr val="bg1"/>
              </a:solidFill>
              <a:miter lim="800000"/>
              <a:headEnd/>
              <a:tailEnd/>
            </a:ln>
          </p:spPr>
          <p:txBody>
            <a:bodyPr wrap="none" anchor="ctr"/>
            <a:lstStyle/>
            <a:p>
              <a:endParaRPr lang="it-IT"/>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Immagine 1"/>
          <p:cNvPicPr>
            <a:picLocks noChangeAspect="1"/>
          </p:cNvPicPr>
          <p:nvPr/>
        </p:nvPicPr>
        <p:blipFill>
          <a:blip r:embed="rId3"/>
          <a:srcRect/>
          <a:stretch>
            <a:fillRect/>
          </a:stretch>
        </p:blipFill>
        <p:spPr bwMode="auto">
          <a:xfrm>
            <a:off x="101600" y="849313"/>
            <a:ext cx="8928100" cy="4778375"/>
          </a:xfrm>
          <a:prstGeom prst="rect">
            <a:avLst/>
          </a:prstGeom>
          <a:noFill/>
          <a:ln w="9525">
            <a:noFill/>
            <a:miter lim="800000"/>
            <a:headEnd/>
            <a:tailEnd/>
          </a:ln>
        </p:spPr>
      </p:pic>
      <p:pic>
        <p:nvPicPr>
          <p:cNvPr id="3"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23"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1542</Words>
  <Application>Microsoft Office PowerPoint</Application>
  <PresentationFormat>Presentazione su schermo (4:3)</PresentationFormat>
  <Paragraphs>123</Paragraphs>
  <Slides>76</Slides>
  <Notes>0</Notes>
  <HiddenSlides>0</HiddenSlides>
  <MMClips>37</MMClips>
  <ScaleCrop>false</ScaleCrop>
  <HeadingPairs>
    <vt:vector size="4" baseType="variant">
      <vt:variant>
        <vt:lpstr>Tema</vt:lpstr>
      </vt:variant>
      <vt:variant>
        <vt:i4>1</vt:i4>
      </vt:variant>
      <vt:variant>
        <vt:lpstr>Titoli diapositive</vt:lpstr>
      </vt:variant>
      <vt:variant>
        <vt:i4>76</vt:i4>
      </vt:variant>
    </vt:vector>
  </HeadingPairs>
  <TitlesOfParts>
    <vt:vector size="77" baseType="lpstr">
      <vt:lpstr>Tema di Office</vt:lpstr>
      <vt:lpstr>Il sequenziamento di nuova generazionee le sue applicazioni alla trascrittomica parte II </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 sequenziamento di nuova generazionee le sue applicazioni alla trascrittomica parte II </dc:title>
  <dc:creator>Standard</dc:creator>
  <cp:lastModifiedBy>Standard</cp:lastModifiedBy>
  <cp:revision>1</cp:revision>
  <dcterms:created xsi:type="dcterms:W3CDTF">2020-03-13T16:02:37Z</dcterms:created>
  <dcterms:modified xsi:type="dcterms:W3CDTF">2020-03-13T16:03:29Z</dcterms:modified>
</cp:coreProperties>
</file>