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45" r:id="rId21"/>
    <p:sldId id="276" r:id="rId22"/>
    <p:sldId id="293" r:id="rId23"/>
    <p:sldId id="277" r:id="rId24"/>
    <p:sldId id="275" r:id="rId25"/>
    <p:sldId id="287" r:id="rId26"/>
    <p:sldId id="289" r:id="rId27"/>
    <p:sldId id="290" r:id="rId28"/>
    <p:sldId id="278" r:id="rId29"/>
    <p:sldId id="279" r:id="rId30"/>
    <p:sldId id="297" r:id="rId31"/>
    <p:sldId id="281" r:id="rId32"/>
    <p:sldId id="280" r:id="rId33"/>
    <p:sldId id="302" r:id="rId34"/>
    <p:sldId id="303" r:id="rId35"/>
    <p:sldId id="304" r:id="rId36"/>
    <p:sldId id="311" r:id="rId37"/>
    <p:sldId id="314" r:id="rId38"/>
    <p:sldId id="313" r:id="rId39"/>
    <p:sldId id="315" r:id="rId40"/>
    <p:sldId id="316" r:id="rId41"/>
    <p:sldId id="306" r:id="rId42"/>
    <p:sldId id="283" r:id="rId43"/>
    <p:sldId id="284" r:id="rId44"/>
    <p:sldId id="320" r:id="rId45"/>
    <p:sldId id="321" r:id="rId4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82" y="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8FE4F-0FB4-4470-B994-9E4DD8CDB799}" type="datetimeFigureOut">
              <a:rPr lang="it-IT" smtClean="0"/>
              <a:pPr/>
              <a:t>13/03/2020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13330-547E-489F-8072-571B63181C8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588482-F4A1-49FA-92A4-677A11416BA6}" type="slidenum">
              <a:rPr lang="it-IT"/>
              <a:pPr/>
              <a:t>2</a:t>
            </a:fld>
            <a:endParaRPr lang="it-IT"/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070C1A-267B-4DF9-9B9C-2C71217114A5}" type="slidenum">
              <a:rPr lang="it-IT"/>
              <a:pPr/>
              <a:t>11</a:t>
            </a:fld>
            <a:endParaRPr lang="it-IT"/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653E75-0C6D-4C58-9E94-C646000A1DD9}" type="slidenum">
              <a:rPr lang="it-IT"/>
              <a:pPr/>
              <a:t>12</a:t>
            </a:fld>
            <a:endParaRPr lang="it-IT"/>
          </a:p>
        </p:txBody>
      </p:sp>
      <p:sp>
        <p:nvSpPr>
          <p:cNvPr id="6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C6D682-A305-4D27-B470-6F3FFC975DD0}" type="slidenum">
              <a:rPr lang="it-IT"/>
              <a:pPr/>
              <a:t>13</a:t>
            </a:fld>
            <a:endParaRPr lang="it-IT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A32090-2547-4861-92C6-185C8E3D6442}" type="slidenum">
              <a:rPr lang="it-IT"/>
              <a:pPr/>
              <a:t>14</a:t>
            </a:fld>
            <a:endParaRPr lang="it-IT"/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43152-A83F-4CA4-8BB7-4A9D945CDEE9}" type="slidenum">
              <a:rPr lang="it-IT"/>
              <a:pPr/>
              <a:t>15</a:t>
            </a:fld>
            <a:endParaRPr lang="it-IT"/>
          </a:p>
        </p:txBody>
      </p:sp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B480F-07DA-4C72-9F70-3B6B0AEA6FCC}" type="slidenum">
              <a:rPr lang="it-IT"/>
              <a:pPr/>
              <a:t>16</a:t>
            </a:fld>
            <a:endParaRPr lang="it-IT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78FB0F-2CC6-4CE8-B72F-8C401A632904}" type="slidenum">
              <a:rPr lang="it-IT"/>
              <a:pPr/>
              <a:t>17</a:t>
            </a:fld>
            <a:endParaRPr lang="it-IT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6275A4-969D-41A7-9218-7AFACDBFFAAE}" type="slidenum">
              <a:rPr lang="it-IT"/>
              <a:pPr/>
              <a:t>18</a:t>
            </a:fld>
            <a:endParaRPr lang="it-IT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A361AD-9E41-4DFA-B0A8-D2AB53B66293}" type="slidenum">
              <a:rPr lang="it-IT"/>
              <a:pPr/>
              <a:t>21</a:t>
            </a:fld>
            <a:endParaRPr lang="it-IT"/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201944-383D-4450-845C-7F96BFA35C2F}" type="slidenum">
              <a:rPr lang="it-IT" smtClean="0"/>
              <a:pPr/>
              <a:t>22</a:t>
            </a:fld>
            <a:endParaRPr lang="it-IT" smtClean="0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D72F6B-0E5C-43A7-9C24-617889136A04}" type="slidenum">
              <a:rPr lang="it-IT"/>
              <a:pPr/>
              <a:t>3</a:t>
            </a:fld>
            <a:endParaRPr lang="it-IT"/>
          </a:p>
        </p:txBody>
      </p:sp>
      <p:sp>
        <p:nvSpPr>
          <p:cNvPr id="58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75A1B-3D68-4429-AE81-05F287C916FF}" type="slidenum">
              <a:rPr lang="it-IT"/>
              <a:pPr/>
              <a:t>23</a:t>
            </a:fld>
            <a:endParaRPr lang="it-IT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CF6B39-7408-466B-B636-4BF42BC8A3E2}" type="slidenum">
              <a:rPr lang="it-IT" smtClean="0"/>
              <a:pPr/>
              <a:t>25</a:t>
            </a:fld>
            <a:endParaRPr lang="it-IT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4EE8D9-8843-4105-9210-B78AD4843406}" type="slidenum">
              <a:rPr lang="it-IT"/>
              <a:pPr/>
              <a:t>28</a:t>
            </a:fld>
            <a:endParaRPr lang="it-IT"/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A9BB47-D129-4A28-8F2F-B11740DBFE6D}" type="slidenum">
              <a:rPr lang="it-IT"/>
              <a:pPr/>
              <a:t>29</a:t>
            </a:fld>
            <a:endParaRPr lang="it-IT"/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13330-547E-489F-8072-571B63181C88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13330-547E-489F-8072-571B63181C88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03" name="Segnaposto not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altLang="it-IT" smtClean="0">
              <a:ea typeface="ＭＳ Ｐゴシック" pitchFamily="34" charset="-128"/>
            </a:endParaRPr>
          </a:p>
        </p:txBody>
      </p:sp>
      <p:sp>
        <p:nvSpPr>
          <p:cNvPr id="256004" name="Segnaposto numero diapositiva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99E95-A808-40D4-ABDB-50FE5C3D7DA0}" type="slidenum">
              <a:rPr lang="it-IT" altLang="it-IT" smtClean="0">
                <a:latin typeface="Arial" pitchFamily="34" charset="0"/>
                <a:ea typeface="ＭＳ Ｐゴシック" pitchFamily="34" charset="-128"/>
              </a:rPr>
              <a:pPr/>
              <a:t>41</a:t>
            </a:fld>
            <a:endParaRPr lang="it-IT" altLang="it-IT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0219B3-D823-4F11-BE5C-C66B91661D2C}" type="slidenum">
              <a:rPr lang="it-IT"/>
              <a:pPr/>
              <a:t>4</a:t>
            </a:fld>
            <a:endParaRPr lang="it-IT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68E271-92F7-462E-B90D-F494765C57B8}" type="slidenum">
              <a:rPr lang="it-IT"/>
              <a:pPr/>
              <a:t>5</a:t>
            </a:fld>
            <a:endParaRPr lang="it-IT"/>
          </a:p>
        </p:txBody>
      </p:sp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745A46-4C25-48AA-A3FE-583C57D6BB4E}" type="slidenum">
              <a:rPr lang="it-IT"/>
              <a:pPr/>
              <a:t>6</a:t>
            </a:fld>
            <a:endParaRPr lang="it-IT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A07F1B-95B6-4ECC-88A5-E9BD4FEA9AC2}" type="slidenum">
              <a:rPr lang="it-IT"/>
              <a:pPr/>
              <a:t>7</a:t>
            </a:fld>
            <a:endParaRPr lang="it-IT"/>
          </a:p>
        </p:txBody>
      </p:sp>
      <p:sp>
        <p:nvSpPr>
          <p:cNvPr id="59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E66BE0-5567-4CB7-A0C1-906556A8EA01}" type="slidenum">
              <a:rPr lang="it-IT"/>
              <a:pPr/>
              <a:t>8</a:t>
            </a:fld>
            <a:endParaRPr lang="it-IT"/>
          </a:p>
        </p:txBody>
      </p:sp>
      <p:sp>
        <p:nvSpPr>
          <p:cNvPr id="59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8E2425-EF7A-4E03-A821-CC3D79E38FA4}" type="slidenum">
              <a:rPr lang="it-IT"/>
              <a:pPr/>
              <a:t>9</a:t>
            </a:fld>
            <a:endParaRPr lang="it-IT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38EA8F-0DEE-41AB-8A21-D82E34E0A0F4}" type="slidenum">
              <a:rPr lang="it-IT"/>
              <a:pPr/>
              <a:t>10</a:t>
            </a:fld>
            <a:endParaRPr lang="it-IT"/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DFD9-F6AC-4628-BECC-4AF27B8D4325}" type="datetimeFigureOut">
              <a:rPr lang="it-IT" smtClean="0"/>
              <a:pPr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EE5C-535B-4812-A201-83AD7ECF8A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DFD9-F6AC-4628-BECC-4AF27B8D4325}" type="datetimeFigureOut">
              <a:rPr lang="it-IT" smtClean="0"/>
              <a:pPr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EE5C-535B-4812-A201-83AD7ECF8A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DFD9-F6AC-4628-BECC-4AF27B8D4325}" type="datetimeFigureOut">
              <a:rPr lang="it-IT" smtClean="0"/>
              <a:pPr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EE5C-535B-4812-A201-83AD7ECF8A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09">
            <a:extLst>
              <a:ext uri="{FF2B5EF4-FFF2-40B4-BE49-F238E27FC236}"/>
            </a:extLst>
          </p:cNvPr>
          <p:cNvSpPr>
            <a:spLocks noGrp="1" noChangeArrowheads="1"/>
          </p:cNvSpPr>
          <p:nvPr userDrawn="1"/>
        </p:nvSpPr>
        <p:spPr bwMode="auto">
          <a:xfrm>
            <a:off x="5549900" y="6626225"/>
            <a:ext cx="2039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algn="ctr">
              <a:defRPr/>
            </a:pPr>
            <a:fld id="{37FA3B97-4C58-4287-8226-F9963A9802A8}" type="slidenum">
              <a:rPr lang="it-IT" altLang="it-IT" sz="800">
                <a:latin typeface="Arial" pitchFamily="34" charset="0"/>
                <a:ea typeface="ＭＳ Ｐゴシック" pitchFamily="34" charset="-128"/>
              </a:rPr>
              <a:pPr algn="ctr">
                <a:defRPr/>
              </a:pPr>
              <a:t>‹N›</a:t>
            </a:fld>
            <a:endParaRPr lang="it-IT" altLang="it-IT" sz="140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DFD9-F6AC-4628-BECC-4AF27B8D4325}" type="datetimeFigureOut">
              <a:rPr lang="it-IT" smtClean="0"/>
              <a:pPr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EE5C-535B-4812-A201-83AD7ECF8A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DFD9-F6AC-4628-BECC-4AF27B8D4325}" type="datetimeFigureOut">
              <a:rPr lang="it-IT" smtClean="0"/>
              <a:pPr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EE5C-535B-4812-A201-83AD7ECF8A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DFD9-F6AC-4628-BECC-4AF27B8D4325}" type="datetimeFigureOut">
              <a:rPr lang="it-IT" smtClean="0"/>
              <a:pPr/>
              <a:t>13/03/2020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EE5C-535B-4812-A201-83AD7ECF8A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DFD9-F6AC-4628-BECC-4AF27B8D4325}" type="datetimeFigureOut">
              <a:rPr lang="it-IT" smtClean="0"/>
              <a:pPr/>
              <a:t>13/03/2020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EE5C-535B-4812-A201-83AD7ECF8A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DFD9-F6AC-4628-BECC-4AF27B8D4325}" type="datetimeFigureOut">
              <a:rPr lang="it-IT" smtClean="0"/>
              <a:pPr/>
              <a:t>13/03/2020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EE5C-535B-4812-A201-83AD7ECF8A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DFD9-F6AC-4628-BECC-4AF27B8D4325}" type="datetimeFigureOut">
              <a:rPr lang="it-IT" smtClean="0"/>
              <a:pPr/>
              <a:t>13/03/2020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EE5C-535B-4812-A201-83AD7ECF8A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DFD9-F6AC-4628-BECC-4AF27B8D4325}" type="datetimeFigureOut">
              <a:rPr lang="it-IT" smtClean="0"/>
              <a:pPr/>
              <a:t>13/03/2020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EE5C-535B-4812-A201-83AD7ECF8A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DFD9-F6AC-4628-BECC-4AF27B8D4325}" type="datetimeFigureOut">
              <a:rPr lang="it-IT" smtClean="0"/>
              <a:pPr/>
              <a:t>13/03/2020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EEE5C-535B-4812-A201-83AD7ECF8AD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4DFD9-F6AC-4628-BECC-4AF27B8D4325}" type="datetimeFigureOut">
              <a:rPr lang="it-IT" smtClean="0"/>
              <a:pPr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EEE5C-535B-4812-A201-83AD7ECF8AD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5" Type="http://schemas.openxmlformats.org/officeDocument/2006/relationships/image" Target="../media/image1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audio" Target="../media/audio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9.wav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5" Type="http://schemas.openxmlformats.org/officeDocument/2006/relationships/image" Target="../media/image10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2.wav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6" Type="http://schemas.openxmlformats.org/officeDocument/2006/relationships/image" Target="../media/image10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5" Type="http://schemas.openxmlformats.org/officeDocument/2006/relationships/image" Target="../media/image10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8.wav"/><Relationship Id="rId1" Type="http://schemas.openxmlformats.org/officeDocument/2006/relationships/audio" Target="../media/audio27.wav"/><Relationship Id="rId5" Type="http://schemas.openxmlformats.org/officeDocument/2006/relationships/image" Target="../media/image10.pn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9.wav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5" Type="http://schemas.openxmlformats.org/officeDocument/2006/relationships/image" Target="../media/image10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5" Type="http://schemas.openxmlformats.org/officeDocument/2006/relationships/image" Target="../media/image1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2.wav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6.wav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</a:t>
            </a:r>
            <a:r>
              <a:rPr lang="it-IT" dirty="0" err="1" smtClean="0"/>
              <a:t>sequenziamento</a:t>
            </a:r>
            <a:r>
              <a:rPr lang="it-IT" dirty="0" smtClean="0"/>
              <a:t> di nuova </a:t>
            </a:r>
            <a:r>
              <a:rPr lang="it-IT" dirty="0" err="1" smtClean="0"/>
              <a:t>generazionee</a:t>
            </a:r>
            <a:r>
              <a:rPr lang="it-IT" dirty="0" smtClean="0"/>
              <a:t> le sue applicazioni alla </a:t>
            </a:r>
            <a:r>
              <a:rPr lang="it-IT" dirty="0" err="1" smtClean="0"/>
              <a:t>trascrittomica</a:t>
            </a:r>
            <a:r>
              <a:rPr lang="it-IT" dirty="0" smtClean="0"/>
              <a:t> parte I 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970" name="Picture 2" descr="fg21_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5050" y="76200"/>
            <a:ext cx="1993900" cy="6453188"/>
          </a:xfrm>
          <a:prstGeom prst="rect">
            <a:avLst/>
          </a:prstGeom>
          <a:noFill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018" name="Picture 2" descr="0079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95275"/>
            <a:ext cx="3810000" cy="6267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ChangeArrowheads="1"/>
          </p:cNvSpPr>
          <p:nvPr/>
        </p:nvSpPr>
        <p:spPr bwMode="auto">
          <a:xfrm>
            <a:off x="0" y="3154363"/>
            <a:ext cx="9144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1" fontAlgn="ctr" hangingPunct="1">
              <a:buFontTx/>
              <a:buChar char="•"/>
            </a:pPr>
            <a:r>
              <a:rPr lang="it-IT" sz="2400">
                <a:solidFill>
                  <a:srgbClr val="6F6F82"/>
                </a:solidFill>
              </a:rPr>
              <a:t> </a:t>
            </a:r>
          </a:p>
          <a:p>
            <a:endParaRPr lang="it-IT" sz="2400"/>
          </a:p>
        </p:txBody>
      </p:sp>
      <p:pic>
        <p:nvPicPr>
          <p:cNvPr id="600067" name="Picture 3" descr="fluorescent_dideoxy_sequenc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4238" y="206375"/>
            <a:ext cx="4835525" cy="6446838"/>
          </a:xfrm>
          <a:prstGeom prst="rect">
            <a:avLst/>
          </a:prstGeom>
          <a:noFill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114" name="Picture 2" descr="seq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1341438"/>
            <a:ext cx="6246812" cy="4719637"/>
          </a:xfrm>
          <a:prstGeom prst="rect">
            <a:avLst/>
          </a:prstGeom>
          <a:noFill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 descr="DNA_sequen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8700" y="606425"/>
            <a:ext cx="7086600" cy="5646738"/>
          </a:xfrm>
          <a:prstGeom prst="rect">
            <a:avLst/>
          </a:prstGeom>
          <a:noFill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210" name="Picture 2" descr="070307_erbb2mutation_m_3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908050"/>
            <a:ext cx="5472113" cy="5472113"/>
          </a:xfrm>
          <a:prstGeom prst="rect">
            <a:avLst/>
          </a:prstGeom>
          <a:noFill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2075" y="574675"/>
            <a:ext cx="8747125" cy="2473325"/>
            <a:chOff x="58" y="362"/>
            <a:chExt cx="5510" cy="155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32" y="572"/>
              <a:ext cx="3643" cy="1348"/>
              <a:chOff x="55" y="716"/>
              <a:chExt cx="3643" cy="1348"/>
            </a:xfrm>
          </p:grpSpPr>
          <p:sp>
            <p:nvSpPr>
              <p:cNvPr id="366596" name="Line 4"/>
              <p:cNvSpPr>
                <a:spLocks noChangeShapeType="1"/>
              </p:cNvSpPr>
              <p:nvPr/>
            </p:nvSpPr>
            <p:spPr bwMode="auto">
              <a:xfrm>
                <a:off x="405" y="1332"/>
                <a:ext cx="0" cy="104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149" y="1441"/>
                <a:ext cx="513" cy="377"/>
                <a:chOff x="1008" y="2216"/>
                <a:chExt cx="1120" cy="712"/>
              </a:xfrm>
            </p:grpSpPr>
            <p:sp>
              <p:nvSpPr>
                <p:cNvPr id="366598" name="Freeform 6"/>
                <p:cNvSpPr>
                  <a:spLocks/>
                </p:cNvSpPr>
                <p:nvPr/>
              </p:nvSpPr>
              <p:spPr bwMode="auto">
                <a:xfrm>
                  <a:off x="1136" y="2248"/>
                  <a:ext cx="184" cy="16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16">
                      <a:moveTo>
                        <a:pt x="0" y="16"/>
                      </a:moveTo>
                      <a:cubicBezTo>
                        <a:pt x="60" y="0"/>
                        <a:pt x="122" y="16"/>
                        <a:pt x="184" y="16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599" name="Freeform 7"/>
                <p:cNvSpPr>
                  <a:spLocks/>
                </p:cNvSpPr>
                <p:nvPr/>
              </p:nvSpPr>
              <p:spPr bwMode="auto">
                <a:xfrm>
                  <a:off x="1616" y="2296"/>
                  <a:ext cx="160" cy="72"/>
                </a:xfrm>
                <a:custGeom>
                  <a:avLst/>
                  <a:gdLst/>
                  <a:ahLst/>
                  <a:cxnLst>
                    <a:cxn ang="0">
                      <a:pos x="0" y="72"/>
                    </a:cxn>
                    <a:cxn ang="0">
                      <a:pos x="96" y="0"/>
                    </a:cxn>
                    <a:cxn ang="0">
                      <a:pos x="112" y="24"/>
                    </a:cxn>
                    <a:cxn ang="0">
                      <a:pos x="160" y="40"/>
                    </a:cxn>
                  </a:cxnLst>
                  <a:rect l="0" t="0" r="r" b="b"/>
                  <a:pathLst>
                    <a:path w="160" h="72">
                      <a:moveTo>
                        <a:pt x="0" y="72"/>
                      </a:moveTo>
                      <a:cubicBezTo>
                        <a:pt x="29" y="42"/>
                        <a:pt x="58" y="18"/>
                        <a:pt x="96" y="0"/>
                      </a:cubicBezTo>
                      <a:cubicBezTo>
                        <a:pt x="101" y="8"/>
                        <a:pt x="103" y="18"/>
                        <a:pt x="112" y="24"/>
                      </a:cubicBezTo>
                      <a:cubicBezTo>
                        <a:pt x="126" y="32"/>
                        <a:pt x="160" y="40"/>
                        <a:pt x="160" y="40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00" name="Freeform 8"/>
                <p:cNvSpPr>
                  <a:spLocks/>
                </p:cNvSpPr>
                <p:nvPr/>
              </p:nvSpPr>
              <p:spPr bwMode="auto">
                <a:xfrm>
                  <a:off x="1304" y="2408"/>
                  <a:ext cx="152" cy="4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52" y="48"/>
                    </a:cxn>
                  </a:cxnLst>
                  <a:rect l="0" t="0" r="r" b="b"/>
                  <a:pathLst>
                    <a:path w="152" h="48">
                      <a:moveTo>
                        <a:pt x="0" y="0"/>
                      </a:moveTo>
                      <a:cubicBezTo>
                        <a:pt x="44" y="29"/>
                        <a:pt x="98" y="48"/>
                        <a:pt x="152" y="48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01" name="Freeform 9"/>
                <p:cNvSpPr>
                  <a:spLocks/>
                </p:cNvSpPr>
                <p:nvPr/>
              </p:nvSpPr>
              <p:spPr bwMode="auto">
                <a:xfrm>
                  <a:off x="1648" y="2216"/>
                  <a:ext cx="240" cy="16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40" y="16"/>
                    </a:cxn>
                  </a:cxnLst>
                  <a:rect l="0" t="0" r="r" b="b"/>
                  <a:pathLst>
                    <a:path w="240" h="16">
                      <a:moveTo>
                        <a:pt x="0" y="16"/>
                      </a:moveTo>
                      <a:cubicBezTo>
                        <a:pt x="78" y="0"/>
                        <a:pt x="240" y="16"/>
                        <a:pt x="240" y="16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02" name="Freeform 10"/>
                <p:cNvSpPr>
                  <a:spLocks/>
                </p:cNvSpPr>
                <p:nvPr/>
              </p:nvSpPr>
              <p:spPr bwMode="auto">
                <a:xfrm>
                  <a:off x="1008" y="2464"/>
                  <a:ext cx="136" cy="8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6" y="80"/>
                    </a:cxn>
                  </a:cxnLst>
                  <a:rect l="0" t="0" r="r" b="b"/>
                  <a:pathLst>
                    <a:path w="136" h="80">
                      <a:moveTo>
                        <a:pt x="0" y="0"/>
                      </a:moveTo>
                      <a:cubicBezTo>
                        <a:pt x="28" y="38"/>
                        <a:pt x="85" y="80"/>
                        <a:pt x="136" y="80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03" name="Freeform 11"/>
                <p:cNvSpPr>
                  <a:spLocks/>
                </p:cNvSpPr>
                <p:nvPr/>
              </p:nvSpPr>
              <p:spPr bwMode="auto">
                <a:xfrm>
                  <a:off x="1472" y="2568"/>
                  <a:ext cx="112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2" y="8"/>
                    </a:cxn>
                  </a:cxnLst>
                  <a:rect l="0" t="0" r="r" b="b"/>
                  <a:pathLst>
                    <a:path w="112" h="17">
                      <a:moveTo>
                        <a:pt x="0" y="0"/>
                      </a:moveTo>
                      <a:cubicBezTo>
                        <a:pt x="51" y="17"/>
                        <a:pt x="15" y="8"/>
                        <a:pt x="112" y="8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04" name="Freeform 12"/>
                <p:cNvSpPr>
                  <a:spLocks/>
                </p:cNvSpPr>
                <p:nvPr/>
              </p:nvSpPr>
              <p:spPr bwMode="auto">
                <a:xfrm>
                  <a:off x="1808" y="2488"/>
                  <a:ext cx="120" cy="40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20" y="0"/>
                    </a:cxn>
                  </a:cxnLst>
                  <a:rect l="0" t="0" r="r" b="b"/>
                  <a:pathLst>
                    <a:path w="120" h="40">
                      <a:moveTo>
                        <a:pt x="0" y="40"/>
                      </a:moveTo>
                      <a:cubicBezTo>
                        <a:pt x="38" y="27"/>
                        <a:pt x="78" y="0"/>
                        <a:pt x="120" y="0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05" name="Freeform 13"/>
                <p:cNvSpPr>
                  <a:spLocks/>
                </p:cNvSpPr>
                <p:nvPr/>
              </p:nvSpPr>
              <p:spPr bwMode="auto">
                <a:xfrm flipH="1">
                  <a:off x="1256" y="2495"/>
                  <a:ext cx="184" cy="16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16">
                      <a:moveTo>
                        <a:pt x="0" y="16"/>
                      </a:moveTo>
                      <a:cubicBezTo>
                        <a:pt x="60" y="0"/>
                        <a:pt x="122" y="16"/>
                        <a:pt x="184" y="16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06" name="Freeform 14"/>
                <p:cNvSpPr>
                  <a:spLocks/>
                </p:cNvSpPr>
                <p:nvPr/>
              </p:nvSpPr>
              <p:spPr bwMode="auto">
                <a:xfrm flipH="1">
                  <a:off x="1736" y="2543"/>
                  <a:ext cx="160" cy="72"/>
                </a:xfrm>
                <a:custGeom>
                  <a:avLst/>
                  <a:gdLst/>
                  <a:ahLst/>
                  <a:cxnLst>
                    <a:cxn ang="0">
                      <a:pos x="0" y="72"/>
                    </a:cxn>
                    <a:cxn ang="0">
                      <a:pos x="96" y="0"/>
                    </a:cxn>
                    <a:cxn ang="0">
                      <a:pos x="112" y="24"/>
                    </a:cxn>
                    <a:cxn ang="0">
                      <a:pos x="160" y="40"/>
                    </a:cxn>
                  </a:cxnLst>
                  <a:rect l="0" t="0" r="r" b="b"/>
                  <a:pathLst>
                    <a:path w="160" h="72">
                      <a:moveTo>
                        <a:pt x="0" y="72"/>
                      </a:moveTo>
                      <a:cubicBezTo>
                        <a:pt x="29" y="42"/>
                        <a:pt x="58" y="18"/>
                        <a:pt x="96" y="0"/>
                      </a:cubicBezTo>
                      <a:cubicBezTo>
                        <a:pt x="101" y="8"/>
                        <a:pt x="103" y="18"/>
                        <a:pt x="112" y="24"/>
                      </a:cubicBezTo>
                      <a:cubicBezTo>
                        <a:pt x="126" y="32"/>
                        <a:pt x="160" y="40"/>
                        <a:pt x="160" y="40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07" name="Freeform 15"/>
                <p:cNvSpPr>
                  <a:spLocks/>
                </p:cNvSpPr>
                <p:nvPr/>
              </p:nvSpPr>
              <p:spPr bwMode="auto">
                <a:xfrm flipH="1">
                  <a:off x="1424" y="2655"/>
                  <a:ext cx="152" cy="4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52" y="48"/>
                    </a:cxn>
                  </a:cxnLst>
                  <a:rect l="0" t="0" r="r" b="b"/>
                  <a:pathLst>
                    <a:path w="152" h="48">
                      <a:moveTo>
                        <a:pt x="0" y="0"/>
                      </a:moveTo>
                      <a:cubicBezTo>
                        <a:pt x="44" y="29"/>
                        <a:pt x="98" y="48"/>
                        <a:pt x="152" y="48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08" name="Freeform 16"/>
                <p:cNvSpPr>
                  <a:spLocks/>
                </p:cNvSpPr>
                <p:nvPr/>
              </p:nvSpPr>
              <p:spPr bwMode="auto">
                <a:xfrm flipH="1">
                  <a:off x="1768" y="2463"/>
                  <a:ext cx="240" cy="16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40" y="16"/>
                    </a:cxn>
                  </a:cxnLst>
                  <a:rect l="0" t="0" r="r" b="b"/>
                  <a:pathLst>
                    <a:path w="240" h="16">
                      <a:moveTo>
                        <a:pt x="0" y="16"/>
                      </a:moveTo>
                      <a:cubicBezTo>
                        <a:pt x="78" y="0"/>
                        <a:pt x="240" y="16"/>
                        <a:pt x="240" y="16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09" name="Freeform 17"/>
                <p:cNvSpPr>
                  <a:spLocks/>
                </p:cNvSpPr>
                <p:nvPr/>
              </p:nvSpPr>
              <p:spPr bwMode="auto">
                <a:xfrm flipH="1">
                  <a:off x="1128" y="2711"/>
                  <a:ext cx="136" cy="8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6" y="80"/>
                    </a:cxn>
                  </a:cxnLst>
                  <a:rect l="0" t="0" r="r" b="b"/>
                  <a:pathLst>
                    <a:path w="136" h="80">
                      <a:moveTo>
                        <a:pt x="0" y="0"/>
                      </a:moveTo>
                      <a:cubicBezTo>
                        <a:pt x="28" y="38"/>
                        <a:pt x="85" y="80"/>
                        <a:pt x="136" y="80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10" name="Freeform 18"/>
                <p:cNvSpPr>
                  <a:spLocks/>
                </p:cNvSpPr>
                <p:nvPr/>
              </p:nvSpPr>
              <p:spPr bwMode="auto">
                <a:xfrm flipH="1">
                  <a:off x="1592" y="2815"/>
                  <a:ext cx="112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2" y="8"/>
                    </a:cxn>
                  </a:cxnLst>
                  <a:rect l="0" t="0" r="r" b="b"/>
                  <a:pathLst>
                    <a:path w="112" h="17">
                      <a:moveTo>
                        <a:pt x="0" y="0"/>
                      </a:moveTo>
                      <a:cubicBezTo>
                        <a:pt x="51" y="17"/>
                        <a:pt x="15" y="8"/>
                        <a:pt x="112" y="8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11" name="Freeform 19"/>
                <p:cNvSpPr>
                  <a:spLocks/>
                </p:cNvSpPr>
                <p:nvPr/>
              </p:nvSpPr>
              <p:spPr bwMode="auto">
                <a:xfrm flipH="1">
                  <a:off x="1928" y="2735"/>
                  <a:ext cx="120" cy="40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20" y="0"/>
                    </a:cxn>
                  </a:cxnLst>
                  <a:rect l="0" t="0" r="r" b="b"/>
                  <a:pathLst>
                    <a:path w="120" h="40">
                      <a:moveTo>
                        <a:pt x="0" y="40"/>
                      </a:moveTo>
                      <a:cubicBezTo>
                        <a:pt x="38" y="27"/>
                        <a:pt x="78" y="0"/>
                        <a:pt x="120" y="0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12" name="Freeform 20"/>
                <p:cNvSpPr>
                  <a:spLocks/>
                </p:cNvSpPr>
                <p:nvPr/>
              </p:nvSpPr>
              <p:spPr bwMode="auto">
                <a:xfrm flipH="1" flipV="1">
                  <a:off x="1376" y="2720"/>
                  <a:ext cx="184" cy="16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184" y="16"/>
                    </a:cxn>
                  </a:cxnLst>
                  <a:rect l="0" t="0" r="r" b="b"/>
                  <a:pathLst>
                    <a:path w="184" h="16">
                      <a:moveTo>
                        <a:pt x="0" y="16"/>
                      </a:moveTo>
                      <a:cubicBezTo>
                        <a:pt x="60" y="0"/>
                        <a:pt x="122" y="16"/>
                        <a:pt x="184" y="16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13" name="Freeform 21"/>
                <p:cNvSpPr>
                  <a:spLocks/>
                </p:cNvSpPr>
                <p:nvPr/>
              </p:nvSpPr>
              <p:spPr bwMode="auto">
                <a:xfrm flipH="1" flipV="1">
                  <a:off x="1856" y="2768"/>
                  <a:ext cx="160" cy="72"/>
                </a:xfrm>
                <a:custGeom>
                  <a:avLst/>
                  <a:gdLst/>
                  <a:ahLst/>
                  <a:cxnLst>
                    <a:cxn ang="0">
                      <a:pos x="0" y="72"/>
                    </a:cxn>
                    <a:cxn ang="0">
                      <a:pos x="96" y="0"/>
                    </a:cxn>
                    <a:cxn ang="0">
                      <a:pos x="112" y="24"/>
                    </a:cxn>
                    <a:cxn ang="0">
                      <a:pos x="160" y="40"/>
                    </a:cxn>
                  </a:cxnLst>
                  <a:rect l="0" t="0" r="r" b="b"/>
                  <a:pathLst>
                    <a:path w="160" h="72">
                      <a:moveTo>
                        <a:pt x="0" y="72"/>
                      </a:moveTo>
                      <a:cubicBezTo>
                        <a:pt x="29" y="42"/>
                        <a:pt x="58" y="18"/>
                        <a:pt x="96" y="0"/>
                      </a:cubicBezTo>
                      <a:cubicBezTo>
                        <a:pt x="101" y="8"/>
                        <a:pt x="103" y="18"/>
                        <a:pt x="112" y="24"/>
                      </a:cubicBezTo>
                      <a:cubicBezTo>
                        <a:pt x="126" y="32"/>
                        <a:pt x="160" y="40"/>
                        <a:pt x="160" y="40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14" name="Freeform 22"/>
                <p:cNvSpPr>
                  <a:spLocks/>
                </p:cNvSpPr>
                <p:nvPr/>
              </p:nvSpPr>
              <p:spPr bwMode="auto">
                <a:xfrm flipH="1" flipV="1">
                  <a:off x="1544" y="2880"/>
                  <a:ext cx="152" cy="4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52" y="48"/>
                    </a:cxn>
                  </a:cxnLst>
                  <a:rect l="0" t="0" r="r" b="b"/>
                  <a:pathLst>
                    <a:path w="152" h="48">
                      <a:moveTo>
                        <a:pt x="0" y="0"/>
                      </a:moveTo>
                      <a:cubicBezTo>
                        <a:pt x="44" y="29"/>
                        <a:pt x="98" y="48"/>
                        <a:pt x="152" y="48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15" name="Freeform 23"/>
                <p:cNvSpPr>
                  <a:spLocks/>
                </p:cNvSpPr>
                <p:nvPr/>
              </p:nvSpPr>
              <p:spPr bwMode="auto">
                <a:xfrm flipH="1" flipV="1">
                  <a:off x="1888" y="2688"/>
                  <a:ext cx="240" cy="16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240" y="16"/>
                    </a:cxn>
                  </a:cxnLst>
                  <a:rect l="0" t="0" r="r" b="b"/>
                  <a:pathLst>
                    <a:path w="240" h="16">
                      <a:moveTo>
                        <a:pt x="0" y="16"/>
                      </a:moveTo>
                      <a:cubicBezTo>
                        <a:pt x="78" y="0"/>
                        <a:pt x="240" y="16"/>
                        <a:pt x="240" y="16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16" name="Freeform 24"/>
                <p:cNvSpPr>
                  <a:spLocks/>
                </p:cNvSpPr>
                <p:nvPr/>
              </p:nvSpPr>
              <p:spPr bwMode="auto">
                <a:xfrm flipH="1" flipV="1">
                  <a:off x="1032" y="2304"/>
                  <a:ext cx="136" cy="8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6" y="80"/>
                    </a:cxn>
                  </a:cxnLst>
                  <a:rect l="0" t="0" r="r" b="b"/>
                  <a:pathLst>
                    <a:path w="136" h="80">
                      <a:moveTo>
                        <a:pt x="0" y="0"/>
                      </a:moveTo>
                      <a:cubicBezTo>
                        <a:pt x="28" y="38"/>
                        <a:pt x="85" y="80"/>
                        <a:pt x="136" y="80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17" name="Freeform 25"/>
                <p:cNvSpPr>
                  <a:spLocks/>
                </p:cNvSpPr>
                <p:nvPr/>
              </p:nvSpPr>
              <p:spPr bwMode="auto">
                <a:xfrm flipH="1" flipV="1">
                  <a:off x="1416" y="2304"/>
                  <a:ext cx="112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2" y="8"/>
                    </a:cxn>
                  </a:cxnLst>
                  <a:rect l="0" t="0" r="r" b="b"/>
                  <a:pathLst>
                    <a:path w="112" h="17">
                      <a:moveTo>
                        <a:pt x="0" y="0"/>
                      </a:moveTo>
                      <a:cubicBezTo>
                        <a:pt x="51" y="17"/>
                        <a:pt x="15" y="8"/>
                        <a:pt x="112" y="8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18" name="Freeform 26"/>
                <p:cNvSpPr>
                  <a:spLocks/>
                </p:cNvSpPr>
                <p:nvPr/>
              </p:nvSpPr>
              <p:spPr bwMode="auto">
                <a:xfrm flipH="1" flipV="1">
                  <a:off x="1944" y="2304"/>
                  <a:ext cx="120" cy="40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20" y="0"/>
                    </a:cxn>
                  </a:cxnLst>
                  <a:rect l="0" t="0" r="r" b="b"/>
                  <a:pathLst>
                    <a:path w="120" h="40">
                      <a:moveTo>
                        <a:pt x="0" y="40"/>
                      </a:moveTo>
                      <a:cubicBezTo>
                        <a:pt x="38" y="27"/>
                        <a:pt x="78" y="0"/>
                        <a:pt x="120" y="0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366619" name="Text Box 27"/>
              <p:cNvSpPr txBox="1">
                <a:spLocks noChangeArrowheads="1"/>
              </p:cNvSpPr>
              <p:nvPr/>
            </p:nvSpPr>
            <p:spPr bwMode="auto">
              <a:xfrm>
                <a:off x="131" y="1840"/>
                <a:ext cx="632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000">
                    <a:solidFill>
                      <a:srgbClr val="0000CC"/>
                    </a:solidFill>
                    <a:latin typeface="Helvetica" charset="0"/>
                    <a:ea typeface="ＭＳ Ｐゴシック" pitchFamily="34" charset="-128"/>
                  </a:rPr>
                  <a:t>Fragmentation</a:t>
                </a:r>
              </a:p>
            </p:txBody>
          </p:sp>
          <p:sp>
            <p:nvSpPr>
              <p:cNvPr id="366620" name="Freeform 28"/>
              <p:cNvSpPr>
                <a:spLocks/>
              </p:cNvSpPr>
              <p:nvPr/>
            </p:nvSpPr>
            <p:spPr bwMode="auto">
              <a:xfrm>
                <a:off x="125" y="734"/>
                <a:ext cx="561" cy="497"/>
              </a:xfrm>
              <a:custGeom>
                <a:avLst/>
                <a:gdLst/>
                <a:ahLst/>
                <a:cxnLst>
                  <a:cxn ang="0">
                    <a:pos x="373" y="484"/>
                  </a:cxn>
                  <a:cxn ang="0">
                    <a:pos x="365" y="396"/>
                  </a:cxn>
                  <a:cxn ang="0">
                    <a:pos x="573" y="372"/>
                  </a:cxn>
                  <a:cxn ang="0">
                    <a:pos x="645" y="500"/>
                  </a:cxn>
                  <a:cxn ang="0">
                    <a:pos x="629" y="644"/>
                  </a:cxn>
                  <a:cxn ang="0">
                    <a:pos x="629" y="388"/>
                  </a:cxn>
                  <a:cxn ang="0">
                    <a:pos x="589" y="492"/>
                  </a:cxn>
                  <a:cxn ang="0">
                    <a:pos x="389" y="644"/>
                  </a:cxn>
                  <a:cxn ang="0">
                    <a:pos x="269" y="676"/>
                  </a:cxn>
                  <a:cxn ang="0">
                    <a:pos x="485" y="620"/>
                  </a:cxn>
                  <a:cxn ang="0">
                    <a:pos x="85" y="604"/>
                  </a:cxn>
                  <a:cxn ang="0">
                    <a:pos x="309" y="356"/>
                  </a:cxn>
                  <a:cxn ang="0">
                    <a:pos x="741" y="380"/>
                  </a:cxn>
                  <a:cxn ang="0">
                    <a:pos x="653" y="396"/>
                  </a:cxn>
                  <a:cxn ang="0">
                    <a:pos x="557" y="276"/>
                  </a:cxn>
                  <a:cxn ang="0">
                    <a:pos x="637" y="132"/>
                  </a:cxn>
                  <a:cxn ang="0">
                    <a:pos x="501" y="252"/>
                  </a:cxn>
                  <a:cxn ang="0">
                    <a:pos x="381" y="284"/>
                  </a:cxn>
                  <a:cxn ang="0">
                    <a:pos x="325" y="188"/>
                  </a:cxn>
                  <a:cxn ang="0">
                    <a:pos x="389" y="332"/>
                  </a:cxn>
                  <a:cxn ang="0">
                    <a:pos x="205" y="244"/>
                  </a:cxn>
                  <a:cxn ang="0">
                    <a:pos x="373" y="372"/>
                  </a:cxn>
                  <a:cxn ang="0">
                    <a:pos x="293" y="476"/>
                  </a:cxn>
                  <a:cxn ang="0">
                    <a:pos x="349" y="516"/>
                  </a:cxn>
                  <a:cxn ang="0">
                    <a:pos x="509" y="604"/>
                  </a:cxn>
                  <a:cxn ang="0">
                    <a:pos x="701" y="580"/>
                  </a:cxn>
                  <a:cxn ang="0">
                    <a:pos x="565" y="676"/>
                  </a:cxn>
                  <a:cxn ang="0">
                    <a:pos x="685" y="740"/>
                  </a:cxn>
                  <a:cxn ang="0">
                    <a:pos x="789" y="500"/>
                  </a:cxn>
                  <a:cxn ang="0">
                    <a:pos x="709" y="356"/>
                  </a:cxn>
                  <a:cxn ang="0">
                    <a:pos x="805" y="388"/>
                  </a:cxn>
                  <a:cxn ang="0">
                    <a:pos x="845" y="388"/>
                  </a:cxn>
                  <a:cxn ang="0">
                    <a:pos x="765" y="308"/>
                  </a:cxn>
                  <a:cxn ang="0">
                    <a:pos x="733" y="220"/>
                  </a:cxn>
                  <a:cxn ang="0">
                    <a:pos x="565" y="132"/>
                  </a:cxn>
                  <a:cxn ang="0">
                    <a:pos x="437" y="420"/>
                  </a:cxn>
                  <a:cxn ang="0">
                    <a:pos x="173" y="492"/>
                  </a:cxn>
                  <a:cxn ang="0">
                    <a:pos x="245" y="684"/>
                  </a:cxn>
                  <a:cxn ang="0">
                    <a:pos x="173" y="604"/>
                  </a:cxn>
                  <a:cxn ang="0">
                    <a:pos x="229" y="676"/>
                  </a:cxn>
                  <a:cxn ang="0">
                    <a:pos x="101" y="428"/>
                  </a:cxn>
                  <a:cxn ang="0">
                    <a:pos x="53" y="460"/>
                  </a:cxn>
                  <a:cxn ang="0">
                    <a:pos x="181" y="388"/>
                  </a:cxn>
                  <a:cxn ang="0">
                    <a:pos x="221" y="244"/>
                  </a:cxn>
                  <a:cxn ang="0">
                    <a:pos x="341" y="308"/>
                  </a:cxn>
                  <a:cxn ang="0">
                    <a:pos x="29" y="252"/>
                  </a:cxn>
                  <a:cxn ang="0">
                    <a:pos x="117" y="276"/>
                  </a:cxn>
                  <a:cxn ang="0">
                    <a:pos x="237" y="196"/>
                  </a:cxn>
                  <a:cxn ang="0">
                    <a:pos x="85" y="364"/>
                  </a:cxn>
                  <a:cxn ang="0">
                    <a:pos x="61" y="348"/>
                  </a:cxn>
                  <a:cxn ang="0">
                    <a:pos x="245" y="356"/>
                  </a:cxn>
                  <a:cxn ang="0">
                    <a:pos x="341" y="300"/>
                  </a:cxn>
                  <a:cxn ang="0">
                    <a:pos x="277" y="260"/>
                  </a:cxn>
                  <a:cxn ang="0">
                    <a:pos x="253" y="108"/>
                  </a:cxn>
                  <a:cxn ang="0">
                    <a:pos x="261" y="20"/>
                  </a:cxn>
                  <a:cxn ang="0">
                    <a:pos x="357" y="4"/>
                  </a:cxn>
                  <a:cxn ang="0">
                    <a:pos x="533" y="44"/>
                  </a:cxn>
                  <a:cxn ang="0">
                    <a:pos x="509" y="116"/>
                  </a:cxn>
                  <a:cxn ang="0">
                    <a:pos x="501" y="60"/>
                  </a:cxn>
                  <a:cxn ang="0">
                    <a:pos x="509" y="92"/>
                  </a:cxn>
                  <a:cxn ang="0">
                    <a:pos x="557" y="204"/>
                  </a:cxn>
                  <a:cxn ang="0">
                    <a:pos x="581" y="212"/>
                  </a:cxn>
                  <a:cxn ang="0">
                    <a:pos x="677" y="212"/>
                  </a:cxn>
                </a:cxnLst>
                <a:rect l="0" t="0" r="r" b="b"/>
                <a:pathLst>
                  <a:path w="858" h="805">
                    <a:moveTo>
                      <a:pt x="445" y="372"/>
                    </a:moveTo>
                    <a:cubicBezTo>
                      <a:pt x="403" y="392"/>
                      <a:pt x="374" y="405"/>
                      <a:pt x="349" y="444"/>
                    </a:cubicBezTo>
                    <a:cubicBezTo>
                      <a:pt x="357" y="457"/>
                      <a:pt x="357" y="486"/>
                      <a:pt x="373" y="484"/>
                    </a:cubicBezTo>
                    <a:cubicBezTo>
                      <a:pt x="474" y="469"/>
                      <a:pt x="474" y="389"/>
                      <a:pt x="485" y="316"/>
                    </a:cubicBezTo>
                    <a:cubicBezTo>
                      <a:pt x="438" y="212"/>
                      <a:pt x="452" y="222"/>
                      <a:pt x="349" y="268"/>
                    </a:cubicBezTo>
                    <a:cubicBezTo>
                      <a:pt x="330" y="305"/>
                      <a:pt x="306" y="373"/>
                      <a:pt x="365" y="396"/>
                    </a:cubicBezTo>
                    <a:cubicBezTo>
                      <a:pt x="390" y="405"/>
                      <a:pt x="418" y="406"/>
                      <a:pt x="445" y="412"/>
                    </a:cubicBezTo>
                    <a:cubicBezTo>
                      <a:pt x="482" y="404"/>
                      <a:pt x="521" y="401"/>
                      <a:pt x="557" y="388"/>
                    </a:cubicBezTo>
                    <a:cubicBezTo>
                      <a:pt x="574" y="381"/>
                      <a:pt x="671" y="273"/>
                      <a:pt x="573" y="372"/>
                    </a:cubicBezTo>
                    <a:cubicBezTo>
                      <a:pt x="558" y="416"/>
                      <a:pt x="528" y="494"/>
                      <a:pt x="557" y="540"/>
                    </a:cubicBezTo>
                    <a:cubicBezTo>
                      <a:pt x="562" y="549"/>
                      <a:pt x="578" y="545"/>
                      <a:pt x="589" y="548"/>
                    </a:cubicBezTo>
                    <a:cubicBezTo>
                      <a:pt x="609" y="534"/>
                      <a:pt x="631" y="522"/>
                      <a:pt x="645" y="500"/>
                    </a:cubicBezTo>
                    <a:cubicBezTo>
                      <a:pt x="650" y="490"/>
                      <a:pt x="658" y="458"/>
                      <a:pt x="653" y="468"/>
                    </a:cubicBezTo>
                    <a:cubicBezTo>
                      <a:pt x="639" y="490"/>
                      <a:pt x="631" y="516"/>
                      <a:pt x="621" y="540"/>
                    </a:cubicBezTo>
                    <a:cubicBezTo>
                      <a:pt x="623" y="574"/>
                      <a:pt x="621" y="610"/>
                      <a:pt x="629" y="644"/>
                    </a:cubicBezTo>
                    <a:cubicBezTo>
                      <a:pt x="632" y="659"/>
                      <a:pt x="639" y="690"/>
                      <a:pt x="653" y="684"/>
                    </a:cubicBezTo>
                    <a:cubicBezTo>
                      <a:pt x="677" y="671"/>
                      <a:pt x="679" y="636"/>
                      <a:pt x="693" y="612"/>
                    </a:cubicBezTo>
                    <a:cubicBezTo>
                      <a:pt x="703" y="517"/>
                      <a:pt x="719" y="442"/>
                      <a:pt x="629" y="388"/>
                    </a:cubicBezTo>
                    <a:cubicBezTo>
                      <a:pt x="534" y="417"/>
                      <a:pt x="510" y="417"/>
                      <a:pt x="469" y="500"/>
                    </a:cubicBezTo>
                    <a:cubicBezTo>
                      <a:pt x="474" y="518"/>
                      <a:pt x="466" y="551"/>
                      <a:pt x="485" y="556"/>
                    </a:cubicBezTo>
                    <a:cubicBezTo>
                      <a:pt x="539" y="569"/>
                      <a:pt x="565" y="523"/>
                      <a:pt x="589" y="492"/>
                    </a:cubicBezTo>
                    <a:cubicBezTo>
                      <a:pt x="586" y="476"/>
                      <a:pt x="591" y="456"/>
                      <a:pt x="581" y="444"/>
                    </a:cubicBezTo>
                    <a:cubicBezTo>
                      <a:pt x="561" y="420"/>
                      <a:pt x="497" y="448"/>
                      <a:pt x="485" y="452"/>
                    </a:cubicBezTo>
                    <a:cubicBezTo>
                      <a:pt x="408" y="528"/>
                      <a:pt x="399" y="532"/>
                      <a:pt x="389" y="644"/>
                    </a:cubicBezTo>
                    <a:cubicBezTo>
                      <a:pt x="457" y="695"/>
                      <a:pt x="441" y="696"/>
                      <a:pt x="533" y="676"/>
                    </a:cubicBezTo>
                    <a:cubicBezTo>
                      <a:pt x="572" y="558"/>
                      <a:pt x="488" y="535"/>
                      <a:pt x="405" y="524"/>
                    </a:cubicBezTo>
                    <a:cubicBezTo>
                      <a:pt x="300" y="538"/>
                      <a:pt x="302" y="582"/>
                      <a:pt x="269" y="676"/>
                    </a:cubicBezTo>
                    <a:cubicBezTo>
                      <a:pt x="294" y="740"/>
                      <a:pt x="326" y="735"/>
                      <a:pt x="389" y="756"/>
                    </a:cubicBezTo>
                    <a:cubicBezTo>
                      <a:pt x="418" y="748"/>
                      <a:pt x="452" y="749"/>
                      <a:pt x="477" y="732"/>
                    </a:cubicBezTo>
                    <a:cubicBezTo>
                      <a:pt x="501" y="715"/>
                      <a:pt x="493" y="634"/>
                      <a:pt x="485" y="620"/>
                    </a:cubicBezTo>
                    <a:cubicBezTo>
                      <a:pt x="434" y="530"/>
                      <a:pt x="326" y="514"/>
                      <a:pt x="237" y="500"/>
                    </a:cubicBezTo>
                    <a:cubicBezTo>
                      <a:pt x="199" y="506"/>
                      <a:pt x="96" y="512"/>
                      <a:pt x="69" y="556"/>
                    </a:cubicBezTo>
                    <a:cubicBezTo>
                      <a:pt x="59" y="570"/>
                      <a:pt x="79" y="588"/>
                      <a:pt x="85" y="604"/>
                    </a:cubicBezTo>
                    <a:cubicBezTo>
                      <a:pt x="221" y="558"/>
                      <a:pt x="228" y="578"/>
                      <a:pt x="245" y="444"/>
                    </a:cubicBezTo>
                    <a:cubicBezTo>
                      <a:pt x="239" y="428"/>
                      <a:pt x="236" y="411"/>
                      <a:pt x="229" y="396"/>
                    </a:cubicBezTo>
                    <a:cubicBezTo>
                      <a:pt x="198" y="335"/>
                      <a:pt x="154" y="367"/>
                      <a:pt x="309" y="356"/>
                    </a:cubicBezTo>
                    <a:cubicBezTo>
                      <a:pt x="442" y="361"/>
                      <a:pt x="577" y="347"/>
                      <a:pt x="709" y="372"/>
                    </a:cubicBezTo>
                    <a:cubicBezTo>
                      <a:pt x="745" y="378"/>
                      <a:pt x="623" y="534"/>
                      <a:pt x="709" y="428"/>
                    </a:cubicBezTo>
                    <a:cubicBezTo>
                      <a:pt x="721" y="412"/>
                      <a:pt x="730" y="396"/>
                      <a:pt x="741" y="380"/>
                    </a:cubicBezTo>
                    <a:cubicBezTo>
                      <a:pt x="749" y="317"/>
                      <a:pt x="753" y="274"/>
                      <a:pt x="685" y="252"/>
                    </a:cubicBezTo>
                    <a:cubicBezTo>
                      <a:pt x="627" y="263"/>
                      <a:pt x="601" y="286"/>
                      <a:pt x="565" y="332"/>
                    </a:cubicBezTo>
                    <a:cubicBezTo>
                      <a:pt x="576" y="420"/>
                      <a:pt x="566" y="408"/>
                      <a:pt x="653" y="396"/>
                    </a:cubicBezTo>
                    <a:cubicBezTo>
                      <a:pt x="707" y="314"/>
                      <a:pt x="742" y="203"/>
                      <a:pt x="637" y="140"/>
                    </a:cubicBezTo>
                    <a:cubicBezTo>
                      <a:pt x="605" y="145"/>
                      <a:pt x="570" y="141"/>
                      <a:pt x="541" y="156"/>
                    </a:cubicBezTo>
                    <a:cubicBezTo>
                      <a:pt x="496" y="178"/>
                      <a:pt x="554" y="271"/>
                      <a:pt x="557" y="276"/>
                    </a:cubicBezTo>
                    <a:cubicBezTo>
                      <a:pt x="563" y="285"/>
                      <a:pt x="578" y="286"/>
                      <a:pt x="589" y="292"/>
                    </a:cubicBezTo>
                    <a:cubicBezTo>
                      <a:pt x="613" y="284"/>
                      <a:pt x="641" y="284"/>
                      <a:pt x="661" y="268"/>
                    </a:cubicBezTo>
                    <a:cubicBezTo>
                      <a:pt x="703" y="233"/>
                      <a:pt x="652" y="151"/>
                      <a:pt x="637" y="132"/>
                    </a:cubicBezTo>
                    <a:cubicBezTo>
                      <a:pt x="625" y="117"/>
                      <a:pt x="605" y="116"/>
                      <a:pt x="589" y="108"/>
                    </a:cubicBezTo>
                    <a:cubicBezTo>
                      <a:pt x="483" y="130"/>
                      <a:pt x="446" y="113"/>
                      <a:pt x="429" y="220"/>
                    </a:cubicBezTo>
                    <a:cubicBezTo>
                      <a:pt x="443" y="263"/>
                      <a:pt x="458" y="316"/>
                      <a:pt x="501" y="252"/>
                    </a:cubicBezTo>
                    <a:cubicBezTo>
                      <a:pt x="456" y="188"/>
                      <a:pt x="460" y="140"/>
                      <a:pt x="381" y="188"/>
                    </a:cubicBezTo>
                    <a:cubicBezTo>
                      <a:pt x="370" y="194"/>
                      <a:pt x="370" y="209"/>
                      <a:pt x="365" y="220"/>
                    </a:cubicBezTo>
                    <a:cubicBezTo>
                      <a:pt x="370" y="241"/>
                      <a:pt x="363" y="270"/>
                      <a:pt x="381" y="284"/>
                    </a:cubicBezTo>
                    <a:cubicBezTo>
                      <a:pt x="392" y="292"/>
                      <a:pt x="395" y="258"/>
                      <a:pt x="397" y="244"/>
                    </a:cubicBezTo>
                    <a:cubicBezTo>
                      <a:pt x="398" y="233"/>
                      <a:pt x="395" y="221"/>
                      <a:pt x="389" y="212"/>
                    </a:cubicBezTo>
                    <a:cubicBezTo>
                      <a:pt x="376" y="192"/>
                      <a:pt x="342" y="191"/>
                      <a:pt x="325" y="188"/>
                    </a:cubicBezTo>
                    <a:cubicBezTo>
                      <a:pt x="263" y="200"/>
                      <a:pt x="275" y="211"/>
                      <a:pt x="261" y="268"/>
                    </a:cubicBezTo>
                    <a:cubicBezTo>
                      <a:pt x="281" y="308"/>
                      <a:pt x="296" y="328"/>
                      <a:pt x="341" y="340"/>
                    </a:cubicBezTo>
                    <a:cubicBezTo>
                      <a:pt x="357" y="337"/>
                      <a:pt x="374" y="340"/>
                      <a:pt x="389" y="332"/>
                    </a:cubicBezTo>
                    <a:cubicBezTo>
                      <a:pt x="396" y="327"/>
                      <a:pt x="399" y="316"/>
                      <a:pt x="397" y="308"/>
                    </a:cubicBezTo>
                    <a:cubicBezTo>
                      <a:pt x="376" y="232"/>
                      <a:pt x="371" y="245"/>
                      <a:pt x="309" y="228"/>
                    </a:cubicBezTo>
                    <a:cubicBezTo>
                      <a:pt x="274" y="233"/>
                      <a:pt x="237" y="230"/>
                      <a:pt x="205" y="244"/>
                    </a:cubicBezTo>
                    <a:cubicBezTo>
                      <a:pt x="146" y="267"/>
                      <a:pt x="180" y="324"/>
                      <a:pt x="205" y="356"/>
                    </a:cubicBezTo>
                    <a:cubicBezTo>
                      <a:pt x="235" y="395"/>
                      <a:pt x="273" y="390"/>
                      <a:pt x="317" y="396"/>
                    </a:cubicBezTo>
                    <a:cubicBezTo>
                      <a:pt x="335" y="388"/>
                      <a:pt x="365" y="390"/>
                      <a:pt x="373" y="372"/>
                    </a:cubicBezTo>
                    <a:cubicBezTo>
                      <a:pt x="415" y="269"/>
                      <a:pt x="236" y="243"/>
                      <a:pt x="181" y="236"/>
                    </a:cubicBezTo>
                    <a:cubicBezTo>
                      <a:pt x="127" y="289"/>
                      <a:pt x="111" y="342"/>
                      <a:pt x="157" y="420"/>
                    </a:cubicBezTo>
                    <a:cubicBezTo>
                      <a:pt x="172" y="446"/>
                      <a:pt x="276" y="470"/>
                      <a:pt x="293" y="476"/>
                    </a:cubicBezTo>
                    <a:cubicBezTo>
                      <a:pt x="333" y="473"/>
                      <a:pt x="373" y="463"/>
                      <a:pt x="413" y="468"/>
                    </a:cubicBezTo>
                    <a:cubicBezTo>
                      <a:pt x="432" y="470"/>
                      <a:pt x="372" y="472"/>
                      <a:pt x="357" y="484"/>
                    </a:cubicBezTo>
                    <a:cubicBezTo>
                      <a:pt x="348" y="490"/>
                      <a:pt x="351" y="505"/>
                      <a:pt x="349" y="516"/>
                    </a:cubicBezTo>
                    <a:cubicBezTo>
                      <a:pt x="478" y="645"/>
                      <a:pt x="496" y="603"/>
                      <a:pt x="685" y="556"/>
                    </a:cubicBezTo>
                    <a:cubicBezTo>
                      <a:pt x="668" y="507"/>
                      <a:pt x="618" y="513"/>
                      <a:pt x="573" y="508"/>
                    </a:cubicBezTo>
                    <a:cubicBezTo>
                      <a:pt x="506" y="521"/>
                      <a:pt x="519" y="541"/>
                      <a:pt x="509" y="604"/>
                    </a:cubicBezTo>
                    <a:cubicBezTo>
                      <a:pt x="537" y="675"/>
                      <a:pt x="573" y="667"/>
                      <a:pt x="645" y="676"/>
                    </a:cubicBezTo>
                    <a:cubicBezTo>
                      <a:pt x="674" y="665"/>
                      <a:pt x="717" y="670"/>
                      <a:pt x="733" y="644"/>
                    </a:cubicBezTo>
                    <a:cubicBezTo>
                      <a:pt x="745" y="623"/>
                      <a:pt x="722" y="589"/>
                      <a:pt x="701" y="580"/>
                    </a:cubicBezTo>
                    <a:cubicBezTo>
                      <a:pt x="678" y="569"/>
                      <a:pt x="653" y="590"/>
                      <a:pt x="629" y="596"/>
                    </a:cubicBezTo>
                    <a:cubicBezTo>
                      <a:pt x="604" y="658"/>
                      <a:pt x="594" y="695"/>
                      <a:pt x="653" y="740"/>
                    </a:cubicBezTo>
                    <a:cubicBezTo>
                      <a:pt x="639" y="699"/>
                      <a:pt x="603" y="688"/>
                      <a:pt x="565" y="676"/>
                    </a:cubicBezTo>
                    <a:cubicBezTo>
                      <a:pt x="533" y="739"/>
                      <a:pt x="563" y="759"/>
                      <a:pt x="621" y="788"/>
                    </a:cubicBezTo>
                    <a:cubicBezTo>
                      <a:pt x="639" y="782"/>
                      <a:pt x="661" y="783"/>
                      <a:pt x="677" y="772"/>
                    </a:cubicBezTo>
                    <a:cubicBezTo>
                      <a:pt x="685" y="765"/>
                      <a:pt x="685" y="750"/>
                      <a:pt x="685" y="740"/>
                    </a:cubicBezTo>
                    <a:cubicBezTo>
                      <a:pt x="685" y="707"/>
                      <a:pt x="647" y="704"/>
                      <a:pt x="717" y="732"/>
                    </a:cubicBezTo>
                    <a:cubicBezTo>
                      <a:pt x="782" y="718"/>
                      <a:pt x="794" y="700"/>
                      <a:pt x="813" y="636"/>
                    </a:cubicBezTo>
                    <a:cubicBezTo>
                      <a:pt x="820" y="578"/>
                      <a:pt x="831" y="542"/>
                      <a:pt x="789" y="500"/>
                    </a:cubicBezTo>
                    <a:cubicBezTo>
                      <a:pt x="740" y="524"/>
                      <a:pt x="747" y="528"/>
                      <a:pt x="789" y="556"/>
                    </a:cubicBezTo>
                    <a:cubicBezTo>
                      <a:pt x="858" y="538"/>
                      <a:pt x="858" y="478"/>
                      <a:pt x="829" y="412"/>
                    </a:cubicBezTo>
                    <a:cubicBezTo>
                      <a:pt x="811" y="373"/>
                      <a:pt x="744" y="364"/>
                      <a:pt x="709" y="356"/>
                    </a:cubicBezTo>
                    <a:cubicBezTo>
                      <a:pt x="690" y="383"/>
                      <a:pt x="643" y="445"/>
                      <a:pt x="677" y="484"/>
                    </a:cubicBezTo>
                    <a:cubicBezTo>
                      <a:pt x="688" y="497"/>
                      <a:pt x="709" y="500"/>
                      <a:pt x="725" y="508"/>
                    </a:cubicBezTo>
                    <a:cubicBezTo>
                      <a:pt x="778" y="472"/>
                      <a:pt x="792" y="450"/>
                      <a:pt x="805" y="388"/>
                    </a:cubicBezTo>
                    <a:cubicBezTo>
                      <a:pt x="762" y="324"/>
                      <a:pt x="770" y="339"/>
                      <a:pt x="725" y="404"/>
                    </a:cubicBezTo>
                    <a:cubicBezTo>
                      <a:pt x="712" y="467"/>
                      <a:pt x="723" y="468"/>
                      <a:pt x="781" y="492"/>
                    </a:cubicBezTo>
                    <a:cubicBezTo>
                      <a:pt x="830" y="467"/>
                      <a:pt x="836" y="441"/>
                      <a:pt x="845" y="388"/>
                    </a:cubicBezTo>
                    <a:cubicBezTo>
                      <a:pt x="844" y="386"/>
                      <a:pt x="838" y="279"/>
                      <a:pt x="805" y="268"/>
                    </a:cubicBezTo>
                    <a:cubicBezTo>
                      <a:pt x="789" y="262"/>
                      <a:pt x="773" y="273"/>
                      <a:pt x="757" y="276"/>
                    </a:cubicBezTo>
                    <a:cubicBezTo>
                      <a:pt x="759" y="286"/>
                      <a:pt x="758" y="299"/>
                      <a:pt x="765" y="308"/>
                    </a:cubicBezTo>
                    <a:cubicBezTo>
                      <a:pt x="795" y="345"/>
                      <a:pt x="808" y="255"/>
                      <a:pt x="813" y="244"/>
                    </a:cubicBezTo>
                    <a:cubicBezTo>
                      <a:pt x="794" y="150"/>
                      <a:pt x="808" y="140"/>
                      <a:pt x="717" y="156"/>
                    </a:cubicBezTo>
                    <a:cubicBezTo>
                      <a:pt x="722" y="177"/>
                      <a:pt x="722" y="200"/>
                      <a:pt x="733" y="220"/>
                    </a:cubicBezTo>
                    <a:cubicBezTo>
                      <a:pt x="737" y="227"/>
                      <a:pt x="756" y="236"/>
                      <a:pt x="757" y="228"/>
                    </a:cubicBezTo>
                    <a:cubicBezTo>
                      <a:pt x="764" y="159"/>
                      <a:pt x="745" y="152"/>
                      <a:pt x="709" y="116"/>
                    </a:cubicBezTo>
                    <a:cubicBezTo>
                      <a:pt x="661" y="121"/>
                      <a:pt x="610" y="116"/>
                      <a:pt x="565" y="132"/>
                    </a:cubicBezTo>
                    <a:cubicBezTo>
                      <a:pt x="493" y="155"/>
                      <a:pt x="400" y="286"/>
                      <a:pt x="373" y="356"/>
                    </a:cubicBezTo>
                    <a:cubicBezTo>
                      <a:pt x="381" y="374"/>
                      <a:pt x="382" y="397"/>
                      <a:pt x="397" y="412"/>
                    </a:cubicBezTo>
                    <a:cubicBezTo>
                      <a:pt x="406" y="421"/>
                      <a:pt x="449" y="415"/>
                      <a:pt x="437" y="420"/>
                    </a:cubicBezTo>
                    <a:cubicBezTo>
                      <a:pt x="396" y="434"/>
                      <a:pt x="309" y="444"/>
                      <a:pt x="309" y="444"/>
                    </a:cubicBezTo>
                    <a:cubicBezTo>
                      <a:pt x="258" y="507"/>
                      <a:pt x="241" y="573"/>
                      <a:pt x="333" y="604"/>
                    </a:cubicBezTo>
                    <a:cubicBezTo>
                      <a:pt x="355" y="513"/>
                      <a:pt x="236" y="504"/>
                      <a:pt x="173" y="492"/>
                    </a:cubicBezTo>
                    <a:cubicBezTo>
                      <a:pt x="159" y="494"/>
                      <a:pt x="142" y="490"/>
                      <a:pt x="133" y="500"/>
                    </a:cubicBezTo>
                    <a:cubicBezTo>
                      <a:pt x="101" y="531"/>
                      <a:pt x="123" y="602"/>
                      <a:pt x="141" y="628"/>
                    </a:cubicBezTo>
                    <a:cubicBezTo>
                      <a:pt x="163" y="662"/>
                      <a:pt x="209" y="672"/>
                      <a:pt x="245" y="684"/>
                    </a:cubicBezTo>
                    <a:cubicBezTo>
                      <a:pt x="258" y="681"/>
                      <a:pt x="276" y="686"/>
                      <a:pt x="285" y="676"/>
                    </a:cubicBezTo>
                    <a:cubicBezTo>
                      <a:pt x="302" y="654"/>
                      <a:pt x="251" y="622"/>
                      <a:pt x="245" y="620"/>
                    </a:cubicBezTo>
                    <a:cubicBezTo>
                      <a:pt x="222" y="611"/>
                      <a:pt x="197" y="609"/>
                      <a:pt x="173" y="604"/>
                    </a:cubicBezTo>
                    <a:cubicBezTo>
                      <a:pt x="159" y="612"/>
                      <a:pt x="137" y="613"/>
                      <a:pt x="133" y="628"/>
                    </a:cubicBezTo>
                    <a:cubicBezTo>
                      <a:pt x="110" y="694"/>
                      <a:pt x="220" y="703"/>
                      <a:pt x="253" y="708"/>
                    </a:cubicBezTo>
                    <a:cubicBezTo>
                      <a:pt x="375" y="692"/>
                      <a:pt x="288" y="690"/>
                      <a:pt x="229" y="676"/>
                    </a:cubicBezTo>
                    <a:cubicBezTo>
                      <a:pt x="271" y="770"/>
                      <a:pt x="265" y="805"/>
                      <a:pt x="365" y="756"/>
                    </a:cubicBezTo>
                    <a:cubicBezTo>
                      <a:pt x="396" y="600"/>
                      <a:pt x="257" y="506"/>
                      <a:pt x="125" y="492"/>
                    </a:cubicBezTo>
                    <a:cubicBezTo>
                      <a:pt x="0" y="505"/>
                      <a:pt x="64" y="501"/>
                      <a:pt x="101" y="428"/>
                    </a:cubicBezTo>
                    <a:cubicBezTo>
                      <a:pt x="98" y="412"/>
                      <a:pt x="107" y="387"/>
                      <a:pt x="93" y="380"/>
                    </a:cubicBezTo>
                    <a:cubicBezTo>
                      <a:pt x="81" y="374"/>
                      <a:pt x="74" y="400"/>
                      <a:pt x="69" y="412"/>
                    </a:cubicBezTo>
                    <a:cubicBezTo>
                      <a:pt x="61" y="427"/>
                      <a:pt x="58" y="444"/>
                      <a:pt x="53" y="460"/>
                    </a:cubicBezTo>
                    <a:cubicBezTo>
                      <a:pt x="104" y="575"/>
                      <a:pt x="103" y="560"/>
                      <a:pt x="229" y="540"/>
                    </a:cubicBezTo>
                    <a:cubicBezTo>
                      <a:pt x="277" y="491"/>
                      <a:pt x="329" y="392"/>
                      <a:pt x="221" y="356"/>
                    </a:cubicBezTo>
                    <a:cubicBezTo>
                      <a:pt x="207" y="366"/>
                      <a:pt x="189" y="373"/>
                      <a:pt x="181" y="388"/>
                    </a:cubicBezTo>
                    <a:cubicBezTo>
                      <a:pt x="170" y="406"/>
                      <a:pt x="170" y="465"/>
                      <a:pt x="181" y="484"/>
                    </a:cubicBezTo>
                    <a:cubicBezTo>
                      <a:pt x="185" y="491"/>
                      <a:pt x="197" y="489"/>
                      <a:pt x="205" y="492"/>
                    </a:cubicBezTo>
                    <a:cubicBezTo>
                      <a:pt x="265" y="416"/>
                      <a:pt x="328" y="324"/>
                      <a:pt x="221" y="244"/>
                    </a:cubicBezTo>
                    <a:cubicBezTo>
                      <a:pt x="158" y="291"/>
                      <a:pt x="148" y="336"/>
                      <a:pt x="133" y="412"/>
                    </a:cubicBezTo>
                    <a:cubicBezTo>
                      <a:pt x="172" y="465"/>
                      <a:pt x="184" y="460"/>
                      <a:pt x="253" y="452"/>
                    </a:cubicBezTo>
                    <a:cubicBezTo>
                      <a:pt x="292" y="405"/>
                      <a:pt x="324" y="373"/>
                      <a:pt x="341" y="308"/>
                    </a:cubicBezTo>
                    <a:cubicBezTo>
                      <a:pt x="369" y="195"/>
                      <a:pt x="206" y="154"/>
                      <a:pt x="133" y="140"/>
                    </a:cubicBezTo>
                    <a:cubicBezTo>
                      <a:pt x="85" y="150"/>
                      <a:pt x="5" y="152"/>
                      <a:pt x="5" y="196"/>
                    </a:cubicBezTo>
                    <a:cubicBezTo>
                      <a:pt x="5" y="216"/>
                      <a:pt x="21" y="233"/>
                      <a:pt x="29" y="252"/>
                    </a:cubicBezTo>
                    <a:cubicBezTo>
                      <a:pt x="83" y="236"/>
                      <a:pt x="192" y="234"/>
                      <a:pt x="149" y="148"/>
                    </a:cubicBezTo>
                    <a:cubicBezTo>
                      <a:pt x="144" y="139"/>
                      <a:pt x="133" y="137"/>
                      <a:pt x="125" y="132"/>
                    </a:cubicBezTo>
                    <a:cubicBezTo>
                      <a:pt x="60" y="170"/>
                      <a:pt x="35" y="221"/>
                      <a:pt x="117" y="276"/>
                    </a:cubicBezTo>
                    <a:cubicBezTo>
                      <a:pt x="141" y="268"/>
                      <a:pt x="166" y="263"/>
                      <a:pt x="189" y="252"/>
                    </a:cubicBezTo>
                    <a:cubicBezTo>
                      <a:pt x="204" y="244"/>
                      <a:pt x="217" y="232"/>
                      <a:pt x="229" y="220"/>
                    </a:cubicBezTo>
                    <a:cubicBezTo>
                      <a:pt x="234" y="213"/>
                      <a:pt x="245" y="197"/>
                      <a:pt x="237" y="196"/>
                    </a:cubicBezTo>
                    <a:cubicBezTo>
                      <a:pt x="212" y="192"/>
                      <a:pt x="189" y="206"/>
                      <a:pt x="165" y="212"/>
                    </a:cubicBezTo>
                    <a:cubicBezTo>
                      <a:pt x="129" y="247"/>
                      <a:pt x="99" y="278"/>
                      <a:pt x="77" y="324"/>
                    </a:cubicBezTo>
                    <a:cubicBezTo>
                      <a:pt x="79" y="337"/>
                      <a:pt x="74" y="355"/>
                      <a:pt x="85" y="364"/>
                    </a:cubicBezTo>
                    <a:cubicBezTo>
                      <a:pt x="107" y="381"/>
                      <a:pt x="139" y="322"/>
                      <a:pt x="101" y="380"/>
                    </a:cubicBezTo>
                    <a:cubicBezTo>
                      <a:pt x="119" y="435"/>
                      <a:pt x="113" y="450"/>
                      <a:pt x="173" y="436"/>
                    </a:cubicBezTo>
                    <a:cubicBezTo>
                      <a:pt x="151" y="330"/>
                      <a:pt x="165" y="334"/>
                      <a:pt x="61" y="348"/>
                    </a:cubicBezTo>
                    <a:cubicBezTo>
                      <a:pt x="45" y="411"/>
                      <a:pt x="22" y="436"/>
                      <a:pt x="101" y="460"/>
                    </a:cubicBezTo>
                    <a:cubicBezTo>
                      <a:pt x="114" y="463"/>
                      <a:pt x="127" y="465"/>
                      <a:pt x="141" y="468"/>
                    </a:cubicBezTo>
                    <a:cubicBezTo>
                      <a:pt x="222" y="444"/>
                      <a:pt x="232" y="441"/>
                      <a:pt x="245" y="356"/>
                    </a:cubicBezTo>
                    <a:cubicBezTo>
                      <a:pt x="242" y="345"/>
                      <a:pt x="230" y="332"/>
                      <a:pt x="237" y="324"/>
                    </a:cubicBezTo>
                    <a:cubicBezTo>
                      <a:pt x="245" y="313"/>
                      <a:pt x="263" y="319"/>
                      <a:pt x="277" y="316"/>
                    </a:cubicBezTo>
                    <a:cubicBezTo>
                      <a:pt x="298" y="311"/>
                      <a:pt x="319" y="305"/>
                      <a:pt x="341" y="300"/>
                    </a:cubicBezTo>
                    <a:cubicBezTo>
                      <a:pt x="396" y="265"/>
                      <a:pt x="417" y="255"/>
                      <a:pt x="437" y="196"/>
                    </a:cubicBezTo>
                    <a:cubicBezTo>
                      <a:pt x="421" y="182"/>
                      <a:pt x="409" y="157"/>
                      <a:pt x="389" y="156"/>
                    </a:cubicBezTo>
                    <a:cubicBezTo>
                      <a:pt x="312" y="151"/>
                      <a:pt x="294" y="206"/>
                      <a:pt x="277" y="260"/>
                    </a:cubicBezTo>
                    <a:cubicBezTo>
                      <a:pt x="279" y="270"/>
                      <a:pt x="277" y="284"/>
                      <a:pt x="285" y="292"/>
                    </a:cubicBezTo>
                    <a:cubicBezTo>
                      <a:pt x="322" y="329"/>
                      <a:pt x="353" y="255"/>
                      <a:pt x="365" y="236"/>
                    </a:cubicBezTo>
                    <a:cubicBezTo>
                      <a:pt x="331" y="136"/>
                      <a:pt x="356" y="51"/>
                      <a:pt x="253" y="108"/>
                    </a:cubicBezTo>
                    <a:cubicBezTo>
                      <a:pt x="241" y="114"/>
                      <a:pt x="237" y="129"/>
                      <a:pt x="229" y="140"/>
                    </a:cubicBezTo>
                    <a:cubicBezTo>
                      <a:pt x="246" y="218"/>
                      <a:pt x="236" y="226"/>
                      <a:pt x="309" y="212"/>
                    </a:cubicBezTo>
                    <a:cubicBezTo>
                      <a:pt x="354" y="136"/>
                      <a:pt x="362" y="60"/>
                      <a:pt x="261" y="20"/>
                    </a:cubicBezTo>
                    <a:cubicBezTo>
                      <a:pt x="219" y="82"/>
                      <a:pt x="222" y="49"/>
                      <a:pt x="245" y="116"/>
                    </a:cubicBezTo>
                    <a:cubicBezTo>
                      <a:pt x="298" y="105"/>
                      <a:pt x="317" y="78"/>
                      <a:pt x="349" y="36"/>
                    </a:cubicBezTo>
                    <a:cubicBezTo>
                      <a:pt x="351" y="25"/>
                      <a:pt x="346" y="0"/>
                      <a:pt x="357" y="4"/>
                    </a:cubicBezTo>
                    <a:cubicBezTo>
                      <a:pt x="378" y="10"/>
                      <a:pt x="385" y="40"/>
                      <a:pt x="405" y="52"/>
                    </a:cubicBezTo>
                    <a:cubicBezTo>
                      <a:pt x="456" y="82"/>
                      <a:pt x="429" y="72"/>
                      <a:pt x="485" y="84"/>
                    </a:cubicBezTo>
                    <a:cubicBezTo>
                      <a:pt x="500" y="80"/>
                      <a:pt x="542" y="78"/>
                      <a:pt x="533" y="44"/>
                    </a:cubicBezTo>
                    <a:cubicBezTo>
                      <a:pt x="529" y="31"/>
                      <a:pt x="511" y="28"/>
                      <a:pt x="501" y="20"/>
                    </a:cubicBezTo>
                    <a:cubicBezTo>
                      <a:pt x="465" y="31"/>
                      <a:pt x="394" y="56"/>
                      <a:pt x="461" y="108"/>
                    </a:cubicBezTo>
                    <a:cubicBezTo>
                      <a:pt x="473" y="117"/>
                      <a:pt x="493" y="113"/>
                      <a:pt x="509" y="116"/>
                    </a:cubicBezTo>
                    <a:cubicBezTo>
                      <a:pt x="525" y="113"/>
                      <a:pt x="543" y="117"/>
                      <a:pt x="557" y="108"/>
                    </a:cubicBezTo>
                    <a:cubicBezTo>
                      <a:pt x="565" y="101"/>
                      <a:pt x="573" y="83"/>
                      <a:pt x="565" y="76"/>
                    </a:cubicBezTo>
                    <a:cubicBezTo>
                      <a:pt x="548" y="61"/>
                      <a:pt x="522" y="65"/>
                      <a:pt x="501" y="60"/>
                    </a:cubicBezTo>
                    <a:cubicBezTo>
                      <a:pt x="467" y="71"/>
                      <a:pt x="439" y="99"/>
                      <a:pt x="469" y="140"/>
                    </a:cubicBezTo>
                    <a:cubicBezTo>
                      <a:pt x="475" y="148"/>
                      <a:pt x="490" y="145"/>
                      <a:pt x="501" y="148"/>
                    </a:cubicBezTo>
                    <a:cubicBezTo>
                      <a:pt x="507" y="144"/>
                      <a:pt x="590" y="116"/>
                      <a:pt x="509" y="92"/>
                    </a:cubicBezTo>
                    <a:cubicBezTo>
                      <a:pt x="490" y="86"/>
                      <a:pt x="471" y="102"/>
                      <a:pt x="453" y="108"/>
                    </a:cubicBezTo>
                    <a:cubicBezTo>
                      <a:pt x="428" y="132"/>
                      <a:pt x="368" y="172"/>
                      <a:pt x="453" y="212"/>
                    </a:cubicBezTo>
                    <a:cubicBezTo>
                      <a:pt x="484" y="226"/>
                      <a:pt x="522" y="206"/>
                      <a:pt x="557" y="204"/>
                    </a:cubicBezTo>
                    <a:cubicBezTo>
                      <a:pt x="587" y="179"/>
                      <a:pt x="662" y="127"/>
                      <a:pt x="581" y="100"/>
                    </a:cubicBezTo>
                    <a:cubicBezTo>
                      <a:pt x="543" y="122"/>
                      <a:pt x="492" y="149"/>
                      <a:pt x="541" y="204"/>
                    </a:cubicBezTo>
                    <a:cubicBezTo>
                      <a:pt x="549" y="214"/>
                      <a:pt x="567" y="209"/>
                      <a:pt x="581" y="212"/>
                    </a:cubicBezTo>
                    <a:cubicBezTo>
                      <a:pt x="631" y="201"/>
                      <a:pt x="654" y="188"/>
                      <a:pt x="685" y="148"/>
                    </a:cubicBezTo>
                    <a:cubicBezTo>
                      <a:pt x="679" y="132"/>
                      <a:pt x="685" y="97"/>
                      <a:pt x="669" y="100"/>
                    </a:cubicBezTo>
                    <a:cubicBezTo>
                      <a:pt x="597" y="108"/>
                      <a:pt x="609" y="245"/>
                      <a:pt x="677" y="212"/>
                    </a:cubicBezTo>
                  </a:path>
                </a:pathLst>
              </a:custGeom>
              <a:noFill/>
              <a:ln w="19050" cmpd="sng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66621" name="Text Box 29"/>
              <p:cNvSpPr txBox="1">
                <a:spLocks noChangeArrowheads="1"/>
              </p:cNvSpPr>
              <p:nvPr/>
            </p:nvSpPr>
            <p:spPr bwMode="auto">
              <a:xfrm>
                <a:off x="55" y="1210"/>
                <a:ext cx="69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000">
                    <a:solidFill>
                      <a:srgbClr val="0000FF"/>
                    </a:solidFill>
                    <a:latin typeface="Helvetica" charset="0"/>
                    <a:ea typeface="ＭＳ Ｐゴシック" pitchFamily="34" charset="-128"/>
                  </a:rPr>
                  <a:t>DNA purification</a:t>
                </a:r>
                <a:endParaRPr lang="fr-FR" sz="1000">
                  <a:latin typeface="Helvetica" charset="0"/>
                  <a:ea typeface="ＭＳ Ｐゴシック" pitchFamily="34" charset="-128"/>
                </a:endParaRPr>
              </a:p>
            </p:txBody>
          </p:sp>
          <p:sp>
            <p:nvSpPr>
              <p:cNvPr id="366622" name="Line 30"/>
              <p:cNvSpPr>
                <a:spLocks noChangeShapeType="1"/>
              </p:cNvSpPr>
              <p:nvPr/>
            </p:nvSpPr>
            <p:spPr bwMode="auto">
              <a:xfrm rot="-5400000">
                <a:off x="671" y="1346"/>
                <a:ext cx="227" cy="205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5" name="Group 31"/>
              <p:cNvGrpSpPr>
                <a:grpSpLocks/>
              </p:cNvGrpSpPr>
              <p:nvPr/>
            </p:nvGrpSpPr>
            <p:grpSpPr bwMode="auto">
              <a:xfrm>
                <a:off x="1079" y="775"/>
                <a:ext cx="440" cy="400"/>
                <a:chOff x="1344" y="1200"/>
                <a:chExt cx="672" cy="647"/>
              </a:xfrm>
            </p:grpSpPr>
            <p:grpSp>
              <p:nvGrpSpPr>
                <p:cNvPr id="6" name="Group 32"/>
                <p:cNvGrpSpPr>
                  <a:grpSpLocks/>
                </p:cNvGrpSpPr>
                <p:nvPr/>
              </p:nvGrpSpPr>
              <p:grpSpPr bwMode="auto">
                <a:xfrm>
                  <a:off x="1344" y="1200"/>
                  <a:ext cx="192" cy="167"/>
                  <a:chOff x="376" y="3496"/>
                  <a:chExt cx="728" cy="632"/>
                </a:xfrm>
              </p:grpSpPr>
              <p:sp>
                <p:nvSpPr>
                  <p:cNvPr id="366625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84" y="3504"/>
                    <a:ext cx="720" cy="624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26" name="Freeform 34"/>
                  <p:cNvSpPr>
                    <a:spLocks/>
                  </p:cNvSpPr>
                  <p:nvPr/>
                </p:nvSpPr>
                <p:spPr bwMode="auto">
                  <a:xfrm>
                    <a:off x="544" y="3496"/>
                    <a:ext cx="368" cy="40"/>
                  </a:xfrm>
                  <a:custGeom>
                    <a:avLst/>
                    <a:gdLst/>
                    <a:ahLst/>
                    <a:cxnLst>
                      <a:cxn ang="0">
                        <a:pos x="0" y="40"/>
                      </a:cxn>
                      <a:cxn ang="0">
                        <a:pos x="152" y="0"/>
                      </a:cxn>
                      <a:cxn ang="0">
                        <a:pos x="288" y="16"/>
                      </a:cxn>
                      <a:cxn ang="0">
                        <a:pos x="368" y="32"/>
                      </a:cxn>
                    </a:cxnLst>
                    <a:rect l="0" t="0" r="r" b="b"/>
                    <a:pathLst>
                      <a:path w="368" h="40">
                        <a:moveTo>
                          <a:pt x="0" y="40"/>
                        </a:moveTo>
                        <a:cubicBezTo>
                          <a:pt x="50" y="27"/>
                          <a:pt x="102" y="16"/>
                          <a:pt x="152" y="0"/>
                        </a:cubicBezTo>
                        <a:cubicBezTo>
                          <a:pt x="215" y="21"/>
                          <a:pt x="149" y="1"/>
                          <a:pt x="288" y="16"/>
                        </a:cubicBezTo>
                        <a:cubicBezTo>
                          <a:pt x="316" y="18"/>
                          <a:pt x="340" y="32"/>
                          <a:pt x="368" y="32"/>
                        </a:cubicBezTo>
                      </a:path>
                    </a:pathLst>
                  </a:custGeom>
                  <a:noFill/>
                  <a:ln w="7620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27" name="Rectangle 35"/>
                  <p:cNvSpPr>
                    <a:spLocks noChangeArrowheads="1"/>
                  </p:cNvSpPr>
                  <p:nvPr/>
                </p:nvSpPr>
                <p:spPr bwMode="auto">
                  <a:xfrm rot="2483982">
                    <a:off x="1032" y="3936"/>
                    <a:ext cx="48" cy="96"/>
                  </a:xfrm>
                  <a:prstGeom prst="rect">
                    <a:avLst/>
                  </a:prstGeom>
                  <a:solidFill>
                    <a:srgbClr val="3333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28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376" y="3648"/>
                    <a:ext cx="48" cy="288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7" name="Group 37"/>
                <p:cNvGrpSpPr>
                  <a:grpSpLocks/>
                </p:cNvGrpSpPr>
                <p:nvPr/>
              </p:nvGrpSpPr>
              <p:grpSpPr bwMode="auto">
                <a:xfrm>
                  <a:off x="1584" y="1465"/>
                  <a:ext cx="192" cy="167"/>
                  <a:chOff x="376" y="3496"/>
                  <a:chExt cx="728" cy="632"/>
                </a:xfrm>
              </p:grpSpPr>
              <p:sp>
                <p:nvSpPr>
                  <p:cNvPr id="366630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384" y="3504"/>
                    <a:ext cx="720" cy="624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31" name="Freeform 39"/>
                  <p:cNvSpPr>
                    <a:spLocks/>
                  </p:cNvSpPr>
                  <p:nvPr/>
                </p:nvSpPr>
                <p:spPr bwMode="auto">
                  <a:xfrm>
                    <a:off x="544" y="3496"/>
                    <a:ext cx="368" cy="40"/>
                  </a:xfrm>
                  <a:custGeom>
                    <a:avLst/>
                    <a:gdLst/>
                    <a:ahLst/>
                    <a:cxnLst>
                      <a:cxn ang="0">
                        <a:pos x="0" y="40"/>
                      </a:cxn>
                      <a:cxn ang="0">
                        <a:pos x="152" y="0"/>
                      </a:cxn>
                      <a:cxn ang="0">
                        <a:pos x="288" y="16"/>
                      </a:cxn>
                      <a:cxn ang="0">
                        <a:pos x="368" y="32"/>
                      </a:cxn>
                    </a:cxnLst>
                    <a:rect l="0" t="0" r="r" b="b"/>
                    <a:pathLst>
                      <a:path w="368" h="40">
                        <a:moveTo>
                          <a:pt x="0" y="40"/>
                        </a:moveTo>
                        <a:cubicBezTo>
                          <a:pt x="50" y="27"/>
                          <a:pt x="102" y="16"/>
                          <a:pt x="152" y="0"/>
                        </a:cubicBezTo>
                        <a:cubicBezTo>
                          <a:pt x="215" y="21"/>
                          <a:pt x="149" y="1"/>
                          <a:pt x="288" y="16"/>
                        </a:cubicBezTo>
                        <a:cubicBezTo>
                          <a:pt x="316" y="18"/>
                          <a:pt x="340" y="32"/>
                          <a:pt x="368" y="32"/>
                        </a:cubicBezTo>
                      </a:path>
                    </a:pathLst>
                  </a:custGeom>
                  <a:noFill/>
                  <a:ln w="7620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32" name="Rectangle 40"/>
                  <p:cNvSpPr>
                    <a:spLocks noChangeArrowheads="1"/>
                  </p:cNvSpPr>
                  <p:nvPr/>
                </p:nvSpPr>
                <p:spPr bwMode="auto">
                  <a:xfrm rot="2483982">
                    <a:off x="1032" y="3936"/>
                    <a:ext cx="48" cy="96"/>
                  </a:xfrm>
                  <a:prstGeom prst="rect">
                    <a:avLst/>
                  </a:prstGeom>
                  <a:solidFill>
                    <a:srgbClr val="3333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33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76" y="3648"/>
                    <a:ext cx="48" cy="288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8" name="Group 42"/>
                <p:cNvGrpSpPr>
                  <a:grpSpLocks/>
                </p:cNvGrpSpPr>
                <p:nvPr/>
              </p:nvGrpSpPr>
              <p:grpSpPr bwMode="auto">
                <a:xfrm>
                  <a:off x="1344" y="1584"/>
                  <a:ext cx="192" cy="167"/>
                  <a:chOff x="376" y="3496"/>
                  <a:chExt cx="728" cy="632"/>
                </a:xfrm>
              </p:grpSpPr>
              <p:sp>
                <p:nvSpPr>
                  <p:cNvPr id="366635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384" y="3504"/>
                    <a:ext cx="720" cy="624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36" name="Freeform 44"/>
                  <p:cNvSpPr>
                    <a:spLocks/>
                  </p:cNvSpPr>
                  <p:nvPr/>
                </p:nvSpPr>
                <p:spPr bwMode="auto">
                  <a:xfrm>
                    <a:off x="544" y="3496"/>
                    <a:ext cx="368" cy="40"/>
                  </a:xfrm>
                  <a:custGeom>
                    <a:avLst/>
                    <a:gdLst/>
                    <a:ahLst/>
                    <a:cxnLst>
                      <a:cxn ang="0">
                        <a:pos x="0" y="40"/>
                      </a:cxn>
                      <a:cxn ang="0">
                        <a:pos x="152" y="0"/>
                      </a:cxn>
                      <a:cxn ang="0">
                        <a:pos x="288" y="16"/>
                      </a:cxn>
                      <a:cxn ang="0">
                        <a:pos x="368" y="32"/>
                      </a:cxn>
                    </a:cxnLst>
                    <a:rect l="0" t="0" r="r" b="b"/>
                    <a:pathLst>
                      <a:path w="368" h="40">
                        <a:moveTo>
                          <a:pt x="0" y="40"/>
                        </a:moveTo>
                        <a:cubicBezTo>
                          <a:pt x="50" y="27"/>
                          <a:pt x="102" y="16"/>
                          <a:pt x="152" y="0"/>
                        </a:cubicBezTo>
                        <a:cubicBezTo>
                          <a:pt x="215" y="21"/>
                          <a:pt x="149" y="1"/>
                          <a:pt x="288" y="16"/>
                        </a:cubicBezTo>
                        <a:cubicBezTo>
                          <a:pt x="316" y="18"/>
                          <a:pt x="340" y="32"/>
                          <a:pt x="368" y="32"/>
                        </a:cubicBezTo>
                      </a:path>
                    </a:pathLst>
                  </a:custGeom>
                  <a:noFill/>
                  <a:ln w="7620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37" name="Rectangle 45"/>
                  <p:cNvSpPr>
                    <a:spLocks noChangeArrowheads="1"/>
                  </p:cNvSpPr>
                  <p:nvPr/>
                </p:nvSpPr>
                <p:spPr bwMode="auto">
                  <a:xfrm rot="2483982">
                    <a:off x="1032" y="3936"/>
                    <a:ext cx="48" cy="96"/>
                  </a:xfrm>
                  <a:prstGeom prst="rect">
                    <a:avLst/>
                  </a:prstGeom>
                  <a:solidFill>
                    <a:srgbClr val="3333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38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376" y="3648"/>
                    <a:ext cx="48" cy="288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9" name="Group 47"/>
                <p:cNvGrpSpPr>
                  <a:grpSpLocks/>
                </p:cNvGrpSpPr>
                <p:nvPr/>
              </p:nvGrpSpPr>
              <p:grpSpPr bwMode="auto">
                <a:xfrm>
                  <a:off x="1632" y="1680"/>
                  <a:ext cx="192" cy="167"/>
                  <a:chOff x="376" y="3496"/>
                  <a:chExt cx="728" cy="632"/>
                </a:xfrm>
              </p:grpSpPr>
              <p:sp>
                <p:nvSpPr>
                  <p:cNvPr id="366640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384" y="3504"/>
                    <a:ext cx="720" cy="624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41" name="Freeform 49"/>
                  <p:cNvSpPr>
                    <a:spLocks/>
                  </p:cNvSpPr>
                  <p:nvPr/>
                </p:nvSpPr>
                <p:spPr bwMode="auto">
                  <a:xfrm>
                    <a:off x="544" y="3496"/>
                    <a:ext cx="368" cy="40"/>
                  </a:xfrm>
                  <a:custGeom>
                    <a:avLst/>
                    <a:gdLst/>
                    <a:ahLst/>
                    <a:cxnLst>
                      <a:cxn ang="0">
                        <a:pos x="0" y="40"/>
                      </a:cxn>
                      <a:cxn ang="0">
                        <a:pos x="152" y="0"/>
                      </a:cxn>
                      <a:cxn ang="0">
                        <a:pos x="288" y="16"/>
                      </a:cxn>
                      <a:cxn ang="0">
                        <a:pos x="368" y="32"/>
                      </a:cxn>
                    </a:cxnLst>
                    <a:rect l="0" t="0" r="r" b="b"/>
                    <a:pathLst>
                      <a:path w="368" h="40">
                        <a:moveTo>
                          <a:pt x="0" y="40"/>
                        </a:moveTo>
                        <a:cubicBezTo>
                          <a:pt x="50" y="27"/>
                          <a:pt x="102" y="16"/>
                          <a:pt x="152" y="0"/>
                        </a:cubicBezTo>
                        <a:cubicBezTo>
                          <a:pt x="215" y="21"/>
                          <a:pt x="149" y="1"/>
                          <a:pt x="288" y="16"/>
                        </a:cubicBezTo>
                        <a:cubicBezTo>
                          <a:pt x="316" y="18"/>
                          <a:pt x="340" y="32"/>
                          <a:pt x="368" y="32"/>
                        </a:cubicBezTo>
                      </a:path>
                    </a:pathLst>
                  </a:custGeom>
                  <a:noFill/>
                  <a:ln w="7620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42" name="Rectangle 50"/>
                  <p:cNvSpPr>
                    <a:spLocks noChangeArrowheads="1"/>
                  </p:cNvSpPr>
                  <p:nvPr/>
                </p:nvSpPr>
                <p:spPr bwMode="auto">
                  <a:xfrm rot="2483982">
                    <a:off x="1032" y="3936"/>
                    <a:ext cx="48" cy="96"/>
                  </a:xfrm>
                  <a:prstGeom prst="rect">
                    <a:avLst/>
                  </a:prstGeom>
                  <a:solidFill>
                    <a:srgbClr val="3333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43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376" y="3648"/>
                    <a:ext cx="48" cy="288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0" name="Group 52"/>
                <p:cNvGrpSpPr>
                  <a:grpSpLocks/>
                </p:cNvGrpSpPr>
                <p:nvPr/>
              </p:nvGrpSpPr>
              <p:grpSpPr bwMode="auto">
                <a:xfrm>
                  <a:off x="1824" y="1469"/>
                  <a:ext cx="192" cy="167"/>
                  <a:chOff x="376" y="3496"/>
                  <a:chExt cx="728" cy="632"/>
                </a:xfrm>
              </p:grpSpPr>
              <p:sp>
                <p:nvSpPr>
                  <p:cNvPr id="366645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384" y="3504"/>
                    <a:ext cx="720" cy="624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46" name="Freeform 54"/>
                  <p:cNvSpPr>
                    <a:spLocks/>
                  </p:cNvSpPr>
                  <p:nvPr/>
                </p:nvSpPr>
                <p:spPr bwMode="auto">
                  <a:xfrm>
                    <a:off x="544" y="3496"/>
                    <a:ext cx="368" cy="40"/>
                  </a:xfrm>
                  <a:custGeom>
                    <a:avLst/>
                    <a:gdLst/>
                    <a:ahLst/>
                    <a:cxnLst>
                      <a:cxn ang="0">
                        <a:pos x="0" y="40"/>
                      </a:cxn>
                      <a:cxn ang="0">
                        <a:pos x="152" y="0"/>
                      </a:cxn>
                      <a:cxn ang="0">
                        <a:pos x="288" y="16"/>
                      </a:cxn>
                      <a:cxn ang="0">
                        <a:pos x="368" y="32"/>
                      </a:cxn>
                    </a:cxnLst>
                    <a:rect l="0" t="0" r="r" b="b"/>
                    <a:pathLst>
                      <a:path w="368" h="40">
                        <a:moveTo>
                          <a:pt x="0" y="40"/>
                        </a:moveTo>
                        <a:cubicBezTo>
                          <a:pt x="50" y="27"/>
                          <a:pt x="102" y="16"/>
                          <a:pt x="152" y="0"/>
                        </a:cubicBezTo>
                        <a:cubicBezTo>
                          <a:pt x="215" y="21"/>
                          <a:pt x="149" y="1"/>
                          <a:pt x="288" y="16"/>
                        </a:cubicBezTo>
                        <a:cubicBezTo>
                          <a:pt x="316" y="18"/>
                          <a:pt x="340" y="32"/>
                          <a:pt x="368" y="32"/>
                        </a:cubicBezTo>
                      </a:path>
                    </a:pathLst>
                  </a:custGeom>
                  <a:noFill/>
                  <a:ln w="7620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47" name="Rectangle 55"/>
                  <p:cNvSpPr>
                    <a:spLocks noChangeArrowheads="1"/>
                  </p:cNvSpPr>
                  <p:nvPr/>
                </p:nvSpPr>
                <p:spPr bwMode="auto">
                  <a:xfrm rot="2483982">
                    <a:off x="1032" y="3936"/>
                    <a:ext cx="48" cy="96"/>
                  </a:xfrm>
                  <a:prstGeom prst="rect">
                    <a:avLst/>
                  </a:prstGeom>
                  <a:solidFill>
                    <a:srgbClr val="3333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48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376" y="3648"/>
                    <a:ext cx="48" cy="288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1" name="Group 57"/>
                <p:cNvGrpSpPr>
                  <a:grpSpLocks/>
                </p:cNvGrpSpPr>
                <p:nvPr/>
              </p:nvGrpSpPr>
              <p:grpSpPr bwMode="auto">
                <a:xfrm>
                  <a:off x="1680" y="1225"/>
                  <a:ext cx="192" cy="167"/>
                  <a:chOff x="376" y="3496"/>
                  <a:chExt cx="728" cy="632"/>
                </a:xfrm>
              </p:grpSpPr>
              <p:sp>
                <p:nvSpPr>
                  <p:cNvPr id="366650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384" y="3504"/>
                    <a:ext cx="720" cy="624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51" name="Freeform 59"/>
                  <p:cNvSpPr>
                    <a:spLocks/>
                  </p:cNvSpPr>
                  <p:nvPr/>
                </p:nvSpPr>
                <p:spPr bwMode="auto">
                  <a:xfrm>
                    <a:off x="544" y="3496"/>
                    <a:ext cx="368" cy="40"/>
                  </a:xfrm>
                  <a:custGeom>
                    <a:avLst/>
                    <a:gdLst/>
                    <a:ahLst/>
                    <a:cxnLst>
                      <a:cxn ang="0">
                        <a:pos x="0" y="40"/>
                      </a:cxn>
                      <a:cxn ang="0">
                        <a:pos x="152" y="0"/>
                      </a:cxn>
                      <a:cxn ang="0">
                        <a:pos x="288" y="16"/>
                      </a:cxn>
                      <a:cxn ang="0">
                        <a:pos x="368" y="32"/>
                      </a:cxn>
                    </a:cxnLst>
                    <a:rect l="0" t="0" r="r" b="b"/>
                    <a:pathLst>
                      <a:path w="368" h="40">
                        <a:moveTo>
                          <a:pt x="0" y="40"/>
                        </a:moveTo>
                        <a:cubicBezTo>
                          <a:pt x="50" y="27"/>
                          <a:pt x="102" y="16"/>
                          <a:pt x="152" y="0"/>
                        </a:cubicBezTo>
                        <a:cubicBezTo>
                          <a:pt x="215" y="21"/>
                          <a:pt x="149" y="1"/>
                          <a:pt x="288" y="16"/>
                        </a:cubicBezTo>
                        <a:cubicBezTo>
                          <a:pt x="316" y="18"/>
                          <a:pt x="340" y="32"/>
                          <a:pt x="368" y="32"/>
                        </a:cubicBezTo>
                      </a:path>
                    </a:pathLst>
                  </a:custGeom>
                  <a:noFill/>
                  <a:ln w="7620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52" name="Rectangle 60"/>
                  <p:cNvSpPr>
                    <a:spLocks noChangeArrowheads="1"/>
                  </p:cNvSpPr>
                  <p:nvPr/>
                </p:nvSpPr>
                <p:spPr bwMode="auto">
                  <a:xfrm rot="2483982">
                    <a:off x="1032" y="3936"/>
                    <a:ext cx="48" cy="96"/>
                  </a:xfrm>
                  <a:prstGeom prst="rect">
                    <a:avLst/>
                  </a:prstGeom>
                  <a:solidFill>
                    <a:srgbClr val="3333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653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376" y="3648"/>
                    <a:ext cx="48" cy="288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366654" name="Text Box 62"/>
              <p:cNvSpPr txBox="1">
                <a:spLocks noChangeArrowheads="1"/>
              </p:cNvSpPr>
              <p:nvPr/>
            </p:nvSpPr>
            <p:spPr bwMode="auto">
              <a:xfrm>
                <a:off x="1053" y="1188"/>
                <a:ext cx="387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000">
                    <a:solidFill>
                      <a:srgbClr val="0000CC"/>
                    </a:solidFill>
                    <a:latin typeface="Helvetica" charset="0"/>
                    <a:ea typeface="ＭＳ Ｐゴシック" pitchFamily="34" charset="-128"/>
                  </a:rPr>
                  <a:t>Cloning</a:t>
                </a:r>
              </a:p>
            </p:txBody>
          </p:sp>
          <p:sp>
            <p:nvSpPr>
              <p:cNvPr id="366655" name="Text Box 63"/>
              <p:cNvSpPr txBox="1">
                <a:spLocks noChangeArrowheads="1"/>
              </p:cNvSpPr>
              <p:nvPr/>
            </p:nvSpPr>
            <p:spPr bwMode="auto">
              <a:xfrm>
                <a:off x="911" y="1862"/>
                <a:ext cx="627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000">
                    <a:solidFill>
                      <a:srgbClr val="0000FF"/>
                    </a:solidFill>
                    <a:latin typeface="Arial" charset="0"/>
                    <a:ea typeface="ＭＳ Ｐゴシック" pitchFamily="34" charset="-128"/>
                  </a:rPr>
                  <a:t>Clone libraries</a:t>
                </a:r>
              </a:p>
            </p:txBody>
          </p:sp>
          <p:sp>
            <p:nvSpPr>
              <p:cNvPr id="366656" name="Line 64"/>
              <p:cNvSpPr>
                <a:spLocks noChangeShapeType="1"/>
              </p:cNvSpPr>
              <p:nvPr/>
            </p:nvSpPr>
            <p:spPr bwMode="auto">
              <a:xfrm>
                <a:off x="1299" y="1339"/>
                <a:ext cx="0" cy="104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2" name="Group 65"/>
              <p:cNvGrpSpPr>
                <a:grpSpLocks/>
              </p:cNvGrpSpPr>
              <p:nvPr/>
            </p:nvGrpSpPr>
            <p:grpSpPr bwMode="auto">
              <a:xfrm>
                <a:off x="998" y="1499"/>
                <a:ext cx="602" cy="285"/>
                <a:chOff x="1568" y="1603"/>
                <a:chExt cx="920" cy="460"/>
              </a:xfrm>
            </p:grpSpPr>
            <p:sp>
              <p:nvSpPr>
                <p:cNvPr id="366658" name="Oval 66"/>
                <p:cNvSpPr>
                  <a:spLocks noChangeArrowheads="1"/>
                </p:cNvSpPr>
                <p:nvPr/>
              </p:nvSpPr>
              <p:spPr bwMode="auto">
                <a:xfrm>
                  <a:off x="1568" y="1745"/>
                  <a:ext cx="920" cy="318"/>
                </a:xfrm>
                <a:prstGeom prst="ellipse">
                  <a:avLst/>
                </a:prstGeom>
                <a:solidFill>
                  <a:srgbClr val="FFCC99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59" name="Oval 67"/>
                <p:cNvSpPr>
                  <a:spLocks noChangeArrowheads="1"/>
                </p:cNvSpPr>
                <p:nvPr/>
              </p:nvSpPr>
              <p:spPr bwMode="auto">
                <a:xfrm>
                  <a:off x="1568" y="1674"/>
                  <a:ext cx="920" cy="318"/>
                </a:xfrm>
                <a:prstGeom prst="ellips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60" name="Oval 68"/>
                <p:cNvSpPr>
                  <a:spLocks noChangeArrowheads="1"/>
                </p:cNvSpPr>
                <p:nvPr/>
              </p:nvSpPr>
              <p:spPr bwMode="auto">
                <a:xfrm>
                  <a:off x="1568" y="1603"/>
                  <a:ext cx="920" cy="31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61" name="Line 69"/>
                <p:cNvSpPr>
                  <a:spLocks noChangeShapeType="1"/>
                </p:cNvSpPr>
                <p:nvPr/>
              </p:nvSpPr>
              <p:spPr bwMode="auto">
                <a:xfrm>
                  <a:off x="1568" y="1745"/>
                  <a:ext cx="0" cy="1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62" name="Line 70"/>
                <p:cNvSpPr>
                  <a:spLocks noChangeShapeType="1"/>
                </p:cNvSpPr>
                <p:nvPr/>
              </p:nvSpPr>
              <p:spPr bwMode="auto">
                <a:xfrm>
                  <a:off x="2488" y="1745"/>
                  <a:ext cx="0" cy="1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63" name="Oval 71"/>
                <p:cNvSpPr>
                  <a:spLocks noChangeArrowheads="1"/>
                </p:cNvSpPr>
                <p:nvPr/>
              </p:nvSpPr>
              <p:spPr bwMode="auto">
                <a:xfrm>
                  <a:off x="1710" y="1745"/>
                  <a:ext cx="106" cy="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shade val="46275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64" name="Oval 72"/>
                <p:cNvSpPr>
                  <a:spLocks noChangeArrowheads="1"/>
                </p:cNvSpPr>
                <p:nvPr/>
              </p:nvSpPr>
              <p:spPr bwMode="auto">
                <a:xfrm>
                  <a:off x="1780" y="1815"/>
                  <a:ext cx="106" cy="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00FF">
                        <a:alpha val="77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65" name="Oval 73"/>
                <p:cNvSpPr>
                  <a:spLocks noChangeArrowheads="1"/>
                </p:cNvSpPr>
                <p:nvPr/>
              </p:nvSpPr>
              <p:spPr bwMode="auto">
                <a:xfrm>
                  <a:off x="1957" y="1815"/>
                  <a:ext cx="106" cy="7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shade val="46275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66" name="Oval 74"/>
                <p:cNvSpPr>
                  <a:spLocks noChangeArrowheads="1"/>
                </p:cNvSpPr>
                <p:nvPr/>
              </p:nvSpPr>
              <p:spPr bwMode="auto">
                <a:xfrm>
                  <a:off x="2134" y="1815"/>
                  <a:ext cx="106" cy="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00FF">
                        <a:alpha val="77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67" name="Oval 75"/>
                <p:cNvSpPr>
                  <a:spLocks noChangeArrowheads="1"/>
                </p:cNvSpPr>
                <p:nvPr/>
              </p:nvSpPr>
              <p:spPr bwMode="auto">
                <a:xfrm>
                  <a:off x="1824" y="1709"/>
                  <a:ext cx="107" cy="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00FF">
                        <a:alpha val="77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68" name="Oval 76"/>
                <p:cNvSpPr>
                  <a:spLocks noChangeArrowheads="1"/>
                </p:cNvSpPr>
                <p:nvPr/>
              </p:nvSpPr>
              <p:spPr bwMode="auto">
                <a:xfrm>
                  <a:off x="2016" y="1709"/>
                  <a:ext cx="107" cy="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00FF">
                        <a:alpha val="77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69" name="Oval 77"/>
                <p:cNvSpPr>
                  <a:spLocks noChangeArrowheads="1"/>
                </p:cNvSpPr>
                <p:nvPr/>
              </p:nvSpPr>
              <p:spPr bwMode="auto">
                <a:xfrm>
                  <a:off x="2276" y="1780"/>
                  <a:ext cx="106" cy="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00FF">
                        <a:alpha val="77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70" name="Oval 78"/>
                <p:cNvSpPr>
                  <a:spLocks noChangeArrowheads="1"/>
                </p:cNvSpPr>
                <p:nvPr/>
              </p:nvSpPr>
              <p:spPr bwMode="auto">
                <a:xfrm>
                  <a:off x="2183" y="1705"/>
                  <a:ext cx="107" cy="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00FF">
                        <a:alpha val="77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366671" name="Text Box 79"/>
              <p:cNvSpPr txBox="1">
                <a:spLocks noChangeArrowheads="1"/>
              </p:cNvSpPr>
              <p:nvPr/>
            </p:nvSpPr>
            <p:spPr bwMode="auto">
              <a:xfrm>
                <a:off x="2015" y="1860"/>
                <a:ext cx="539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000">
                    <a:solidFill>
                      <a:srgbClr val="0033CC"/>
                    </a:solidFill>
                    <a:latin typeface="Helvetica" charset="0"/>
                    <a:ea typeface="ＭＳ Ｐゴシック" pitchFamily="34" charset="-128"/>
                  </a:rPr>
                  <a:t>Sequencing</a:t>
                </a:r>
              </a:p>
            </p:txBody>
          </p:sp>
          <p:sp>
            <p:nvSpPr>
              <p:cNvPr id="366672" name="Line 80"/>
              <p:cNvSpPr>
                <a:spLocks noChangeShapeType="1"/>
              </p:cNvSpPr>
              <p:nvPr/>
            </p:nvSpPr>
            <p:spPr bwMode="auto">
              <a:xfrm rot="-5400000">
                <a:off x="2283" y="1586"/>
                <a:ext cx="0" cy="11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3" name="Group 81"/>
              <p:cNvGrpSpPr>
                <a:grpSpLocks/>
              </p:cNvGrpSpPr>
              <p:nvPr/>
            </p:nvGrpSpPr>
            <p:grpSpPr bwMode="auto">
              <a:xfrm>
                <a:off x="1931" y="1479"/>
                <a:ext cx="702" cy="364"/>
                <a:chOff x="3072" y="1571"/>
                <a:chExt cx="1073" cy="589"/>
              </a:xfrm>
            </p:grpSpPr>
            <p:sp>
              <p:nvSpPr>
                <p:cNvPr id="366674" name="AutoShape 82"/>
                <p:cNvSpPr>
                  <a:spLocks noChangeArrowheads="1"/>
                </p:cNvSpPr>
                <p:nvPr/>
              </p:nvSpPr>
              <p:spPr bwMode="auto">
                <a:xfrm flipV="1">
                  <a:off x="3072" y="1571"/>
                  <a:ext cx="1073" cy="589"/>
                </a:xfrm>
                <a:prstGeom prst="cube">
                  <a:avLst>
                    <a:gd name="adj" fmla="val 6579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75" name="Oval 83"/>
                <p:cNvSpPr>
                  <a:spLocks noChangeArrowheads="1"/>
                </p:cNvSpPr>
                <p:nvPr/>
              </p:nvSpPr>
              <p:spPr bwMode="auto">
                <a:xfrm>
                  <a:off x="3118" y="1606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76" name="Oval 84"/>
                <p:cNvSpPr>
                  <a:spLocks noChangeArrowheads="1"/>
                </p:cNvSpPr>
                <p:nvPr/>
              </p:nvSpPr>
              <p:spPr bwMode="auto">
                <a:xfrm>
                  <a:off x="3118" y="1710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77" name="Oval 85"/>
                <p:cNvSpPr>
                  <a:spLocks noChangeArrowheads="1"/>
                </p:cNvSpPr>
                <p:nvPr/>
              </p:nvSpPr>
              <p:spPr bwMode="auto">
                <a:xfrm>
                  <a:off x="3118" y="1814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78" name="Oval 86"/>
                <p:cNvSpPr>
                  <a:spLocks noChangeArrowheads="1"/>
                </p:cNvSpPr>
                <p:nvPr/>
              </p:nvSpPr>
              <p:spPr bwMode="auto">
                <a:xfrm>
                  <a:off x="3118" y="1917"/>
                  <a:ext cx="69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79" name="Oval 87"/>
                <p:cNvSpPr>
                  <a:spLocks noChangeArrowheads="1"/>
                </p:cNvSpPr>
                <p:nvPr/>
              </p:nvSpPr>
              <p:spPr bwMode="auto">
                <a:xfrm>
                  <a:off x="3118" y="2021"/>
                  <a:ext cx="69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80" name="Oval 88"/>
                <p:cNvSpPr>
                  <a:spLocks noChangeArrowheads="1"/>
                </p:cNvSpPr>
                <p:nvPr/>
              </p:nvSpPr>
              <p:spPr bwMode="auto">
                <a:xfrm>
                  <a:off x="3216" y="1606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81" name="Oval 89"/>
                <p:cNvSpPr>
                  <a:spLocks noChangeArrowheads="1"/>
                </p:cNvSpPr>
                <p:nvPr/>
              </p:nvSpPr>
              <p:spPr bwMode="auto">
                <a:xfrm>
                  <a:off x="3216" y="1710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82" name="Oval 90"/>
                <p:cNvSpPr>
                  <a:spLocks noChangeArrowheads="1"/>
                </p:cNvSpPr>
                <p:nvPr/>
              </p:nvSpPr>
              <p:spPr bwMode="auto">
                <a:xfrm>
                  <a:off x="3216" y="1814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83" name="Oval 91"/>
                <p:cNvSpPr>
                  <a:spLocks noChangeArrowheads="1"/>
                </p:cNvSpPr>
                <p:nvPr/>
              </p:nvSpPr>
              <p:spPr bwMode="auto">
                <a:xfrm>
                  <a:off x="3216" y="1917"/>
                  <a:ext cx="69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84" name="Oval 92"/>
                <p:cNvSpPr>
                  <a:spLocks noChangeArrowheads="1"/>
                </p:cNvSpPr>
                <p:nvPr/>
              </p:nvSpPr>
              <p:spPr bwMode="auto">
                <a:xfrm>
                  <a:off x="3216" y="2021"/>
                  <a:ext cx="69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85" name="Oval 93"/>
                <p:cNvSpPr>
                  <a:spLocks noChangeArrowheads="1"/>
                </p:cNvSpPr>
                <p:nvPr/>
              </p:nvSpPr>
              <p:spPr bwMode="auto">
                <a:xfrm>
                  <a:off x="3314" y="1606"/>
                  <a:ext cx="70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86" name="Oval 94"/>
                <p:cNvSpPr>
                  <a:spLocks noChangeArrowheads="1"/>
                </p:cNvSpPr>
                <p:nvPr/>
              </p:nvSpPr>
              <p:spPr bwMode="auto">
                <a:xfrm>
                  <a:off x="3314" y="1710"/>
                  <a:ext cx="70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87" name="Oval 95"/>
                <p:cNvSpPr>
                  <a:spLocks noChangeArrowheads="1"/>
                </p:cNvSpPr>
                <p:nvPr/>
              </p:nvSpPr>
              <p:spPr bwMode="auto">
                <a:xfrm>
                  <a:off x="3314" y="1814"/>
                  <a:ext cx="70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88" name="Oval 96"/>
                <p:cNvSpPr>
                  <a:spLocks noChangeArrowheads="1"/>
                </p:cNvSpPr>
                <p:nvPr/>
              </p:nvSpPr>
              <p:spPr bwMode="auto">
                <a:xfrm>
                  <a:off x="3314" y="1917"/>
                  <a:ext cx="70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89" name="Oval 97"/>
                <p:cNvSpPr>
                  <a:spLocks noChangeArrowheads="1"/>
                </p:cNvSpPr>
                <p:nvPr/>
              </p:nvSpPr>
              <p:spPr bwMode="auto">
                <a:xfrm>
                  <a:off x="3314" y="2021"/>
                  <a:ext cx="70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90" name="Oval 98"/>
                <p:cNvSpPr>
                  <a:spLocks noChangeArrowheads="1"/>
                </p:cNvSpPr>
                <p:nvPr/>
              </p:nvSpPr>
              <p:spPr bwMode="auto">
                <a:xfrm>
                  <a:off x="3412" y="1606"/>
                  <a:ext cx="70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91" name="Oval 99"/>
                <p:cNvSpPr>
                  <a:spLocks noChangeArrowheads="1"/>
                </p:cNvSpPr>
                <p:nvPr/>
              </p:nvSpPr>
              <p:spPr bwMode="auto">
                <a:xfrm>
                  <a:off x="3412" y="1710"/>
                  <a:ext cx="70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92" name="Oval 100"/>
                <p:cNvSpPr>
                  <a:spLocks noChangeArrowheads="1"/>
                </p:cNvSpPr>
                <p:nvPr/>
              </p:nvSpPr>
              <p:spPr bwMode="auto">
                <a:xfrm>
                  <a:off x="3412" y="1814"/>
                  <a:ext cx="70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93" name="Oval 101"/>
                <p:cNvSpPr>
                  <a:spLocks noChangeArrowheads="1"/>
                </p:cNvSpPr>
                <p:nvPr/>
              </p:nvSpPr>
              <p:spPr bwMode="auto">
                <a:xfrm>
                  <a:off x="3412" y="1917"/>
                  <a:ext cx="70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94" name="Oval 102"/>
                <p:cNvSpPr>
                  <a:spLocks noChangeArrowheads="1"/>
                </p:cNvSpPr>
                <p:nvPr/>
              </p:nvSpPr>
              <p:spPr bwMode="auto">
                <a:xfrm>
                  <a:off x="3412" y="2021"/>
                  <a:ext cx="70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95" name="Oval 103"/>
                <p:cNvSpPr>
                  <a:spLocks noChangeArrowheads="1"/>
                </p:cNvSpPr>
                <p:nvPr/>
              </p:nvSpPr>
              <p:spPr bwMode="auto">
                <a:xfrm>
                  <a:off x="3510" y="1606"/>
                  <a:ext cx="70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96" name="Oval 104"/>
                <p:cNvSpPr>
                  <a:spLocks noChangeArrowheads="1"/>
                </p:cNvSpPr>
                <p:nvPr/>
              </p:nvSpPr>
              <p:spPr bwMode="auto">
                <a:xfrm>
                  <a:off x="3510" y="1710"/>
                  <a:ext cx="70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97" name="Oval 105"/>
                <p:cNvSpPr>
                  <a:spLocks noChangeArrowheads="1"/>
                </p:cNvSpPr>
                <p:nvPr/>
              </p:nvSpPr>
              <p:spPr bwMode="auto">
                <a:xfrm>
                  <a:off x="3510" y="1814"/>
                  <a:ext cx="70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98" name="Oval 106"/>
                <p:cNvSpPr>
                  <a:spLocks noChangeArrowheads="1"/>
                </p:cNvSpPr>
                <p:nvPr/>
              </p:nvSpPr>
              <p:spPr bwMode="auto">
                <a:xfrm>
                  <a:off x="3510" y="1917"/>
                  <a:ext cx="70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699" name="Oval 107"/>
                <p:cNvSpPr>
                  <a:spLocks noChangeArrowheads="1"/>
                </p:cNvSpPr>
                <p:nvPr/>
              </p:nvSpPr>
              <p:spPr bwMode="auto">
                <a:xfrm>
                  <a:off x="3510" y="2021"/>
                  <a:ext cx="70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00" name="Oval 108"/>
                <p:cNvSpPr>
                  <a:spLocks noChangeArrowheads="1"/>
                </p:cNvSpPr>
                <p:nvPr/>
              </p:nvSpPr>
              <p:spPr bwMode="auto">
                <a:xfrm>
                  <a:off x="3609" y="1606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01" name="Oval 109"/>
                <p:cNvSpPr>
                  <a:spLocks noChangeArrowheads="1"/>
                </p:cNvSpPr>
                <p:nvPr/>
              </p:nvSpPr>
              <p:spPr bwMode="auto">
                <a:xfrm>
                  <a:off x="3609" y="1710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02" name="Oval 110"/>
                <p:cNvSpPr>
                  <a:spLocks noChangeArrowheads="1"/>
                </p:cNvSpPr>
                <p:nvPr/>
              </p:nvSpPr>
              <p:spPr bwMode="auto">
                <a:xfrm>
                  <a:off x="3609" y="1814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03" name="Oval 111"/>
                <p:cNvSpPr>
                  <a:spLocks noChangeArrowheads="1"/>
                </p:cNvSpPr>
                <p:nvPr/>
              </p:nvSpPr>
              <p:spPr bwMode="auto">
                <a:xfrm>
                  <a:off x="3609" y="1917"/>
                  <a:ext cx="69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04" name="Oval 112"/>
                <p:cNvSpPr>
                  <a:spLocks noChangeArrowheads="1"/>
                </p:cNvSpPr>
                <p:nvPr/>
              </p:nvSpPr>
              <p:spPr bwMode="auto">
                <a:xfrm>
                  <a:off x="3609" y="2021"/>
                  <a:ext cx="69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05" name="Oval 113"/>
                <p:cNvSpPr>
                  <a:spLocks noChangeArrowheads="1"/>
                </p:cNvSpPr>
                <p:nvPr/>
              </p:nvSpPr>
              <p:spPr bwMode="auto">
                <a:xfrm>
                  <a:off x="3707" y="1606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06" name="Oval 114"/>
                <p:cNvSpPr>
                  <a:spLocks noChangeArrowheads="1"/>
                </p:cNvSpPr>
                <p:nvPr/>
              </p:nvSpPr>
              <p:spPr bwMode="auto">
                <a:xfrm>
                  <a:off x="3707" y="1710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07" name="Oval 115"/>
                <p:cNvSpPr>
                  <a:spLocks noChangeArrowheads="1"/>
                </p:cNvSpPr>
                <p:nvPr/>
              </p:nvSpPr>
              <p:spPr bwMode="auto">
                <a:xfrm>
                  <a:off x="3707" y="1814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08" name="Oval 116"/>
                <p:cNvSpPr>
                  <a:spLocks noChangeArrowheads="1"/>
                </p:cNvSpPr>
                <p:nvPr/>
              </p:nvSpPr>
              <p:spPr bwMode="auto">
                <a:xfrm>
                  <a:off x="3707" y="1917"/>
                  <a:ext cx="69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09" name="Oval 117"/>
                <p:cNvSpPr>
                  <a:spLocks noChangeArrowheads="1"/>
                </p:cNvSpPr>
                <p:nvPr/>
              </p:nvSpPr>
              <p:spPr bwMode="auto">
                <a:xfrm>
                  <a:off x="3707" y="2021"/>
                  <a:ext cx="69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10" name="Oval 118"/>
                <p:cNvSpPr>
                  <a:spLocks noChangeArrowheads="1"/>
                </p:cNvSpPr>
                <p:nvPr/>
              </p:nvSpPr>
              <p:spPr bwMode="auto">
                <a:xfrm>
                  <a:off x="3805" y="1606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11" name="Oval 119"/>
                <p:cNvSpPr>
                  <a:spLocks noChangeArrowheads="1"/>
                </p:cNvSpPr>
                <p:nvPr/>
              </p:nvSpPr>
              <p:spPr bwMode="auto">
                <a:xfrm>
                  <a:off x="3805" y="1710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12" name="Oval 120"/>
                <p:cNvSpPr>
                  <a:spLocks noChangeArrowheads="1"/>
                </p:cNvSpPr>
                <p:nvPr/>
              </p:nvSpPr>
              <p:spPr bwMode="auto">
                <a:xfrm>
                  <a:off x="3805" y="1814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13" name="Oval 121"/>
                <p:cNvSpPr>
                  <a:spLocks noChangeArrowheads="1"/>
                </p:cNvSpPr>
                <p:nvPr/>
              </p:nvSpPr>
              <p:spPr bwMode="auto">
                <a:xfrm>
                  <a:off x="3805" y="1917"/>
                  <a:ext cx="69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14" name="Oval 122"/>
                <p:cNvSpPr>
                  <a:spLocks noChangeArrowheads="1"/>
                </p:cNvSpPr>
                <p:nvPr/>
              </p:nvSpPr>
              <p:spPr bwMode="auto">
                <a:xfrm>
                  <a:off x="3805" y="2021"/>
                  <a:ext cx="69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15" name="Oval 123"/>
                <p:cNvSpPr>
                  <a:spLocks noChangeArrowheads="1"/>
                </p:cNvSpPr>
                <p:nvPr/>
              </p:nvSpPr>
              <p:spPr bwMode="auto">
                <a:xfrm>
                  <a:off x="3903" y="1606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16" name="Oval 124"/>
                <p:cNvSpPr>
                  <a:spLocks noChangeArrowheads="1"/>
                </p:cNvSpPr>
                <p:nvPr/>
              </p:nvSpPr>
              <p:spPr bwMode="auto">
                <a:xfrm>
                  <a:off x="3903" y="1710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17" name="Oval 125"/>
                <p:cNvSpPr>
                  <a:spLocks noChangeArrowheads="1"/>
                </p:cNvSpPr>
                <p:nvPr/>
              </p:nvSpPr>
              <p:spPr bwMode="auto">
                <a:xfrm>
                  <a:off x="3903" y="1814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18" name="Oval 126"/>
                <p:cNvSpPr>
                  <a:spLocks noChangeArrowheads="1"/>
                </p:cNvSpPr>
                <p:nvPr/>
              </p:nvSpPr>
              <p:spPr bwMode="auto">
                <a:xfrm>
                  <a:off x="3903" y="1917"/>
                  <a:ext cx="69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19" name="Oval 127"/>
                <p:cNvSpPr>
                  <a:spLocks noChangeArrowheads="1"/>
                </p:cNvSpPr>
                <p:nvPr/>
              </p:nvSpPr>
              <p:spPr bwMode="auto">
                <a:xfrm>
                  <a:off x="3903" y="2021"/>
                  <a:ext cx="69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20" name="Oval 128"/>
                <p:cNvSpPr>
                  <a:spLocks noChangeArrowheads="1"/>
                </p:cNvSpPr>
                <p:nvPr/>
              </p:nvSpPr>
              <p:spPr bwMode="auto">
                <a:xfrm>
                  <a:off x="4001" y="1606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21" name="Oval 129"/>
                <p:cNvSpPr>
                  <a:spLocks noChangeArrowheads="1"/>
                </p:cNvSpPr>
                <p:nvPr/>
              </p:nvSpPr>
              <p:spPr bwMode="auto">
                <a:xfrm>
                  <a:off x="4001" y="1710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22" name="Oval 130"/>
                <p:cNvSpPr>
                  <a:spLocks noChangeArrowheads="1"/>
                </p:cNvSpPr>
                <p:nvPr/>
              </p:nvSpPr>
              <p:spPr bwMode="auto">
                <a:xfrm>
                  <a:off x="4001" y="1814"/>
                  <a:ext cx="69" cy="6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23" name="Oval 131"/>
                <p:cNvSpPr>
                  <a:spLocks noChangeArrowheads="1"/>
                </p:cNvSpPr>
                <p:nvPr/>
              </p:nvSpPr>
              <p:spPr bwMode="auto">
                <a:xfrm>
                  <a:off x="4001" y="1917"/>
                  <a:ext cx="69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24" name="Oval 132"/>
                <p:cNvSpPr>
                  <a:spLocks noChangeArrowheads="1"/>
                </p:cNvSpPr>
                <p:nvPr/>
              </p:nvSpPr>
              <p:spPr bwMode="auto">
                <a:xfrm>
                  <a:off x="4001" y="2021"/>
                  <a:ext cx="69" cy="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14" name="Group 133"/>
              <p:cNvGrpSpPr>
                <a:grpSpLocks/>
              </p:cNvGrpSpPr>
              <p:nvPr/>
            </p:nvGrpSpPr>
            <p:grpSpPr bwMode="auto">
              <a:xfrm>
                <a:off x="1931" y="856"/>
                <a:ext cx="702" cy="364"/>
                <a:chOff x="3408" y="3312"/>
                <a:chExt cx="1488" cy="816"/>
              </a:xfrm>
            </p:grpSpPr>
            <p:sp>
              <p:nvSpPr>
                <p:cNvPr id="366726" name="AutoShape 134"/>
                <p:cNvSpPr>
                  <a:spLocks noChangeArrowheads="1"/>
                </p:cNvSpPr>
                <p:nvPr/>
              </p:nvSpPr>
              <p:spPr bwMode="auto">
                <a:xfrm flipV="1">
                  <a:off x="3408" y="3312"/>
                  <a:ext cx="1488" cy="816"/>
                </a:xfrm>
                <a:prstGeom prst="cube">
                  <a:avLst>
                    <a:gd name="adj" fmla="val 6579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27" name="Oval 135"/>
                <p:cNvSpPr>
                  <a:spLocks noChangeArrowheads="1"/>
                </p:cNvSpPr>
                <p:nvPr/>
              </p:nvSpPr>
              <p:spPr bwMode="auto">
                <a:xfrm>
                  <a:off x="3472" y="3360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28" name="Oval 136"/>
                <p:cNvSpPr>
                  <a:spLocks noChangeArrowheads="1"/>
                </p:cNvSpPr>
                <p:nvPr/>
              </p:nvSpPr>
              <p:spPr bwMode="auto">
                <a:xfrm>
                  <a:off x="3472" y="3504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29" name="Oval 137"/>
                <p:cNvSpPr>
                  <a:spLocks noChangeArrowheads="1"/>
                </p:cNvSpPr>
                <p:nvPr/>
              </p:nvSpPr>
              <p:spPr bwMode="auto">
                <a:xfrm>
                  <a:off x="3472" y="3648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30" name="Oval 138"/>
                <p:cNvSpPr>
                  <a:spLocks noChangeArrowheads="1"/>
                </p:cNvSpPr>
                <p:nvPr/>
              </p:nvSpPr>
              <p:spPr bwMode="auto">
                <a:xfrm>
                  <a:off x="3472" y="3792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31" name="Oval 139"/>
                <p:cNvSpPr>
                  <a:spLocks noChangeArrowheads="1"/>
                </p:cNvSpPr>
                <p:nvPr/>
              </p:nvSpPr>
              <p:spPr bwMode="auto">
                <a:xfrm>
                  <a:off x="3472" y="3936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32" name="Oval 140"/>
                <p:cNvSpPr>
                  <a:spLocks noChangeArrowheads="1"/>
                </p:cNvSpPr>
                <p:nvPr/>
              </p:nvSpPr>
              <p:spPr bwMode="auto">
                <a:xfrm>
                  <a:off x="3608" y="3360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33" name="Oval 141"/>
                <p:cNvSpPr>
                  <a:spLocks noChangeArrowheads="1"/>
                </p:cNvSpPr>
                <p:nvPr/>
              </p:nvSpPr>
              <p:spPr bwMode="auto">
                <a:xfrm>
                  <a:off x="3608" y="3504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34" name="Oval 142"/>
                <p:cNvSpPr>
                  <a:spLocks noChangeArrowheads="1"/>
                </p:cNvSpPr>
                <p:nvPr/>
              </p:nvSpPr>
              <p:spPr bwMode="auto">
                <a:xfrm>
                  <a:off x="3608" y="3648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35" name="Oval 143"/>
                <p:cNvSpPr>
                  <a:spLocks noChangeArrowheads="1"/>
                </p:cNvSpPr>
                <p:nvPr/>
              </p:nvSpPr>
              <p:spPr bwMode="auto">
                <a:xfrm>
                  <a:off x="3608" y="3792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36" name="Oval 144"/>
                <p:cNvSpPr>
                  <a:spLocks noChangeArrowheads="1"/>
                </p:cNvSpPr>
                <p:nvPr/>
              </p:nvSpPr>
              <p:spPr bwMode="auto">
                <a:xfrm>
                  <a:off x="3608" y="3936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37" name="Oval 145"/>
                <p:cNvSpPr>
                  <a:spLocks noChangeArrowheads="1"/>
                </p:cNvSpPr>
                <p:nvPr/>
              </p:nvSpPr>
              <p:spPr bwMode="auto">
                <a:xfrm>
                  <a:off x="3744" y="3360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38" name="Oval 146"/>
                <p:cNvSpPr>
                  <a:spLocks noChangeArrowheads="1"/>
                </p:cNvSpPr>
                <p:nvPr/>
              </p:nvSpPr>
              <p:spPr bwMode="auto">
                <a:xfrm>
                  <a:off x="3744" y="3504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39" name="Oval 147"/>
                <p:cNvSpPr>
                  <a:spLocks noChangeArrowheads="1"/>
                </p:cNvSpPr>
                <p:nvPr/>
              </p:nvSpPr>
              <p:spPr bwMode="auto">
                <a:xfrm>
                  <a:off x="3744" y="3648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40" name="Oval 148"/>
                <p:cNvSpPr>
                  <a:spLocks noChangeArrowheads="1"/>
                </p:cNvSpPr>
                <p:nvPr/>
              </p:nvSpPr>
              <p:spPr bwMode="auto">
                <a:xfrm>
                  <a:off x="3744" y="3792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41" name="Oval 149"/>
                <p:cNvSpPr>
                  <a:spLocks noChangeArrowheads="1"/>
                </p:cNvSpPr>
                <p:nvPr/>
              </p:nvSpPr>
              <p:spPr bwMode="auto">
                <a:xfrm>
                  <a:off x="3744" y="3936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42" name="Oval 150"/>
                <p:cNvSpPr>
                  <a:spLocks noChangeArrowheads="1"/>
                </p:cNvSpPr>
                <p:nvPr/>
              </p:nvSpPr>
              <p:spPr bwMode="auto">
                <a:xfrm>
                  <a:off x="3880" y="3360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43" name="Oval 151"/>
                <p:cNvSpPr>
                  <a:spLocks noChangeArrowheads="1"/>
                </p:cNvSpPr>
                <p:nvPr/>
              </p:nvSpPr>
              <p:spPr bwMode="auto">
                <a:xfrm>
                  <a:off x="3880" y="3504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44" name="Oval 152"/>
                <p:cNvSpPr>
                  <a:spLocks noChangeArrowheads="1"/>
                </p:cNvSpPr>
                <p:nvPr/>
              </p:nvSpPr>
              <p:spPr bwMode="auto">
                <a:xfrm>
                  <a:off x="3880" y="3648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45" name="Oval 153"/>
                <p:cNvSpPr>
                  <a:spLocks noChangeArrowheads="1"/>
                </p:cNvSpPr>
                <p:nvPr/>
              </p:nvSpPr>
              <p:spPr bwMode="auto">
                <a:xfrm>
                  <a:off x="3880" y="3792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46" name="Oval 154"/>
                <p:cNvSpPr>
                  <a:spLocks noChangeArrowheads="1"/>
                </p:cNvSpPr>
                <p:nvPr/>
              </p:nvSpPr>
              <p:spPr bwMode="auto">
                <a:xfrm>
                  <a:off x="3880" y="3936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47" name="Oval 155"/>
                <p:cNvSpPr>
                  <a:spLocks noChangeArrowheads="1"/>
                </p:cNvSpPr>
                <p:nvPr/>
              </p:nvSpPr>
              <p:spPr bwMode="auto">
                <a:xfrm>
                  <a:off x="4016" y="3360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48" name="Oval 156"/>
                <p:cNvSpPr>
                  <a:spLocks noChangeArrowheads="1"/>
                </p:cNvSpPr>
                <p:nvPr/>
              </p:nvSpPr>
              <p:spPr bwMode="auto">
                <a:xfrm>
                  <a:off x="4016" y="3504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49" name="Oval 157"/>
                <p:cNvSpPr>
                  <a:spLocks noChangeArrowheads="1"/>
                </p:cNvSpPr>
                <p:nvPr/>
              </p:nvSpPr>
              <p:spPr bwMode="auto">
                <a:xfrm>
                  <a:off x="4016" y="3648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50" name="Oval 158"/>
                <p:cNvSpPr>
                  <a:spLocks noChangeArrowheads="1"/>
                </p:cNvSpPr>
                <p:nvPr/>
              </p:nvSpPr>
              <p:spPr bwMode="auto">
                <a:xfrm>
                  <a:off x="4016" y="3792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51" name="Oval 159"/>
                <p:cNvSpPr>
                  <a:spLocks noChangeArrowheads="1"/>
                </p:cNvSpPr>
                <p:nvPr/>
              </p:nvSpPr>
              <p:spPr bwMode="auto">
                <a:xfrm>
                  <a:off x="4016" y="3936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52" name="Oval 160"/>
                <p:cNvSpPr>
                  <a:spLocks noChangeArrowheads="1"/>
                </p:cNvSpPr>
                <p:nvPr/>
              </p:nvSpPr>
              <p:spPr bwMode="auto">
                <a:xfrm>
                  <a:off x="4152" y="3360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53" name="Oval 161"/>
                <p:cNvSpPr>
                  <a:spLocks noChangeArrowheads="1"/>
                </p:cNvSpPr>
                <p:nvPr/>
              </p:nvSpPr>
              <p:spPr bwMode="auto">
                <a:xfrm>
                  <a:off x="4152" y="3504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54" name="Oval 162"/>
                <p:cNvSpPr>
                  <a:spLocks noChangeArrowheads="1"/>
                </p:cNvSpPr>
                <p:nvPr/>
              </p:nvSpPr>
              <p:spPr bwMode="auto">
                <a:xfrm>
                  <a:off x="4152" y="3648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55" name="Oval 163"/>
                <p:cNvSpPr>
                  <a:spLocks noChangeArrowheads="1"/>
                </p:cNvSpPr>
                <p:nvPr/>
              </p:nvSpPr>
              <p:spPr bwMode="auto">
                <a:xfrm>
                  <a:off x="4152" y="3792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56" name="Oval 164"/>
                <p:cNvSpPr>
                  <a:spLocks noChangeArrowheads="1"/>
                </p:cNvSpPr>
                <p:nvPr/>
              </p:nvSpPr>
              <p:spPr bwMode="auto">
                <a:xfrm>
                  <a:off x="4152" y="3936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57" name="Oval 165"/>
                <p:cNvSpPr>
                  <a:spLocks noChangeArrowheads="1"/>
                </p:cNvSpPr>
                <p:nvPr/>
              </p:nvSpPr>
              <p:spPr bwMode="auto">
                <a:xfrm>
                  <a:off x="4288" y="3360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58" name="Oval 166"/>
                <p:cNvSpPr>
                  <a:spLocks noChangeArrowheads="1"/>
                </p:cNvSpPr>
                <p:nvPr/>
              </p:nvSpPr>
              <p:spPr bwMode="auto">
                <a:xfrm>
                  <a:off x="4288" y="3504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59" name="Oval 167"/>
                <p:cNvSpPr>
                  <a:spLocks noChangeArrowheads="1"/>
                </p:cNvSpPr>
                <p:nvPr/>
              </p:nvSpPr>
              <p:spPr bwMode="auto">
                <a:xfrm>
                  <a:off x="4288" y="3648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60" name="Oval 168"/>
                <p:cNvSpPr>
                  <a:spLocks noChangeArrowheads="1"/>
                </p:cNvSpPr>
                <p:nvPr/>
              </p:nvSpPr>
              <p:spPr bwMode="auto">
                <a:xfrm>
                  <a:off x="4288" y="3792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61" name="Oval 169"/>
                <p:cNvSpPr>
                  <a:spLocks noChangeArrowheads="1"/>
                </p:cNvSpPr>
                <p:nvPr/>
              </p:nvSpPr>
              <p:spPr bwMode="auto">
                <a:xfrm>
                  <a:off x="4288" y="3936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62" name="Oval 170"/>
                <p:cNvSpPr>
                  <a:spLocks noChangeArrowheads="1"/>
                </p:cNvSpPr>
                <p:nvPr/>
              </p:nvSpPr>
              <p:spPr bwMode="auto">
                <a:xfrm>
                  <a:off x="4424" y="3360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63" name="Oval 171"/>
                <p:cNvSpPr>
                  <a:spLocks noChangeArrowheads="1"/>
                </p:cNvSpPr>
                <p:nvPr/>
              </p:nvSpPr>
              <p:spPr bwMode="auto">
                <a:xfrm>
                  <a:off x="4424" y="3504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64" name="Oval 172"/>
                <p:cNvSpPr>
                  <a:spLocks noChangeArrowheads="1"/>
                </p:cNvSpPr>
                <p:nvPr/>
              </p:nvSpPr>
              <p:spPr bwMode="auto">
                <a:xfrm>
                  <a:off x="4424" y="3648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65" name="Oval 173"/>
                <p:cNvSpPr>
                  <a:spLocks noChangeArrowheads="1"/>
                </p:cNvSpPr>
                <p:nvPr/>
              </p:nvSpPr>
              <p:spPr bwMode="auto">
                <a:xfrm>
                  <a:off x="4424" y="3792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66" name="Oval 174"/>
                <p:cNvSpPr>
                  <a:spLocks noChangeArrowheads="1"/>
                </p:cNvSpPr>
                <p:nvPr/>
              </p:nvSpPr>
              <p:spPr bwMode="auto">
                <a:xfrm>
                  <a:off x="4424" y="3936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67" name="Oval 175"/>
                <p:cNvSpPr>
                  <a:spLocks noChangeArrowheads="1"/>
                </p:cNvSpPr>
                <p:nvPr/>
              </p:nvSpPr>
              <p:spPr bwMode="auto">
                <a:xfrm>
                  <a:off x="4560" y="3360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68" name="Oval 176"/>
                <p:cNvSpPr>
                  <a:spLocks noChangeArrowheads="1"/>
                </p:cNvSpPr>
                <p:nvPr/>
              </p:nvSpPr>
              <p:spPr bwMode="auto">
                <a:xfrm>
                  <a:off x="4560" y="3504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69" name="Oval 177"/>
                <p:cNvSpPr>
                  <a:spLocks noChangeArrowheads="1"/>
                </p:cNvSpPr>
                <p:nvPr/>
              </p:nvSpPr>
              <p:spPr bwMode="auto">
                <a:xfrm>
                  <a:off x="4560" y="3648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70" name="Oval 178"/>
                <p:cNvSpPr>
                  <a:spLocks noChangeArrowheads="1"/>
                </p:cNvSpPr>
                <p:nvPr/>
              </p:nvSpPr>
              <p:spPr bwMode="auto">
                <a:xfrm>
                  <a:off x="4560" y="3792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71" name="Oval 179"/>
                <p:cNvSpPr>
                  <a:spLocks noChangeArrowheads="1"/>
                </p:cNvSpPr>
                <p:nvPr/>
              </p:nvSpPr>
              <p:spPr bwMode="auto">
                <a:xfrm>
                  <a:off x="4560" y="3936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72" name="Oval 180"/>
                <p:cNvSpPr>
                  <a:spLocks noChangeArrowheads="1"/>
                </p:cNvSpPr>
                <p:nvPr/>
              </p:nvSpPr>
              <p:spPr bwMode="auto">
                <a:xfrm>
                  <a:off x="4696" y="3360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73" name="Oval 181"/>
                <p:cNvSpPr>
                  <a:spLocks noChangeArrowheads="1"/>
                </p:cNvSpPr>
                <p:nvPr/>
              </p:nvSpPr>
              <p:spPr bwMode="auto">
                <a:xfrm>
                  <a:off x="4696" y="3504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74" name="Oval 182"/>
                <p:cNvSpPr>
                  <a:spLocks noChangeArrowheads="1"/>
                </p:cNvSpPr>
                <p:nvPr/>
              </p:nvSpPr>
              <p:spPr bwMode="auto">
                <a:xfrm>
                  <a:off x="4696" y="3648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75" name="Oval 183"/>
                <p:cNvSpPr>
                  <a:spLocks noChangeArrowheads="1"/>
                </p:cNvSpPr>
                <p:nvPr/>
              </p:nvSpPr>
              <p:spPr bwMode="auto">
                <a:xfrm>
                  <a:off x="4696" y="3792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76" name="Oval 184"/>
                <p:cNvSpPr>
                  <a:spLocks noChangeArrowheads="1"/>
                </p:cNvSpPr>
                <p:nvPr/>
              </p:nvSpPr>
              <p:spPr bwMode="auto">
                <a:xfrm>
                  <a:off x="4696" y="3936"/>
                  <a:ext cx="96" cy="96"/>
                </a:xfrm>
                <a:prstGeom prst="ellipse">
                  <a:avLst/>
                </a:prstGeom>
                <a:solidFill>
                  <a:srgbClr val="FFCE4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366777" name="Line 185"/>
              <p:cNvSpPr>
                <a:spLocks noChangeShapeType="1"/>
              </p:cNvSpPr>
              <p:nvPr/>
            </p:nvSpPr>
            <p:spPr bwMode="auto">
              <a:xfrm>
                <a:off x="2282" y="1349"/>
                <a:ext cx="0" cy="104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66778" name="Text Box 186"/>
              <p:cNvSpPr txBox="1">
                <a:spLocks noChangeArrowheads="1"/>
              </p:cNvSpPr>
              <p:nvPr/>
            </p:nvSpPr>
            <p:spPr bwMode="auto">
              <a:xfrm>
                <a:off x="1990" y="1237"/>
                <a:ext cx="59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000">
                    <a:solidFill>
                      <a:srgbClr val="0033CC"/>
                    </a:solidFill>
                    <a:latin typeface="Helvetica" charset="0"/>
                    <a:ea typeface="ＭＳ Ｐゴシック" pitchFamily="34" charset="-128"/>
                  </a:rPr>
                  <a:t>Clone picking</a:t>
                </a:r>
              </a:p>
            </p:txBody>
          </p:sp>
          <p:sp>
            <p:nvSpPr>
              <p:cNvPr id="366779" name="Line 187"/>
              <p:cNvSpPr>
                <a:spLocks noChangeShapeType="1"/>
              </p:cNvSpPr>
              <p:nvPr/>
            </p:nvSpPr>
            <p:spPr bwMode="auto">
              <a:xfrm flipV="1">
                <a:off x="1326" y="963"/>
                <a:ext cx="705" cy="6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66780" name="Line 188"/>
              <p:cNvSpPr>
                <a:spLocks noChangeShapeType="1"/>
              </p:cNvSpPr>
              <p:nvPr/>
            </p:nvSpPr>
            <p:spPr bwMode="auto">
              <a:xfrm flipV="1">
                <a:off x="1504" y="1136"/>
                <a:ext cx="607" cy="4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5" name="Group 189"/>
              <p:cNvGrpSpPr>
                <a:grpSpLocks/>
              </p:cNvGrpSpPr>
              <p:nvPr/>
            </p:nvGrpSpPr>
            <p:grpSpPr bwMode="auto">
              <a:xfrm flipV="1">
                <a:off x="3316" y="1349"/>
                <a:ext cx="382" cy="554"/>
                <a:chOff x="4936" y="1944"/>
                <a:chExt cx="584" cy="896"/>
              </a:xfrm>
            </p:grpSpPr>
            <p:sp>
              <p:nvSpPr>
                <p:cNvPr id="366782" name="Freeform 190"/>
                <p:cNvSpPr>
                  <a:spLocks/>
                </p:cNvSpPr>
                <p:nvPr/>
              </p:nvSpPr>
              <p:spPr bwMode="auto">
                <a:xfrm>
                  <a:off x="4936" y="1976"/>
                  <a:ext cx="540" cy="86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64"/>
                    </a:cxn>
                    <a:cxn ang="0">
                      <a:pos x="160" y="144"/>
                    </a:cxn>
                    <a:cxn ang="0">
                      <a:pos x="184" y="240"/>
                    </a:cxn>
                    <a:cxn ang="0">
                      <a:pos x="168" y="288"/>
                    </a:cxn>
                    <a:cxn ang="0">
                      <a:pos x="176" y="320"/>
                    </a:cxn>
                    <a:cxn ang="0">
                      <a:pos x="232" y="352"/>
                    </a:cxn>
                    <a:cxn ang="0">
                      <a:pos x="384" y="416"/>
                    </a:cxn>
                    <a:cxn ang="0">
                      <a:pos x="408" y="472"/>
                    </a:cxn>
                    <a:cxn ang="0">
                      <a:pos x="376" y="520"/>
                    </a:cxn>
                    <a:cxn ang="0">
                      <a:pos x="504" y="616"/>
                    </a:cxn>
                    <a:cxn ang="0">
                      <a:pos x="456" y="752"/>
                    </a:cxn>
                    <a:cxn ang="0">
                      <a:pos x="376" y="832"/>
                    </a:cxn>
                    <a:cxn ang="0">
                      <a:pos x="360" y="864"/>
                    </a:cxn>
                  </a:cxnLst>
                  <a:rect l="0" t="0" r="r" b="b"/>
                  <a:pathLst>
                    <a:path w="540" h="864">
                      <a:moveTo>
                        <a:pt x="0" y="0"/>
                      </a:moveTo>
                      <a:cubicBezTo>
                        <a:pt x="4" y="21"/>
                        <a:pt x="0" y="48"/>
                        <a:pt x="16" y="64"/>
                      </a:cubicBezTo>
                      <a:cubicBezTo>
                        <a:pt x="58" y="106"/>
                        <a:pt x="112" y="112"/>
                        <a:pt x="160" y="144"/>
                      </a:cubicBezTo>
                      <a:cubicBezTo>
                        <a:pt x="196" y="198"/>
                        <a:pt x="199" y="179"/>
                        <a:pt x="184" y="240"/>
                      </a:cubicBezTo>
                      <a:cubicBezTo>
                        <a:pt x="179" y="256"/>
                        <a:pt x="168" y="288"/>
                        <a:pt x="168" y="288"/>
                      </a:cubicBezTo>
                      <a:cubicBezTo>
                        <a:pt x="170" y="298"/>
                        <a:pt x="169" y="311"/>
                        <a:pt x="176" y="320"/>
                      </a:cubicBezTo>
                      <a:cubicBezTo>
                        <a:pt x="197" y="350"/>
                        <a:pt x="206" y="339"/>
                        <a:pt x="232" y="352"/>
                      </a:cubicBezTo>
                      <a:cubicBezTo>
                        <a:pt x="281" y="376"/>
                        <a:pt x="337" y="385"/>
                        <a:pt x="384" y="416"/>
                      </a:cubicBezTo>
                      <a:cubicBezTo>
                        <a:pt x="393" y="434"/>
                        <a:pt x="414" y="452"/>
                        <a:pt x="408" y="472"/>
                      </a:cubicBezTo>
                      <a:cubicBezTo>
                        <a:pt x="401" y="490"/>
                        <a:pt x="376" y="520"/>
                        <a:pt x="376" y="520"/>
                      </a:cubicBezTo>
                      <a:cubicBezTo>
                        <a:pt x="393" y="572"/>
                        <a:pt x="454" y="599"/>
                        <a:pt x="504" y="616"/>
                      </a:cubicBezTo>
                      <a:cubicBezTo>
                        <a:pt x="540" y="670"/>
                        <a:pt x="503" y="720"/>
                        <a:pt x="456" y="752"/>
                      </a:cubicBezTo>
                      <a:cubicBezTo>
                        <a:pt x="438" y="778"/>
                        <a:pt x="402" y="814"/>
                        <a:pt x="376" y="832"/>
                      </a:cubicBezTo>
                      <a:cubicBezTo>
                        <a:pt x="366" y="859"/>
                        <a:pt x="373" y="850"/>
                        <a:pt x="360" y="864"/>
                      </a:cubicBez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83" name="Freeform 191"/>
                <p:cNvSpPr>
                  <a:spLocks/>
                </p:cNvSpPr>
                <p:nvPr/>
              </p:nvSpPr>
              <p:spPr bwMode="auto">
                <a:xfrm>
                  <a:off x="4947" y="1968"/>
                  <a:ext cx="540" cy="86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64"/>
                    </a:cxn>
                    <a:cxn ang="0">
                      <a:pos x="160" y="144"/>
                    </a:cxn>
                    <a:cxn ang="0">
                      <a:pos x="184" y="240"/>
                    </a:cxn>
                    <a:cxn ang="0">
                      <a:pos x="168" y="288"/>
                    </a:cxn>
                    <a:cxn ang="0">
                      <a:pos x="176" y="320"/>
                    </a:cxn>
                    <a:cxn ang="0">
                      <a:pos x="232" y="352"/>
                    </a:cxn>
                    <a:cxn ang="0">
                      <a:pos x="384" y="416"/>
                    </a:cxn>
                    <a:cxn ang="0">
                      <a:pos x="408" y="472"/>
                    </a:cxn>
                    <a:cxn ang="0">
                      <a:pos x="376" y="520"/>
                    </a:cxn>
                    <a:cxn ang="0">
                      <a:pos x="504" y="616"/>
                    </a:cxn>
                    <a:cxn ang="0">
                      <a:pos x="456" y="752"/>
                    </a:cxn>
                    <a:cxn ang="0">
                      <a:pos x="376" y="832"/>
                    </a:cxn>
                    <a:cxn ang="0">
                      <a:pos x="360" y="864"/>
                    </a:cxn>
                  </a:cxnLst>
                  <a:rect l="0" t="0" r="r" b="b"/>
                  <a:pathLst>
                    <a:path w="540" h="864">
                      <a:moveTo>
                        <a:pt x="0" y="0"/>
                      </a:moveTo>
                      <a:cubicBezTo>
                        <a:pt x="4" y="21"/>
                        <a:pt x="0" y="48"/>
                        <a:pt x="16" y="64"/>
                      </a:cubicBezTo>
                      <a:cubicBezTo>
                        <a:pt x="58" y="106"/>
                        <a:pt x="112" y="112"/>
                        <a:pt x="160" y="144"/>
                      </a:cubicBezTo>
                      <a:cubicBezTo>
                        <a:pt x="196" y="198"/>
                        <a:pt x="199" y="179"/>
                        <a:pt x="184" y="240"/>
                      </a:cubicBezTo>
                      <a:cubicBezTo>
                        <a:pt x="179" y="256"/>
                        <a:pt x="168" y="288"/>
                        <a:pt x="168" y="288"/>
                      </a:cubicBezTo>
                      <a:cubicBezTo>
                        <a:pt x="170" y="298"/>
                        <a:pt x="169" y="311"/>
                        <a:pt x="176" y="320"/>
                      </a:cubicBezTo>
                      <a:cubicBezTo>
                        <a:pt x="197" y="350"/>
                        <a:pt x="206" y="339"/>
                        <a:pt x="232" y="352"/>
                      </a:cubicBezTo>
                      <a:cubicBezTo>
                        <a:pt x="281" y="376"/>
                        <a:pt x="337" y="385"/>
                        <a:pt x="384" y="416"/>
                      </a:cubicBezTo>
                      <a:cubicBezTo>
                        <a:pt x="393" y="434"/>
                        <a:pt x="414" y="452"/>
                        <a:pt x="408" y="472"/>
                      </a:cubicBezTo>
                      <a:cubicBezTo>
                        <a:pt x="401" y="490"/>
                        <a:pt x="376" y="520"/>
                        <a:pt x="376" y="520"/>
                      </a:cubicBezTo>
                      <a:cubicBezTo>
                        <a:pt x="393" y="572"/>
                        <a:pt x="454" y="599"/>
                        <a:pt x="504" y="616"/>
                      </a:cubicBezTo>
                      <a:cubicBezTo>
                        <a:pt x="540" y="670"/>
                        <a:pt x="503" y="720"/>
                        <a:pt x="456" y="752"/>
                      </a:cubicBezTo>
                      <a:cubicBezTo>
                        <a:pt x="438" y="778"/>
                        <a:pt x="402" y="814"/>
                        <a:pt x="376" y="832"/>
                      </a:cubicBezTo>
                      <a:cubicBezTo>
                        <a:pt x="366" y="859"/>
                        <a:pt x="373" y="850"/>
                        <a:pt x="360" y="864"/>
                      </a:cubicBez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84" name="Freeform 192"/>
                <p:cNvSpPr>
                  <a:spLocks/>
                </p:cNvSpPr>
                <p:nvPr/>
              </p:nvSpPr>
              <p:spPr bwMode="auto">
                <a:xfrm>
                  <a:off x="4958" y="1960"/>
                  <a:ext cx="540" cy="86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64"/>
                    </a:cxn>
                    <a:cxn ang="0">
                      <a:pos x="160" y="144"/>
                    </a:cxn>
                    <a:cxn ang="0">
                      <a:pos x="184" y="240"/>
                    </a:cxn>
                    <a:cxn ang="0">
                      <a:pos x="168" y="288"/>
                    </a:cxn>
                    <a:cxn ang="0">
                      <a:pos x="176" y="320"/>
                    </a:cxn>
                    <a:cxn ang="0">
                      <a:pos x="232" y="352"/>
                    </a:cxn>
                    <a:cxn ang="0">
                      <a:pos x="384" y="416"/>
                    </a:cxn>
                    <a:cxn ang="0">
                      <a:pos x="408" y="472"/>
                    </a:cxn>
                    <a:cxn ang="0">
                      <a:pos x="376" y="520"/>
                    </a:cxn>
                    <a:cxn ang="0">
                      <a:pos x="504" y="616"/>
                    </a:cxn>
                    <a:cxn ang="0">
                      <a:pos x="456" y="752"/>
                    </a:cxn>
                    <a:cxn ang="0">
                      <a:pos x="376" y="832"/>
                    </a:cxn>
                    <a:cxn ang="0">
                      <a:pos x="360" y="864"/>
                    </a:cxn>
                  </a:cxnLst>
                  <a:rect l="0" t="0" r="r" b="b"/>
                  <a:pathLst>
                    <a:path w="540" h="864">
                      <a:moveTo>
                        <a:pt x="0" y="0"/>
                      </a:moveTo>
                      <a:cubicBezTo>
                        <a:pt x="4" y="21"/>
                        <a:pt x="0" y="48"/>
                        <a:pt x="16" y="64"/>
                      </a:cubicBezTo>
                      <a:cubicBezTo>
                        <a:pt x="58" y="106"/>
                        <a:pt x="112" y="112"/>
                        <a:pt x="160" y="144"/>
                      </a:cubicBezTo>
                      <a:cubicBezTo>
                        <a:pt x="196" y="198"/>
                        <a:pt x="199" y="179"/>
                        <a:pt x="184" y="240"/>
                      </a:cubicBezTo>
                      <a:cubicBezTo>
                        <a:pt x="179" y="256"/>
                        <a:pt x="168" y="288"/>
                        <a:pt x="168" y="288"/>
                      </a:cubicBezTo>
                      <a:cubicBezTo>
                        <a:pt x="170" y="298"/>
                        <a:pt x="169" y="311"/>
                        <a:pt x="176" y="320"/>
                      </a:cubicBezTo>
                      <a:cubicBezTo>
                        <a:pt x="197" y="350"/>
                        <a:pt x="206" y="339"/>
                        <a:pt x="232" y="352"/>
                      </a:cubicBezTo>
                      <a:cubicBezTo>
                        <a:pt x="281" y="376"/>
                        <a:pt x="337" y="385"/>
                        <a:pt x="384" y="416"/>
                      </a:cubicBezTo>
                      <a:cubicBezTo>
                        <a:pt x="393" y="434"/>
                        <a:pt x="414" y="452"/>
                        <a:pt x="408" y="472"/>
                      </a:cubicBezTo>
                      <a:cubicBezTo>
                        <a:pt x="401" y="490"/>
                        <a:pt x="376" y="520"/>
                        <a:pt x="376" y="520"/>
                      </a:cubicBezTo>
                      <a:cubicBezTo>
                        <a:pt x="393" y="572"/>
                        <a:pt x="454" y="599"/>
                        <a:pt x="504" y="616"/>
                      </a:cubicBezTo>
                      <a:cubicBezTo>
                        <a:pt x="540" y="670"/>
                        <a:pt x="503" y="720"/>
                        <a:pt x="456" y="752"/>
                      </a:cubicBezTo>
                      <a:cubicBezTo>
                        <a:pt x="438" y="778"/>
                        <a:pt x="402" y="814"/>
                        <a:pt x="376" y="832"/>
                      </a:cubicBezTo>
                      <a:cubicBezTo>
                        <a:pt x="366" y="859"/>
                        <a:pt x="373" y="850"/>
                        <a:pt x="360" y="864"/>
                      </a:cubicBez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85" name="Freeform 193"/>
                <p:cNvSpPr>
                  <a:spLocks/>
                </p:cNvSpPr>
                <p:nvPr/>
              </p:nvSpPr>
              <p:spPr bwMode="auto">
                <a:xfrm>
                  <a:off x="4969" y="1952"/>
                  <a:ext cx="540" cy="86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64"/>
                    </a:cxn>
                    <a:cxn ang="0">
                      <a:pos x="160" y="144"/>
                    </a:cxn>
                    <a:cxn ang="0">
                      <a:pos x="184" y="240"/>
                    </a:cxn>
                    <a:cxn ang="0">
                      <a:pos x="168" y="288"/>
                    </a:cxn>
                    <a:cxn ang="0">
                      <a:pos x="176" y="320"/>
                    </a:cxn>
                    <a:cxn ang="0">
                      <a:pos x="232" y="352"/>
                    </a:cxn>
                    <a:cxn ang="0">
                      <a:pos x="384" y="416"/>
                    </a:cxn>
                    <a:cxn ang="0">
                      <a:pos x="408" y="472"/>
                    </a:cxn>
                    <a:cxn ang="0">
                      <a:pos x="376" y="520"/>
                    </a:cxn>
                    <a:cxn ang="0">
                      <a:pos x="504" y="616"/>
                    </a:cxn>
                    <a:cxn ang="0">
                      <a:pos x="456" y="752"/>
                    </a:cxn>
                    <a:cxn ang="0">
                      <a:pos x="376" y="832"/>
                    </a:cxn>
                    <a:cxn ang="0">
                      <a:pos x="360" y="864"/>
                    </a:cxn>
                  </a:cxnLst>
                  <a:rect l="0" t="0" r="r" b="b"/>
                  <a:pathLst>
                    <a:path w="540" h="864">
                      <a:moveTo>
                        <a:pt x="0" y="0"/>
                      </a:moveTo>
                      <a:cubicBezTo>
                        <a:pt x="4" y="21"/>
                        <a:pt x="0" y="48"/>
                        <a:pt x="16" y="64"/>
                      </a:cubicBezTo>
                      <a:cubicBezTo>
                        <a:pt x="58" y="106"/>
                        <a:pt x="112" y="112"/>
                        <a:pt x="160" y="144"/>
                      </a:cubicBezTo>
                      <a:cubicBezTo>
                        <a:pt x="196" y="198"/>
                        <a:pt x="199" y="179"/>
                        <a:pt x="184" y="240"/>
                      </a:cubicBezTo>
                      <a:cubicBezTo>
                        <a:pt x="179" y="256"/>
                        <a:pt x="168" y="288"/>
                        <a:pt x="168" y="288"/>
                      </a:cubicBezTo>
                      <a:cubicBezTo>
                        <a:pt x="170" y="298"/>
                        <a:pt x="169" y="311"/>
                        <a:pt x="176" y="320"/>
                      </a:cubicBezTo>
                      <a:cubicBezTo>
                        <a:pt x="197" y="350"/>
                        <a:pt x="206" y="339"/>
                        <a:pt x="232" y="352"/>
                      </a:cubicBezTo>
                      <a:cubicBezTo>
                        <a:pt x="281" y="376"/>
                        <a:pt x="337" y="385"/>
                        <a:pt x="384" y="416"/>
                      </a:cubicBezTo>
                      <a:cubicBezTo>
                        <a:pt x="393" y="434"/>
                        <a:pt x="414" y="452"/>
                        <a:pt x="408" y="472"/>
                      </a:cubicBezTo>
                      <a:cubicBezTo>
                        <a:pt x="401" y="490"/>
                        <a:pt x="376" y="520"/>
                        <a:pt x="376" y="520"/>
                      </a:cubicBezTo>
                      <a:cubicBezTo>
                        <a:pt x="393" y="572"/>
                        <a:pt x="454" y="599"/>
                        <a:pt x="504" y="616"/>
                      </a:cubicBezTo>
                      <a:cubicBezTo>
                        <a:pt x="540" y="670"/>
                        <a:pt x="503" y="720"/>
                        <a:pt x="456" y="752"/>
                      </a:cubicBezTo>
                      <a:cubicBezTo>
                        <a:pt x="438" y="778"/>
                        <a:pt x="402" y="814"/>
                        <a:pt x="376" y="832"/>
                      </a:cubicBezTo>
                      <a:cubicBezTo>
                        <a:pt x="366" y="859"/>
                        <a:pt x="373" y="850"/>
                        <a:pt x="360" y="864"/>
                      </a:cubicBez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86" name="Freeform 194"/>
                <p:cNvSpPr>
                  <a:spLocks/>
                </p:cNvSpPr>
                <p:nvPr/>
              </p:nvSpPr>
              <p:spPr bwMode="auto">
                <a:xfrm>
                  <a:off x="4980" y="1944"/>
                  <a:ext cx="540" cy="86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64"/>
                    </a:cxn>
                    <a:cxn ang="0">
                      <a:pos x="160" y="144"/>
                    </a:cxn>
                    <a:cxn ang="0">
                      <a:pos x="184" y="240"/>
                    </a:cxn>
                    <a:cxn ang="0">
                      <a:pos x="168" y="288"/>
                    </a:cxn>
                    <a:cxn ang="0">
                      <a:pos x="176" y="320"/>
                    </a:cxn>
                    <a:cxn ang="0">
                      <a:pos x="232" y="352"/>
                    </a:cxn>
                    <a:cxn ang="0">
                      <a:pos x="384" y="416"/>
                    </a:cxn>
                    <a:cxn ang="0">
                      <a:pos x="408" y="472"/>
                    </a:cxn>
                    <a:cxn ang="0">
                      <a:pos x="376" y="520"/>
                    </a:cxn>
                    <a:cxn ang="0">
                      <a:pos x="504" y="616"/>
                    </a:cxn>
                    <a:cxn ang="0">
                      <a:pos x="456" y="752"/>
                    </a:cxn>
                    <a:cxn ang="0">
                      <a:pos x="376" y="832"/>
                    </a:cxn>
                    <a:cxn ang="0">
                      <a:pos x="360" y="864"/>
                    </a:cxn>
                  </a:cxnLst>
                  <a:rect l="0" t="0" r="r" b="b"/>
                  <a:pathLst>
                    <a:path w="540" h="864">
                      <a:moveTo>
                        <a:pt x="0" y="0"/>
                      </a:moveTo>
                      <a:cubicBezTo>
                        <a:pt x="4" y="21"/>
                        <a:pt x="0" y="48"/>
                        <a:pt x="16" y="64"/>
                      </a:cubicBezTo>
                      <a:cubicBezTo>
                        <a:pt x="58" y="106"/>
                        <a:pt x="112" y="112"/>
                        <a:pt x="160" y="144"/>
                      </a:cubicBezTo>
                      <a:cubicBezTo>
                        <a:pt x="196" y="198"/>
                        <a:pt x="199" y="179"/>
                        <a:pt x="184" y="240"/>
                      </a:cubicBezTo>
                      <a:cubicBezTo>
                        <a:pt x="179" y="256"/>
                        <a:pt x="168" y="288"/>
                        <a:pt x="168" y="288"/>
                      </a:cubicBezTo>
                      <a:cubicBezTo>
                        <a:pt x="170" y="298"/>
                        <a:pt x="169" y="311"/>
                        <a:pt x="176" y="320"/>
                      </a:cubicBezTo>
                      <a:cubicBezTo>
                        <a:pt x="197" y="350"/>
                        <a:pt x="206" y="339"/>
                        <a:pt x="232" y="352"/>
                      </a:cubicBezTo>
                      <a:cubicBezTo>
                        <a:pt x="281" y="376"/>
                        <a:pt x="337" y="385"/>
                        <a:pt x="384" y="416"/>
                      </a:cubicBezTo>
                      <a:cubicBezTo>
                        <a:pt x="393" y="434"/>
                        <a:pt x="414" y="452"/>
                        <a:pt x="408" y="472"/>
                      </a:cubicBezTo>
                      <a:cubicBezTo>
                        <a:pt x="401" y="490"/>
                        <a:pt x="376" y="520"/>
                        <a:pt x="376" y="520"/>
                      </a:cubicBezTo>
                      <a:cubicBezTo>
                        <a:pt x="393" y="572"/>
                        <a:pt x="454" y="599"/>
                        <a:pt x="504" y="616"/>
                      </a:cubicBezTo>
                      <a:cubicBezTo>
                        <a:pt x="540" y="670"/>
                        <a:pt x="503" y="720"/>
                        <a:pt x="456" y="752"/>
                      </a:cubicBezTo>
                      <a:cubicBezTo>
                        <a:pt x="438" y="778"/>
                        <a:pt x="402" y="814"/>
                        <a:pt x="376" y="832"/>
                      </a:cubicBezTo>
                      <a:cubicBezTo>
                        <a:pt x="366" y="859"/>
                        <a:pt x="373" y="850"/>
                        <a:pt x="360" y="864"/>
                      </a:cubicBez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366787" name="AutoShape 195"/>
              <p:cNvSpPr>
                <a:spLocks noChangeArrowheads="1"/>
              </p:cNvSpPr>
              <p:nvPr/>
            </p:nvSpPr>
            <p:spPr bwMode="auto">
              <a:xfrm>
                <a:off x="3001" y="716"/>
                <a:ext cx="597" cy="771"/>
              </a:xfrm>
              <a:prstGeom prst="cube">
                <a:avLst>
                  <a:gd name="adj" fmla="val 13597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fr-FR" sz="900">
                    <a:solidFill>
                      <a:srgbClr val="0000FF"/>
                    </a:solidFill>
                    <a:latin typeface="Helvetica" charset="0"/>
                    <a:ea typeface="ＭＳ Ｐゴシック" pitchFamily="34" charset="-128"/>
                  </a:rPr>
                  <a:t>Electrophoresis </a:t>
                </a:r>
              </a:p>
              <a:p>
                <a:pPr algn="ctr"/>
                <a:r>
                  <a:rPr lang="fr-FR" sz="900">
                    <a:solidFill>
                      <a:srgbClr val="0000FF"/>
                    </a:solidFill>
                    <a:latin typeface="Helvetica" charset="0"/>
                    <a:ea typeface="ＭＳ Ｐゴシック" pitchFamily="34" charset="-128"/>
                  </a:rPr>
                  <a:t>and </a:t>
                </a:r>
              </a:p>
              <a:p>
                <a:pPr algn="ctr"/>
                <a:r>
                  <a:rPr lang="fr-FR" sz="900">
                    <a:solidFill>
                      <a:srgbClr val="0000FF"/>
                    </a:solidFill>
                    <a:latin typeface="Helvetica" charset="0"/>
                    <a:ea typeface="ＭＳ Ｐゴシック" pitchFamily="34" charset="-128"/>
                  </a:rPr>
                  <a:t>base calling </a:t>
                </a:r>
                <a:endParaRPr lang="fr-FR" sz="900">
                  <a:latin typeface="Helvetica" charset="0"/>
                  <a:ea typeface="ＭＳ Ｐゴシック" pitchFamily="34" charset="-128"/>
                </a:endParaRPr>
              </a:p>
            </p:txBody>
          </p:sp>
          <p:grpSp>
            <p:nvGrpSpPr>
              <p:cNvPr id="16" name="Group 196"/>
              <p:cNvGrpSpPr>
                <a:grpSpLocks/>
              </p:cNvGrpSpPr>
              <p:nvPr/>
            </p:nvGrpSpPr>
            <p:grpSpPr bwMode="auto">
              <a:xfrm>
                <a:off x="2876" y="1606"/>
                <a:ext cx="754" cy="458"/>
                <a:chOff x="4320" y="2304"/>
                <a:chExt cx="1344" cy="864"/>
              </a:xfrm>
            </p:grpSpPr>
            <p:sp>
              <p:nvSpPr>
                <p:cNvPr id="366789" name="Rectangle 197"/>
                <p:cNvSpPr>
                  <a:spLocks noChangeArrowheads="1"/>
                </p:cNvSpPr>
                <p:nvPr/>
              </p:nvSpPr>
              <p:spPr bwMode="auto">
                <a:xfrm>
                  <a:off x="5040" y="2400"/>
                  <a:ext cx="624" cy="432"/>
                </a:xfrm>
                <a:prstGeom prst="rect">
                  <a:avLst/>
                </a:prstGeom>
                <a:solidFill>
                  <a:srgbClr val="C7C2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90" name="AutoShape 198"/>
                <p:cNvSpPr>
                  <a:spLocks noChangeArrowheads="1"/>
                </p:cNvSpPr>
                <p:nvPr/>
              </p:nvSpPr>
              <p:spPr bwMode="auto">
                <a:xfrm>
                  <a:off x="4320" y="2928"/>
                  <a:ext cx="1104" cy="240"/>
                </a:xfrm>
                <a:prstGeom prst="parallelogram">
                  <a:avLst>
                    <a:gd name="adj" fmla="val 115000"/>
                  </a:avLst>
                </a:prstGeom>
                <a:solidFill>
                  <a:srgbClr val="FFFFAB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91" name="Rectangle 199"/>
                <p:cNvSpPr>
                  <a:spLocks noChangeArrowheads="1"/>
                </p:cNvSpPr>
                <p:nvPr/>
              </p:nvSpPr>
              <p:spPr bwMode="auto">
                <a:xfrm>
                  <a:off x="4608" y="2304"/>
                  <a:ext cx="816" cy="624"/>
                </a:xfrm>
                <a:prstGeom prst="rect">
                  <a:avLst/>
                </a:prstGeom>
                <a:solidFill>
                  <a:srgbClr val="FFFFAB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92" name="AutoShape 200"/>
                <p:cNvSpPr>
                  <a:spLocks noChangeArrowheads="1"/>
                </p:cNvSpPr>
                <p:nvPr/>
              </p:nvSpPr>
              <p:spPr bwMode="auto">
                <a:xfrm>
                  <a:off x="4704" y="2352"/>
                  <a:ext cx="624" cy="52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93" name="Line 201"/>
                <p:cNvSpPr>
                  <a:spLocks noChangeShapeType="1"/>
                </p:cNvSpPr>
                <p:nvPr/>
              </p:nvSpPr>
              <p:spPr bwMode="auto">
                <a:xfrm>
                  <a:off x="4560" y="2976"/>
                  <a:ext cx="81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94" name="Line 202"/>
                <p:cNvSpPr>
                  <a:spLocks noChangeShapeType="1"/>
                </p:cNvSpPr>
                <p:nvPr/>
              </p:nvSpPr>
              <p:spPr bwMode="auto">
                <a:xfrm>
                  <a:off x="4496" y="3024"/>
                  <a:ext cx="81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95" name="Line 203"/>
                <p:cNvSpPr>
                  <a:spLocks noChangeShapeType="1"/>
                </p:cNvSpPr>
                <p:nvPr/>
              </p:nvSpPr>
              <p:spPr bwMode="auto">
                <a:xfrm>
                  <a:off x="4432" y="3072"/>
                  <a:ext cx="81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96" name="Line 204"/>
                <p:cNvSpPr>
                  <a:spLocks noChangeShapeType="1"/>
                </p:cNvSpPr>
                <p:nvPr/>
              </p:nvSpPr>
              <p:spPr bwMode="auto">
                <a:xfrm>
                  <a:off x="4368" y="3120"/>
                  <a:ext cx="81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97" name="Line 205"/>
                <p:cNvSpPr>
                  <a:spLocks noChangeShapeType="1"/>
                </p:cNvSpPr>
                <p:nvPr/>
              </p:nvSpPr>
              <p:spPr bwMode="auto">
                <a:xfrm flipH="1">
                  <a:off x="4392" y="2928"/>
                  <a:ext cx="264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98" name="Line 206"/>
                <p:cNvSpPr>
                  <a:spLocks noChangeShapeType="1"/>
                </p:cNvSpPr>
                <p:nvPr/>
              </p:nvSpPr>
              <p:spPr bwMode="auto">
                <a:xfrm flipH="1">
                  <a:off x="4464" y="2928"/>
                  <a:ext cx="264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799" name="Line 207"/>
                <p:cNvSpPr>
                  <a:spLocks noChangeShapeType="1"/>
                </p:cNvSpPr>
                <p:nvPr/>
              </p:nvSpPr>
              <p:spPr bwMode="auto">
                <a:xfrm flipH="1">
                  <a:off x="4536" y="2928"/>
                  <a:ext cx="264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800" name="Line 208"/>
                <p:cNvSpPr>
                  <a:spLocks noChangeShapeType="1"/>
                </p:cNvSpPr>
                <p:nvPr/>
              </p:nvSpPr>
              <p:spPr bwMode="auto">
                <a:xfrm flipH="1">
                  <a:off x="4608" y="2928"/>
                  <a:ext cx="264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801" name="Line 209"/>
                <p:cNvSpPr>
                  <a:spLocks noChangeShapeType="1"/>
                </p:cNvSpPr>
                <p:nvPr/>
              </p:nvSpPr>
              <p:spPr bwMode="auto">
                <a:xfrm flipH="1">
                  <a:off x="4680" y="2928"/>
                  <a:ext cx="264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802" name="Line 210"/>
                <p:cNvSpPr>
                  <a:spLocks noChangeShapeType="1"/>
                </p:cNvSpPr>
                <p:nvPr/>
              </p:nvSpPr>
              <p:spPr bwMode="auto">
                <a:xfrm flipH="1">
                  <a:off x="4752" y="2928"/>
                  <a:ext cx="264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803" name="Line 211"/>
                <p:cNvSpPr>
                  <a:spLocks noChangeShapeType="1"/>
                </p:cNvSpPr>
                <p:nvPr/>
              </p:nvSpPr>
              <p:spPr bwMode="auto">
                <a:xfrm flipH="1">
                  <a:off x="4824" y="2928"/>
                  <a:ext cx="264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804" name="Line 212"/>
                <p:cNvSpPr>
                  <a:spLocks noChangeShapeType="1"/>
                </p:cNvSpPr>
                <p:nvPr/>
              </p:nvSpPr>
              <p:spPr bwMode="auto">
                <a:xfrm flipH="1">
                  <a:off x="4896" y="2928"/>
                  <a:ext cx="264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805" name="Line 213"/>
                <p:cNvSpPr>
                  <a:spLocks noChangeShapeType="1"/>
                </p:cNvSpPr>
                <p:nvPr/>
              </p:nvSpPr>
              <p:spPr bwMode="auto">
                <a:xfrm flipH="1">
                  <a:off x="4968" y="2928"/>
                  <a:ext cx="264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806" name="Line 214"/>
                <p:cNvSpPr>
                  <a:spLocks noChangeShapeType="1"/>
                </p:cNvSpPr>
                <p:nvPr/>
              </p:nvSpPr>
              <p:spPr bwMode="auto">
                <a:xfrm flipH="1">
                  <a:off x="5040" y="2928"/>
                  <a:ext cx="264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807" name="Line 215"/>
                <p:cNvSpPr>
                  <a:spLocks noChangeShapeType="1"/>
                </p:cNvSpPr>
                <p:nvPr/>
              </p:nvSpPr>
              <p:spPr bwMode="auto">
                <a:xfrm flipH="1">
                  <a:off x="5112" y="2928"/>
                  <a:ext cx="264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808" name="AutoShape 216"/>
                <p:cNvSpPr>
                  <a:spLocks noChangeArrowheads="1"/>
                </p:cNvSpPr>
                <p:nvPr/>
              </p:nvSpPr>
              <p:spPr bwMode="auto">
                <a:xfrm>
                  <a:off x="5424" y="2304"/>
                  <a:ext cx="240" cy="96"/>
                </a:xfrm>
                <a:prstGeom prst="rtTriangle">
                  <a:avLst/>
                </a:prstGeom>
                <a:solidFill>
                  <a:srgbClr val="C7C2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809" name="AutoShape 217"/>
                <p:cNvSpPr>
                  <a:spLocks noChangeArrowheads="1"/>
                </p:cNvSpPr>
                <p:nvPr/>
              </p:nvSpPr>
              <p:spPr bwMode="auto">
                <a:xfrm flipV="1">
                  <a:off x="5424" y="2832"/>
                  <a:ext cx="240" cy="96"/>
                </a:xfrm>
                <a:prstGeom prst="rtTriangle">
                  <a:avLst/>
                </a:prstGeom>
                <a:solidFill>
                  <a:srgbClr val="C7C2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366810" name="Text Box 218"/>
              <p:cNvSpPr txBox="1">
                <a:spLocks noChangeArrowheads="1"/>
              </p:cNvSpPr>
              <p:nvPr/>
            </p:nvSpPr>
            <p:spPr bwMode="auto">
              <a:xfrm>
                <a:off x="3063" y="1651"/>
                <a:ext cx="371" cy="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FR" sz="500">
                    <a:latin typeface="Courier" charset="0"/>
                    <a:ea typeface="ＭＳ Ｐゴシック" pitchFamily="34" charset="-128"/>
                  </a:rPr>
                  <a:t>ACGTCAGTCTTAGGCATCGTTTGACTGGGCTGACGTATCCGTGA</a:t>
                </a:r>
              </a:p>
            </p:txBody>
          </p:sp>
          <p:sp>
            <p:nvSpPr>
              <p:cNvPr id="366811" name="Line 219"/>
              <p:cNvSpPr>
                <a:spLocks noChangeShapeType="1"/>
              </p:cNvSpPr>
              <p:nvPr/>
            </p:nvSpPr>
            <p:spPr bwMode="auto">
              <a:xfrm rot="-5400000">
                <a:off x="2692" y="1336"/>
                <a:ext cx="227" cy="205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366812" name="Text Box 220"/>
            <p:cNvSpPr txBox="1">
              <a:spLocks noChangeArrowheads="1"/>
            </p:cNvSpPr>
            <p:nvPr/>
          </p:nvSpPr>
          <p:spPr bwMode="auto">
            <a:xfrm>
              <a:off x="58" y="362"/>
              <a:ext cx="19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Sanger method (1977-2006) </a:t>
              </a:r>
            </a:p>
          </p:txBody>
        </p:sp>
        <p:sp>
          <p:nvSpPr>
            <p:cNvPr id="366813" name="Text Box 221"/>
            <p:cNvSpPr txBox="1">
              <a:spLocks noChangeArrowheads="1"/>
            </p:cNvSpPr>
            <p:nvPr/>
          </p:nvSpPr>
          <p:spPr bwMode="auto">
            <a:xfrm>
              <a:off x="4328" y="879"/>
              <a:ext cx="1240" cy="73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tabLst>
                  <a:tab pos="952500" algn="l"/>
                  <a:tab pos="1816100" algn="l"/>
                </a:tabLst>
              </a:pPr>
              <a:r>
                <a:rPr lang="fr-FR" altLang="ja-JP" sz="1400" b="1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384 sequence reads</a:t>
              </a:r>
              <a:endParaRPr lang="fr-FR" altLang="ja-JP" sz="1400">
                <a:solidFill>
                  <a:srgbClr val="0000FF"/>
                </a:solidFill>
                <a:latin typeface="Arial" charset="0"/>
                <a:ea typeface="ＭＳ Ｐゴシック" pitchFamily="34" charset="-128"/>
              </a:endParaRPr>
            </a:p>
            <a:p>
              <a:pPr>
                <a:tabLst>
                  <a:tab pos="952500" algn="l"/>
                  <a:tab pos="1816100" algn="l"/>
                </a:tabLst>
              </a:pPr>
              <a:r>
                <a:rPr lang="fr-FR" altLang="ja-JP" sz="1400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(~ 700 nuc.)    </a:t>
              </a:r>
              <a:r>
                <a:rPr lang="fr-FR" altLang="ja-JP" sz="1400">
                  <a:latin typeface="Arial" charset="0"/>
                  <a:ea typeface="ＭＳ Ｐゴシック" pitchFamily="34" charset="-128"/>
                </a:rPr>
                <a:t>     </a:t>
              </a:r>
            </a:p>
            <a:p>
              <a:pPr>
                <a:tabLst>
                  <a:tab pos="952500" algn="l"/>
                  <a:tab pos="1816100" algn="l"/>
                </a:tabLst>
              </a:pPr>
              <a:endParaRPr lang="fr-FR" altLang="ja-JP" sz="1400">
                <a:latin typeface="Arial" charset="0"/>
                <a:ea typeface="ＭＳ Ｐゴシック" pitchFamily="34" charset="-128"/>
              </a:endParaRPr>
            </a:p>
            <a:p>
              <a:pPr>
                <a:tabLst>
                  <a:tab pos="952500" algn="l"/>
                  <a:tab pos="1816100" algn="l"/>
                </a:tabLst>
              </a:pPr>
              <a:r>
                <a:rPr lang="fr-FR" altLang="ja-JP" sz="1400">
                  <a:latin typeface="Arial" charset="0"/>
                  <a:ea typeface="ＭＳ Ｐゴシック" pitchFamily="34" charset="-128"/>
                </a:rPr>
                <a:t>Total:  ~ </a:t>
              </a:r>
              <a:r>
                <a:rPr lang="fr-FR" altLang="ja-JP" sz="1400" b="1">
                  <a:latin typeface="Arial" charset="0"/>
                  <a:ea typeface="ＭＳ Ｐゴシック" pitchFamily="34" charset="-128"/>
                </a:rPr>
                <a:t>260 000 </a:t>
              </a:r>
            </a:p>
            <a:p>
              <a:pPr>
                <a:tabLst>
                  <a:tab pos="952500" algn="l"/>
                  <a:tab pos="1816100" algn="l"/>
                </a:tabLst>
              </a:pPr>
              <a:r>
                <a:rPr lang="fr-FR" altLang="ja-JP" sz="1400">
                  <a:latin typeface="Arial" charset="0"/>
                  <a:ea typeface="ＭＳ Ｐゴシック" pitchFamily="34" charset="-128"/>
                </a:rPr>
                <a:t>nucleotides</a:t>
              </a:r>
              <a:endParaRPr lang="fr-FR" sz="1400">
                <a:solidFill>
                  <a:srgbClr val="FF0000"/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366814" name="Text Box 222"/>
          <p:cNvSpPr txBox="1">
            <a:spLocks noChangeArrowheads="1"/>
          </p:cNvSpPr>
          <p:nvPr/>
        </p:nvSpPr>
        <p:spPr bwMode="auto">
          <a:xfrm>
            <a:off x="3276600" y="76200"/>
            <a:ext cx="2471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DNA sequencing</a:t>
            </a:r>
          </a:p>
        </p:txBody>
      </p:sp>
      <p:grpSp>
        <p:nvGrpSpPr>
          <p:cNvPr id="17" name="Group 223"/>
          <p:cNvGrpSpPr>
            <a:grpSpLocks/>
          </p:cNvGrpSpPr>
          <p:nvPr/>
        </p:nvGrpSpPr>
        <p:grpSpPr bwMode="auto">
          <a:xfrm>
            <a:off x="92075" y="3276600"/>
            <a:ext cx="8747125" cy="2514600"/>
            <a:chOff x="58" y="2064"/>
            <a:chExt cx="5510" cy="1584"/>
          </a:xfrm>
        </p:grpSpPr>
        <p:grpSp>
          <p:nvGrpSpPr>
            <p:cNvPr id="18" name="Group 224"/>
            <p:cNvGrpSpPr>
              <a:grpSpLocks/>
            </p:cNvGrpSpPr>
            <p:nvPr/>
          </p:nvGrpSpPr>
          <p:grpSpPr bwMode="auto">
            <a:xfrm>
              <a:off x="432" y="2300"/>
              <a:ext cx="3643" cy="1348"/>
              <a:chOff x="2064" y="2213"/>
              <a:chExt cx="3643" cy="1348"/>
            </a:xfrm>
          </p:grpSpPr>
          <p:grpSp>
            <p:nvGrpSpPr>
              <p:cNvPr id="19" name="Group 225"/>
              <p:cNvGrpSpPr>
                <a:grpSpLocks/>
              </p:cNvGrpSpPr>
              <p:nvPr/>
            </p:nvGrpSpPr>
            <p:grpSpPr bwMode="auto">
              <a:xfrm>
                <a:off x="3343" y="2285"/>
                <a:ext cx="1072" cy="1204"/>
                <a:chOff x="3136" y="2194"/>
                <a:chExt cx="1072" cy="1204"/>
              </a:xfrm>
            </p:grpSpPr>
            <p:sp>
              <p:nvSpPr>
                <p:cNvPr id="366818" name="Text Box 226"/>
                <p:cNvSpPr txBox="1">
                  <a:spLocks noChangeArrowheads="1"/>
                </p:cNvSpPr>
                <p:nvPr/>
              </p:nvSpPr>
              <p:spPr bwMode="auto">
                <a:xfrm>
                  <a:off x="3144" y="3052"/>
                  <a:ext cx="1056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fr-FR" sz="1000">
                      <a:solidFill>
                        <a:srgbClr val="0000CC"/>
                      </a:solidFill>
                      <a:latin typeface="Helvetica" charset="0"/>
                      <a:ea typeface="ＭＳ Ｐゴシック" pitchFamily="34" charset="-128"/>
                    </a:rPr>
                    <a:t>DNA fragment immobilization and </a:t>
                  </a:r>
                  <a:r>
                    <a:rPr lang="fr-FR" sz="1000" i="1">
                      <a:solidFill>
                        <a:srgbClr val="0000CC"/>
                      </a:solidFill>
                      <a:latin typeface="Helvetica" charset="0"/>
                      <a:ea typeface="ＭＳ Ｐゴシック" pitchFamily="34" charset="-128"/>
                    </a:rPr>
                    <a:t>in situ </a:t>
                  </a:r>
                  <a:r>
                    <a:rPr lang="fr-FR" sz="1000">
                      <a:solidFill>
                        <a:srgbClr val="0000CC"/>
                      </a:solidFill>
                      <a:latin typeface="Helvetica" charset="0"/>
                      <a:ea typeface="ＭＳ Ｐゴシック" pitchFamily="34" charset="-128"/>
                    </a:rPr>
                    <a:t>PCR amplification</a:t>
                  </a:r>
                </a:p>
              </p:txBody>
            </p:sp>
            <p:pic>
              <p:nvPicPr>
                <p:cNvPr id="366819" name="Picture 227" descr="zasolex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3136" y="2194"/>
                  <a:ext cx="1072" cy="81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20" name="Group 228"/>
              <p:cNvGrpSpPr>
                <a:grpSpLocks/>
              </p:cNvGrpSpPr>
              <p:nvPr/>
            </p:nvGrpSpPr>
            <p:grpSpPr bwMode="auto">
              <a:xfrm>
                <a:off x="4885" y="2213"/>
                <a:ext cx="822" cy="1348"/>
                <a:chOff x="4278" y="2231"/>
                <a:chExt cx="822" cy="1348"/>
              </a:xfrm>
            </p:grpSpPr>
            <p:grpSp>
              <p:nvGrpSpPr>
                <p:cNvPr id="21" name="Group 229"/>
                <p:cNvGrpSpPr>
                  <a:grpSpLocks/>
                </p:cNvGrpSpPr>
                <p:nvPr/>
              </p:nvGrpSpPr>
              <p:grpSpPr bwMode="auto">
                <a:xfrm flipV="1">
                  <a:off x="4718" y="2864"/>
                  <a:ext cx="382" cy="554"/>
                  <a:chOff x="4936" y="1944"/>
                  <a:chExt cx="584" cy="896"/>
                </a:xfrm>
              </p:grpSpPr>
              <p:sp>
                <p:nvSpPr>
                  <p:cNvPr id="366822" name="Freeform 230"/>
                  <p:cNvSpPr>
                    <a:spLocks/>
                  </p:cNvSpPr>
                  <p:nvPr/>
                </p:nvSpPr>
                <p:spPr bwMode="auto">
                  <a:xfrm>
                    <a:off x="4936" y="1976"/>
                    <a:ext cx="540" cy="86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64"/>
                      </a:cxn>
                      <a:cxn ang="0">
                        <a:pos x="160" y="144"/>
                      </a:cxn>
                      <a:cxn ang="0">
                        <a:pos x="184" y="240"/>
                      </a:cxn>
                      <a:cxn ang="0">
                        <a:pos x="168" y="288"/>
                      </a:cxn>
                      <a:cxn ang="0">
                        <a:pos x="176" y="320"/>
                      </a:cxn>
                      <a:cxn ang="0">
                        <a:pos x="232" y="352"/>
                      </a:cxn>
                      <a:cxn ang="0">
                        <a:pos x="384" y="416"/>
                      </a:cxn>
                      <a:cxn ang="0">
                        <a:pos x="408" y="472"/>
                      </a:cxn>
                      <a:cxn ang="0">
                        <a:pos x="376" y="520"/>
                      </a:cxn>
                      <a:cxn ang="0">
                        <a:pos x="504" y="616"/>
                      </a:cxn>
                      <a:cxn ang="0">
                        <a:pos x="456" y="752"/>
                      </a:cxn>
                      <a:cxn ang="0">
                        <a:pos x="376" y="832"/>
                      </a:cxn>
                      <a:cxn ang="0">
                        <a:pos x="360" y="864"/>
                      </a:cxn>
                    </a:cxnLst>
                    <a:rect l="0" t="0" r="r" b="b"/>
                    <a:pathLst>
                      <a:path w="540" h="864">
                        <a:moveTo>
                          <a:pt x="0" y="0"/>
                        </a:moveTo>
                        <a:cubicBezTo>
                          <a:pt x="4" y="21"/>
                          <a:pt x="0" y="48"/>
                          <a:pt x="16" y="64"/>
                        </a:cubicBezTo>
                        <a:cubicBezTo>
                          <a:pt x="58" y="106"/>
                          <a:pt x="112" y="112"/>
                          <a:pt x="160" y="144"/>
                        </a:cubicBezTo>
                        <a:cubicBezTo>
                          <a:pt x="196" y="198"/>
                          <a:pt x="199" y="179"/>
                          <a:pt x="184" y="240"/>
                        </a:cubicBezTo>
                        <a:cubicBezTo>
                          <a:pt x="179" y="256"/>
                          <a:pt x="168" y="288"/>
                          <a:pt x="168" y="288"/>
                        </a:cubicBezTo>
                        <a:cubicBezTo>
                          <a:pt x="170" y="298"/>
                          <a:pt x="169" y="311"/>
                          <a:pt x="176" y="320"/>
                        </a:cubicBezTo>
                        <a:cubicBezTo>
                          <a:pt x="197" y="350"/>
                          <a:pt x="206" y="339"/>
                          <a:pt x="232" y="352"/>
                        </a:cubicBezTo>
                        <a:cubicBezTo>
                          <a:pt x="281" y="376"/>
                          <a:pt x="337" y="385"/>
                          <a:pt x="384" y="416"/>
                        </a:cubicBezTo>
                        <a:cubicBezTo>
                          <a:pt x="393" y="434"/>
                          <a:pt x="414" y="452"/>
                          <a:pt x="408" y="472"/>
                        </a:cubicBezTo>
                        <a:cubicBezTo>
                          <a:pt x="401" y="490"/>
                          <a:pt x="376" y="520"/>
                          <a:pt x="376" y="520"/>
                        </a:cubicBezTo>
                        <a:cubicBezTo>
                          <a:pt x="393" y="572"/>
                          <a:pt x="454" y="599"/>
                          <a:pt x="504" y="616"/>
                        </a:cubicBezTo>
                        <a:cubicBezTo>
                          <a:pt x="540" y="670"/>
                          <a:pt x="503" y="720"/>
                          <a:pt x="456" y="752"/>
                        </a:cubicBezTo>
                        <a:cubicBezTo>
                          <a:pt x="438" y="778"/>
                          <a:pt x="402" y="814"/>
                          <a:pt x="376" y="832"/>
                        </a:cubicBezTo>
                        <a:cubicBezTo>
                          <a:pt x="366" y="859"/>
                          <a:pt x="373" y="850"/>
                          <a:pt x="360" y="864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23" name="Freeform 231"/>
                  <p:cNvSpPr>
                    <a:spLocks/>
                  </p:cNvSpPr>
                  <p:nvPr/>
                </p:nvSpPr>
                <p:spPr bwMode="auto">
                  <a:xfrm>
                    <a:off x="4947" y="1968"/>
                    <a:ext cx="540" cy="86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64"/>
                      </a:cxn>
                      <a:cxn ang="0">
                        <a:pos x="160" y="144"/>
                      </a:cxn>
                      <a:cxn ang="0">
                        <a:pos x="184" y="240"/>
                      </a:cxn>
                      <a:cxn ang="0">
                        <a:pos x="168" y="288"/>
                      </a:cxn>
                      <a:cxn ang="0">
                        <a:pos x="176" y="320"/>
                      </a:cxn>
                      <a:cxn ang="0">
                        <a:pos x="232" y="352"/>
                      </a:cxn>
                      <a:cxn ang="0">
                        <a:pos x="384" y="416"/>
                      </a:cxn>
                      <a:cxn ang="0">
                        <a:pos x="408" y="472"/>
                      </a:cxn>
                      <a:cxn ang="0">
                        <a:pos x="376" y="520"/>
                      </a:cxn>
                      <a:cxn ang="0">
                        <a:pos x="504" y="616"/>
                      </a:cxn>
                      <a:cxn ang="0">
                        <a:pos x="456" y="752"/>
                      </a:cxn>
                      <a:cxn ang="0">
                        <a:pos x="376" y="832"/>
                      </a:cxn>
                      <a:cxn ang="0">
                        <a:pos x="360" y="864"/>
                      </a:cxn>
                    </a:cxnLst>
                    <a:rect l="0" t="0" r="r" b="b"/>
                    <a:pathLst>
                      <a:path w="540" h="864">
                        <a:moveTo>
                          <a:pt x="0" y="0"/>
                        </a:moveTo>
                        <a:cubicBezTo>
                          <a:pt x="4" y="21"/>
                          <a:pt x="0" y="48"/>
                          <a:pt x="16" y="64"/>
                        </a:cubicBezTo>
                        <a:cubicBezTo>
                          <a:pt x="58" y="106"/>
                          <a:pt x="112" y="112"/>
                          <a:pt x="160" y="144"/>
                        </a:cubicBezTo>
                        <a:cubicBezTo>
                          <a:pt x="196" y="198"/>
                          <a:pt x="199" y="179"/>
                          <a:pt x="184" y="240"/>
                        </a:cubicBezTo>
                        <a:cubicBezTo>
                          <a:pt x="179" y="256"/>
                          <a:pt x="168" y="288"/>
                          <a:pt x="168" y="288"/>
                        </a:cubicBezTo>
                        <a:cubicBezTo>
                          <a:pt x="170" y="298"/>
                          <a:pt x="169" y="311"/>
                          <a:pt x="176" y="320"/>
                        </a:cubicBezTo>
                        <a:cubicBezTo>
                          <a:pt x="197" y="350"/>
                          <a:pt x="206" y="339"/>
                          <a:pt x="232" y="352"/>
                        </a:cubicBezTo>
                        <a:cubicBezTo>
                          <a:pt x="281" y="376"/>
                          <a:pt x="337" y="385"/>
                          <a:pt x="384" y="416"/>
                        </a:cubicBezTo>
                        <a:cubicBezTo>
                          <a:pt x="393" y="434"/>
                          <a:pt x="414" y="452"/>
                          <a:pt x="408" y="472"/>
                        </a:cubicBezTo>
                        <a:cubicBezTo>
                          <a:pt x="401" y="490"/>
                          <a:pt x="376" y="520"/>
                          <a:pt x="376" y="520"/>
                        </a:cubicBezTo>
                        <a:cubicBezTo>
                          <a:pt x="393" y="572"/>
                          <a:pt x="454" y="599"/>
                          <a:pt x="504" y="616"/>
                        </a:cubicBezTo>
                        <a:cubicBezTo>
                          <a:pt x="540" y="670"/>
                          <a:pt x="503" y="720"/>
                          <a:pt x="456" y="752"/>
                        </a:cubicBezTo>
                        <a:cubicBezTo>
                          <a:pt x="438" y="778"/>
                          <a:pt x="402" y="814"/>
                          <a:pt x="376" y="832"/>
                        </a:cubicBezTo>
                        <a:cubicBezTo>
                          <a:pt x="366" y="859"/>
                          <a:pt x="373" y="850"/>
                          <a:pt x="360" y="864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24" name="Freeform 232"/>
                  <p:cNvSpPr>
                    <a:spLocks/>
                  </p:cNvSpPr>
                  <p:nvPr/>
                </p:nvSpPr>
                <p:spPr bwMode="auto">
                  <a:xfrm>
                    <a:off x="4958" y="1960"/>
                    <a:ext cx="540" cy="86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64"/>
                      </a:cxn>
                      <a:cxn ang="0">
                        <a:pos x="160" y="144"/>
                      </a:cxn>
                      <a:cxn ang="0">
                        <a:pos x="184" y="240"/>
                      </a:cxn>
                      <a:cxn ang="0">
                        <a:pos x="168" y="288"/>
                      </a:cxn>
                      <a:cxn ang="0">
                        <a:pos x="176" y="320"/>
                      </a:cxn>
                      <a:cxn ang="0">
                        <a:pos x="232" y="352"/>
                      </a:cxn>
                      <a:cxn ang="0">
                        <a:pos x="384" y="416"/>
                      </a:cxn>
                      <a:cxn ang="0">
                        <a:pos x="408" y="472"/>
                      </a:cxn>
                      <a:cxn ang="0">
                        <a:pos x="376" y="520"/>
                      </a:cxn>
                      <a:cxn ang="0">
                        <a:pos x="504" y="616"/>
                      </a:cxn>
                      <a:cxn ang="0">
                        <a:pos x="456" y="752"/>
                      </a:cxn>
                      <a:cxn ang="0">
                        <a:pos x="376" y="832"/>
                      </a:cxn>
                      <a:cxn ang="0">
                        <a:pos x="360" y="864"/>
                      </a:cxn>
                    </a:cxnLst>
                    <a:rect l="0" t="0" r="r" b="b"/>
                    <a:pathLst>
                      <a:path w="540" h="864">
                        <a:moveTo>
                          <a:pt x="0" y="0"/>
                        </a:moveTo>
                        <a:cubicBezTo>
                          <a:pt x="4" y="21"/>
                          <a:pt x="0" y="48"/>
                          <a:pt x="16" y="64"/>
                        </a:cubicBezTo>
                        <a:cubicBezTo>
                          <a:pt x="58" y="106"/>
                          <a:pt x="112" y="112"/>
                          <a:pt x="160" y="144"/>
                        </a:cubicBezTo>
                        <a:cubicBezTo>
                          <a:pt x="196" y="198"/>
                          <a:pt x="199" y="179"/>
                          <a:pt x="184" y="240"/>
                        </a:cubicBezTo>
                        <a:cubicBezTo>
                          <a:pt x="179" y="256"/>
                          <a:pt x="168" y="288"/>
                          <a:pt x="168" y="288"/>
                        </a:cubicBezTo>
                        <a:cubicBezTo>
                          <a:pt x="170" y="298"/>
                          <a:pt x="169" y="311"/>
                          <a:pt x="176" y="320"/>
                        </a:cubicBezTo>
                        <a:cubicBezTo>
                          <a:pt x="197" y="350"/>
                          <a:pt x="206" y="339"/>
                          <a:pt x="232" y="352"/>
                        </a:cubicBezTo>
                        <a:cubicBezTo>
                          <a:pt x="281" y="376"/>
                          <a:pt x="337" y="385"/>
                          <a:pt x="384" y="416"/>
                        </a:cubicBezTo>
                        <a:cubicBezTo>
                          <a:pt x="393" y="434"/>
                          <a:pt x="414" y="452"/>
                          <a:pt x="408" y="472"/>
                        </a:cubicBezTo>
                        <a:cubicBezTo>
                          <a:pt x="401" y="490"/>
                          <a:pt x="376" y="520"/>
                          <a:pt x="376" y="520"/>
                        </a:cubicBezTo>
                        <a:cubicBezTo>
                          <a:pt x="393" y="572"/>
                          <a:pt x="454" y="599"/>
                          <a:pt x="504" y="616"/>
                        </a:cubicBezTo>
                        <a:cubicBezTo>
                          <a:pt x="540" y="670"/>
                          <a:pt x="503" y="720"/>
                          <a:pt x="456" y="752"/>
                        </a:cubicBezTo>
                        <a:cubicBezTo>
                          <a:pt x="438" y="778"/>
                          <a:pt x="402" y="814"/>
                          <a:pt x="376" y="832"/>
                        </a:cubicBezTo>
                        <a:cubicBezTo>
                          <a:pt x="366" y="859"/>
                          <a:pt x="373" y="850"/>
                          <a:pt x="360" y="864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25" name="Freeform 233"/>
                  <p:cNvSpPr>
                    <a:spLocks/>
                  </p:cNvSpPr>
                  <p:nvPr/>
                </p:nvSpPr>
                <p:spPr bwMode="auto">
                  <a:xfrm>
                    <a:off x="4969" y="1952"/>
                    <a:ext cx="540" cy="86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64"/>
                      </a:cxn>
                      <a:cxn ang="0">
                        <a:pos x="160" y="144"/>
                      </a:cxn>
                      <a:cxn ang="0">
                        <a:pos x="184" y="240"/>
                      </a:cxn>
                      <a:cxn ang="0">
                        <a:pos x="168" y="288"/>
                      </a:cxn>
                      <a:cxn ang="0">
                        <a:pos x="176" y="320"/>
                      </a:cxn>
                      <a:cxn ang="0">
                        <a:pos x="232" y="352"/>
                      </a:cxn>
                      <a:cxn ang="0">
                        <a:pos x="384" y="416"/>
                      </a:cxn>
                      <a:cxn ang="0">
                        <a:pos x="408" y="472"/>
                      </a:cxn>
                      <a:cxn ang="0">
                        <a:pos x="376" y="520"/>
                      </a:cxn>
                      <a:cxn ang="0">
                        <a:pos x="504" y="616"/>
                      </a:cxn>
                      <a:cxn ang="0">
                        <a:pos x="456" y="752"/>
                      </a:cxn>
                      <a:cxn ang="0">
                        <a:pos x="376" y="832"/>
                      </a:cxn>
                      <a:cxn ang="0">
                        <a:pos x="360" y="864"/>
                      </a:cxn>
                    </a:cxnLst>
                    <a:rect l="0" t="0" r="r" b="b"/>
                    <a:pathLst>
                      <a:path w="540" h="864">
                        <a:moveTo>
                          <a:pt x="0" y="0"/>
                        </a:moveTo>
                        <a:cubicBezTo>
                          <a:pt x="4" y="21"/>
                          <a:pt x="0" y="48"/>
                          <a:pt x="16" y="64"/>
                        </a:cubicBezTo>
                        <a:cubicBezTo>
                          <a:pt x="58" y="106"/>
                          <a:pt x="112" y="112"/>
                          <a:pt x="160" y="144"/>
                        </a:cubicBezTo>
                        <a:cubicBezTo>
                          <a:pt x="196" y="198"/>
                          <a:pt x="199" y="179"/>
                          <a:pt x="184" y="240"/>
                        </a:cubicBezTo>
                        <a:cubicBezTo>
                          <a:pt x="179" y="256"/>
                          <a:pt x="168" y="288"/>
                          <a:pt x="168" y="288"/>
                        </a:cubicBezTo>
                        <a:cubicBezTo>
                          <a:pt x="170" y="298"/>
                          <a:pt x="169" y="311"/>
                          <a:pt x="176" y="320"/>
                        </a:cubicBezTo>
                        <a:cubicBezTo>
                          <a:pt x="197" y="350"/>
                          <a:pt x="206" y="339"/>
                          <a:pt x="232" y="352"/>
                        </a:cubicBezTo>
                        <a:cubicBezTo>
                          <a:pt x="281" y="376"/>
                          <a:pt x="337" y="385"/>
                          <a:pt x="384" y="416"/>
                        </a:cubicBezTo>
                        <a:cubicBezTo>
                          <a:pt x="393" y="434"/>
                          <a:pt x="414" y="452"/>
                          <a:pt x="408" y="472"/>
                        </a:cubicBezTo>
                        <a:cubicBezTo>
                          <a:pt x="401" y="490"/>
                          <a:pt x="376" y="520"/>
                          <a:pt x="376" y="520"/>
                        </a:cubicBezTo>
                        <a:cubicBezTo>
                          <a:pt x="393" y="572"/>
                          <a:pt x="454" y="599"/>
                          <a:pt x="504" y="616"/>
                        </a:cubicBezTo>
                        <a:cubicBezTo>
                          <a:pt x="540" y="670"/>
                          <a:pt x="503" y="720"/>
                          <a:pt x="456" y="752"/>
                        </a:cubicBezTo>
                        <a:cubicBezTo>
                          <a:pt x="438" y="778"/>
                          <a:pt x="402" y="814"/>
                          <a:pt x="376" y="832"/>
                        </a:cubicBezTo>
                        <a:cubicBezTo>
                          <a:pt x="366" y="859"/>
                          <a:pt x="373" y="850"/>
                          <a:pt x="360" y="864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26" name="Freeform 234"/>
                  <p:cNvSpPr>
                    <a:spLocks/>
                  </p:cNvSpPr>
                  <p:nvPr/>
                </p:nvSpPr>
                <p:spPr bwMode="auto">
                  <a:xfrm>
                    <a:off x="4980" y="1944"/>
                    <a:ext cx="540" cy="86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64"/>
                      </a:cxn>
                      <a:cxn ang="0">
                        <a:pos x="160" y="144"/>
                      </a:cxn>
                      <a:cxn ang="0">
                        <a:pos x="184" y="240"/>
                      </a:cxn>
                      <a:cxn ang="0">
                        <a:pos x="168" y="288"/>
                      </a:cxn>
                      <a:cxn ang="0">
                        <a:pos x="176" y="320"/>
                      </a:cxn>
                      <a:cxn ang="0">
                        <a:pos x="232" y="352"/>
                      </a:cxn>
                      <a:cxn ang="0">
                        <a:pos x="384" y="416"/>
                      </a:cxn>
                      <a:cxn ang="0">
                        <a:pos x="408" y="472"/>
                      </a:cxn>
                      <a:cxn ang="0">
                        <a:pos x="376" y="520"/>
                      </a:cxn>
                      <a:cxn ang="0">
                        <a:pos x="504" y="616"/>
                      </a:cxn>
                      <a:cxn ang="0">
                        <a:pos x="456" y="752"/>
                      </a:cxn>
                      <a:cxn ang="0">
                        <a:pos x="376" y="832"/>
                      </a:cxn>
                      <a:cxn ang="0">
                        <a:pos x="360" y="864"/>
                      </a:cxn>
                    </a:cxnLst>
                    <a:rect l="0" t="0" r="r" b="b"/>
                    <a:pathLst>
                      <a:path w="540" h="864">
                        <a:moveTo>
                          <a:pt x="0" y="0"/>
                        </a:moveTo>
                        <a:cubicBezTo>
                          <a:pt x="4" y="21"/>
                          <a:pt x="0" y="48"/>
                          <a:pt x="16" y="64"/>
                        </a:cubicBezTo>
                        <a:cubicBezTo>
                          <a:pt x="58" y="106"/>
                          <a:pt x="112" y="112"/>
                          <a:pt x="160" y="144"/>
                        </a:cubicBezTo>
                        <a:cubicBezTo>
                          <a:pt x="196" y="198"/>
                          <a:pt x="199" y="179"/>
                          <a:pt x="184" y="240"/>
                        </a:cubicBezTo>
                        <a:cubicBezTo>
                          <a:pt x="179" y="256"/>
                          <a:pt x="168" y="288"/>
                          <a:pt x="168" y="288"/>
                        </a:cubicBezTo>
                        <a:cubicBezTo>
                          <a:pt x="170" y="298"/>
                          <a:pt x="169" y="311"/>
                          <a:pt x="176" y="320"/>
                        </a:cubicBezTo>
                        <a:cubicBezTo>
                          <a:pt x="197" y="350"/>
                          <a:pt x="206" y="339"/>
                          <a:pt x="232" y="352"/>
                        </a:cubicBezTo>
                        <a:cubicBezTo>
                          <a:pt x="281" y="376"/>
                          <a:pt x="337" y="385"/>
                          <a:pt x="384" y="416"/>
                        </a:cubicBezTo>
                        <a:cubicBezTo>
                          <a:pt x="393" y="434"/>
                          <a:pt x="414" y="452"/>
                          <a:pt x="408" y="472"/>
                        </a:cubicBezTo>
                        <a:cubicBezTo>
                          <a:pt x="401" y="490"/>
                          <a:pt x="376" y="520"/>
                          <a:pt x="376" y="520"/>
                        </a:cubicBezTo>
                        <a:cubicBezTo>
                          <a:pt x="393" y="572"/>
                          <a:pt x="454" y="599"/>
                          <a:pt x="504" y="616"/>
                        </a:cubicBezTo>
                        <a:cubicBezTo>
                          <a:pt x="540" y="670"/>
                          <a:pt x="503" y="720"/>
                          <a:pt x="456" y="752"/>
                        </a:cubicBezTo>
                        <a:cubicBezTo>
                          <a:pt x="438" y="778"/>
                          <a:pt x="402" y="814"/>
                          <a:pt x="376" y="832"/>
                        </a:cubicBezTo>
                        <a:cubicBezTo>
                          <a:pt x="366" y="859"/>
                          <a:pt x="373" y="850"/>
                          <a:pt x="360" y="864"/>
                        </a:cubicBez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366827" name="AutoShape 235"/>
                <p:cNvSpPr>
                  <a:spLocks noChangeArrowheads="1"/>
                </p:cNvSpPr>
                <p:nvPr/>
              </p:nvSpPr>
              <p:spPr bwMode="auto">
                <a:xfrm>
                  <a:off x="4404" y="2231"/>
                  <a:ext cx="596" cy="771"/>
                </a:xfrm>
                <a:prstGeom prst="cube">
                  <a:avLst>
                    <a:gd name="adj" fmla="val 13597"/>
                  </a:avLst>
                </a:prstGeom>
                <a:solidFill>
                  <a:srgbClr val="B2B2B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fr-FR" sz="900">
                      <a:solidFill>
                        <a:srgbClr val="0000FF"/>
                      </a:solidFill>
                      <a:latin typeface="Helvetica" charset="0"/>
                      <a:ea typeface="ＭＳ Ｐゴシック" pitchFamily="34" charset="-128"/>
                    </a:rPr>
                    <a:t>Simultaneous </a:t>
                  </a:r>
                </a:p>
                <a:p>
                  <a:pPr algn="ctr"/>
                  <a:r>
                    <a:rPr lang="fr-FR" sz="900">
                      <a:solidFill>
                        <a:srgbClr val="0000FF"/>
                      </a:solidFill>
                      <a:latin typeface="Helvetica" charset="0"/>
                      <a:ea typeface="ＭＳ Ｐゴシック" pitchFamily="34" charset="-128"/>
                    </a:rPr>
                    <a:t>sequencing </a:t>
                  </a:r>
                </a:p>
                <a:p>
                  <a:pPr algn="ctr"/>
                  <a:r>
                    <a:rPr lang="fr-FR" sz="900">
                      <a:solidFill>
                        <a:srgbClr val="0000FF"/>
                      </a:solidFill>
                      <a:latin typeface="Helvetica" charset="0"/>
                      <a:ea typeface="ＭＳ Ｐゴシック" pitchFamily="34" charset="-128"/>
                    </a:rPr>
                    <a:t>and </a:t>
                  </a:r>
                </a:p>
                <a:p>
                  <a:pPr algn="ctr"/>
                  <a:r>
                    <a:rPr lang="fr-FR" sz="900">
                      <a:solidFill>
                        <a:srgbClr val="0000FF"/>
                      </a:solidFill>
                      <a:latin typeface="Helvetica" charset="0"/>
                      <a:ea typeface="ＭＳ Ｐゴシック" pitchFamily="34" charset="-128"/>
                    </a:rPr>
                    <a:t>base calling</a:t>
                  </a:r>
                </a:p>
                <a:p>
                  <a:pPr algn="ctr"/>
                  <a:endParaRPr lang="fr-FR" sz="900">
                    <a:solidFill>
                      <a:srgbClr val="0000FF"/>
                    </a:solidFill>
                    <a:latin typeface="Helvetica" charset="0"/>
                    <a:ea typeface="ＭＳ Ｐゴシック" pitchFamily="34" charset="-128"/>
                  </a:endParaRPr>
                </a:p>
              </p:txBody>
            </p:sp>
            <p:grpSp>
              <p:nvGrpSpPr>
                <p:cNvPr id="22" name="Group 236"/>
                <p:cNvGrpSpPr>
                  <a:grpSpLocks/>
                </p:cNvGrpSpPr>
                <p:nvPr/>
              </p:nvGrpSpPr>
              <p:grpSpPr bwMode="auto">
                <a:xfrm>
                  <a:off x="4278" y="3121"/>
                  <a:ext cx="754" cy="458"/>
                  <a:chOff x="4320" y="2304"/>
                  <a:chExt cx="1344" cy="864"/>
                </a:xfrm>
              </p:grpSpPr>
              <p:sp>
                <p:nvSpPr>
                  <p:cNvPr id="366829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5040" y="2400"/>
                    <a:ext cx="624" cy="432"/>
                  </a:xfrm>
                  <a:prstGeom prst="rect">
                    <a:avLst/>
                  </a:prstGeom>
                  <a:solidFill>
                    <a:srgbClr val="C7C2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30" name="AutoShape 238"/>
                  <p:cNvSpPr>
                    <a:spLocks noChangeArrowheads="1"/>
                  </p:cNvSpPr>
                  <p:nvPr/>
                </p:nvSpPr>
                <p:spPr bwMode="auto">
                  <a:xfrm>
                    <a:off x="4320" y="2928"/>
                    <a:ext cx="1104" cy="240"/>
                  </a:xfrm>
                  <a:prstGeom prst="parallelogram">
                    <a:avLst>
                      <a:gd name="adj" fmla="val 115000"/>
                    </a:avLst>
                  </a:prstGeom>
                  <a:solidFill>
                    <a:srgbClr val="FFFFA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31" name="Rectangle 239"/>
                  <p:cNvSpPr>
                    <a:spLocks noChangeArrowheads="1"/>
                  </p:cNvSpPr>
                  <p:nvPr/>
                </p:nvSpPr>
                <p:spPr bwMode="auto">
                  <a:xfrm>
                    <a:off x="4608" y="2304"/>
                    <a:ext cx="816" cy="624"/>
                  </a:xfrm>
                  <a:prstGeom prst="rect">
                    <a:avLst/>
                  </a:prstGeom>
                  <a:solidFill>
                    <a:srgbClr val="FFFFAB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32" name="AutoShape 240"/>
                  <p:cNvSpPr>
                    <a:spLocks noChangeArrowheads="1"/>
                  </p:cNvSpPr>
                  <p:nvPr/>
                </p:nvSpPr>
                <p:spPr bwMode="auto">
                  <a:xfrm>
                    <a:off x="4704" y="2352"/>
                    <a:ext cx="624" cy="52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33" name="Line 241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2976"/>
                    <a:ext cx="81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34" name="Line 242"/>
                  <p:cNvSpPr>
                    <a:spLocks noChangeShapeType="1"/>
                  </p:cNvSpPr>
                  <p:nvPr/>
                </p:nvSpPr>
                <p:spPr bwMode="auto">
                  <a:xfrm>
                    <a:off x="4496" y="3024"/>
                    <a:ext cx="81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35" name="Line 243"/>
                  <p:cNvSpPr>
                    <a:spLocks noChangeShapeType="1"/>
                  </p:cNvSpPr>
                  <p:nvPr/>
                </p:nvSpPr>
                <p:spPr bwMode="auto">
                  <a:xfrm>
                    <a:off x="4432" y="3072"/>
                    <a:ext cx="81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36" name="Line 24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120"/>
                    <a:ext cx="81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37" name="Line 2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92" y="2928"/>
                    <a:ext cx="264" cy="2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38" name="Line 2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64" y="2928"/>
                    <a:ext cx="264" cy="2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39" name="Line 2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36" y="2928"/>
                    <a:ext cx="264" cy="2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40" name="Line 2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08" y="2928"/>
                    <a:ext cx="264" cy="2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41" name="Line 2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80" y="2928"/>
                    <a:ext cx="264" cy="2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42" name="Line 2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52" y="2928"/>
                    <a:ext cx="264" cy="2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43" name="Line 2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24" y="2928"/>
                    <a:ext cx="264" cy="2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44" name="Line 2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96" y="2928"/>
                    <a:ext cx="264" cy="2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45" name="Line 2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968" y="2928"/>
                    <a:ext cx="264" cy="2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46" name="Line 2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2928"/>
                    <a:ext cx="264" cy="2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47" name="Line 2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12" y="2928"/>
                    <a:ext cx="264" cy="2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48" name="AutoShape 256"/>
                  <p:cNvSpPr>
                    <a:spLocks noChangeArrowheads="1"/>
                  </p:cNvSpPr>
                  <p:nvPr/>
                </p:nvSpPr>
                <p:spPr bwMode="auto">
                  <a:xfrm>
                    <a:off x="5424" y="2304"/>
                    <a:ext cx="240" cy="96"/>
                  </a:xfrm>
                  <a:prstGeom prst="rtTriangle">
                    <a:avLst/>
                  </a:prstGeom>
                  <a:solidFill>
                    <a:srgbClr val="C7C2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49" name="AutoShape 257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5424" y="2832"/>
                    <a:ext cx="240" cy="96"/>
                  </a:xfrm>
                  <a:prstGeom prst="rtTriangle">
                    <a:avLst/>
                  </a:prstGeom>
                  <a:solidFill>
                    <a:srgbClr val="C7C2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366850" name="Text Box 258"/>
                <p:cNvSpPr txBox="1">
                  <a:spLocks noChangeArrowheads="1"/>
                </p:cNvSpPr>
                <p:nvPr/>
              </p:nvSpPr>
              <p:spPr bwMode="auto">
                <a:xfrm>
                  <a:off x="4465" y="3166"/>
                  <a:ext cx="373" cy="2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fr-FR" sz="500">
                      <a:latin typeface="Courier" charset="0"/>
                      <a:ea typeface="ＭＳ Ｐゴシック" pitchFamily="34" charset="-128"/>
                    </a:rPr>
                    <a:t>ACGTCAGTCTTAGGCATCGTTTGACTGGGCTGACGTATCCGTGA</a:t>
                  </a:r>
                </a:p>
              </p:txBody>
            </p:sp>
          </p:grpSp>
          <p:sp>
            <p:nvSpPr>
              <p:cNvPr id="366851" name="Line 259"/>
              <p:cNvSpPr>
                <a:spLocks noChangeShapeType="1"/>
              </p:cNvSpPr>
              <p:nvPr/>
            </p:nvSpPr>
            <p:spPr bwMode="auto">
              <a:xfrm rot="-5400000">
                <a:off x="4648" y="2779"/>
                <a:ext cx="4" cy="215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66852" name="Line 260"/>
              <p:cNvSpPr>
                <a:spLocks noChangeShapeType="1"/>
              </p:cNvSpPr>
              <p:nvPr/>
            </p:nvSpPr>
            <p:spPr bwMode="auto">
              <a:xfrm rot="-5400000">
                <a:off x="3121" y="2796"/>
                <a:ext cx="5" cy="18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23" name="Group 261"/>
              <p:cNvGrpSpPr>
                <a:grpSpLocks/>
              </p:cNvGrpSpPr>
              <p:nvPr/>
            </p:nvGrpSpPr>
            <p:grpSpPr bwMode="auto">
              <a:xfrm>
                <a:off x="2064" y="2262"/>
                <a:ext cx="811" cy="1249"/>
                <a:chOff x="2064" y="2262"/>
                <a:chExt cx="811" cy="1249"/>
              </a:xfrm>
            </p:grpSpPr>
            <p:sp>
              <p:nvSpPr>
                <p:cNvPr id="366854" name="Line 262"/>
                <p:cNvSpPr>
                  <a:spLocks noChangeShapeType="1"/>
                </p:cNvSpPr>
                <p:nvPr/>
              </p:nvSpPr>
              <p:spPr bwMode="auto">
                <a:xfrm>
                  <a:off x="2472" y="2860"/>
                  <a:ext cx="0" cy="104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24" name="Group 263"/>
                <p:cNvGrpSpPr>
                  <a:grpSpLocks/>
                </p:cNvGrpSpPr>
                <p:nvPr/>
              </p:nvGrpSpPr>
              <p:grpSpPr bwMode="auto">
                <a:xfrm>
                  <a:off x="2216" y="2969"/>
                  <a:ext cx="513" cy="377"/>
                  <a:chOff x="1008" y="2216"/>
                  <a:chExt cx="1120" cy="712"/>
                </a:xfrm>
              </p:grpSpPr>
              <p:sp>
                <p:nvSpPr>
                  <p:cNvPr id="366856" name="Freeform 264"/>
                  <p:cNvSpPr>
                    <a:spLocks/>
                  </p:cNvSpPr>
                  <p:nvPr/>
                </p:nvSpPr>
                <p:spPr bwMode="auto">
                  <a:xfrm>
                    <a:off x="1136" y="2248"/>
                    <a:ext cx="184" cy="16"/>
                  </a:xfrm>
                  <a:custGeom>
                    <a:avLst/>
                    <a:gdLst/>
                    <a:ahLst/>
                    <a:cxnLst>
                      <a:cxn ang="0">
                        <a:pos x="0" y="16"/>
                      </a:cxn>
                      <a:cxn ang="0">
                        <a:pos x="184" y="16"/>
                      </a:cxn>
                    </a:cxnLst>
                    <a:rect l="0" t="0" r="r" b="b"/>
                    <a:pathLst>
                      <a:path w="184" h="16">
                        <a:moveTo>
                          <a:pt x="0" y="16"/>
                        </a:moveTo>
                        <a:cubicBezTo>
                          <a:pt x="60" y="0"/>
                          <a:pt x="122" y="16"/>
                          <a:pt x="184" y="16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57" name="Freeform 265"/>
                  <p:cNvSpPr>
                    <a:spLocks/>
                  </p:cNvSpPr>
                  <p:nvPr/>
                </p:nvSpPr>
                <p:spPr bwMode="auto">
                  <a:xfrm>
                    <a:off x="1616" y="2296"/>
                    <a:ext cx="160" cy="72"/>
                  </a:xfrm>
                  <a:custGeom>
                    <a:avLst/>
                    <a:gdLst/>
                    <a:ahLst/>
                    <a:cxnLst>
                      <a:cxn ang="0">
                        <a:pos x="0" y="72"/>
                      </a:cxn>
                      <a:cxn ang="0">
                        <a:pos x="96" y="0"/>
                      </a:cxn>
                      <a:cxn ang="0">
                        <a:pos x="112" y="24"/>
                      </a:cxn>
                      <a:cxn ang="0">
                        <a:pos x="160" y="40"/>
                      </a:cxn>
                    </a:cxnLst>
                    <a:rect l="0" t="0" r="r" b="b"/>
                    <a:pathLst>
                      <a:path w="160" h="72">
                        <a:moveTo>
                          <a:pt x="0" y="72"/>
                        </a:moveTo>
                        <a:cubicBezTo>
                          <a:pt x="29" y="42"/>
                          <a:pt x="58" y="18"/>
                          <a:pt x="96" y="0"/>
                        </a:cubicBezTo>
                        <a:cubicBezTo>
                          <a:pt x="101" y="8"/>
                          <a:pt x="103" y="18"/>
                          <a:pt x="112" y="24"/>
                        </a:cubicBezTo>
                        <a:cubicBezTo>
                          <a:pt x="126" y="32"/>
                          <a:pt x="160" y="40"/>
                          <a:pt x="160" y="4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58" name="Freeform 266"/>
                  <p:cNvSpPr>
                    <a:spLocks/>
                  </p:cNvSpPr>
                  <p:nvPr/>
                </p:nvSpPr>
                <p:spPr bwMode="auto">
                  <a:xfrm>
                    <a:off x="1304" y="2408"/>
                    <a:ext cx="152" cy="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52" y="48"/>
                      </a:cxn>
                    </a:cxnLst>
                    <a:rect l="0" t="0" r="r" b="b"/>
                    <a:pathLst>
                      <a:path w="152" h="48">
                        <a:moveTo>
                          <a:pt x="0" y="0"/>
                        </a:moveTo>
                        <a:cubicBezTo>
                          <a:pt x="44" y="29"/>
                          <a:pt x="98" y="48"/>
                          <a:pt x="152" y="48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59" name="Freeform 267"/>
                  <p:cNvSpPr>
                    <a:spLocks/>
                  </p:cNvSpPr>
                  <p:nvPr/>
                </p:nvSpPr>
                <p:spPr bwMode="auto">
                  <a:xfrm>
                    <a:off x="1648" y="2216"/>
                    <a:ext cx="240" cy="16"/>
                  </a:xfrm>
                  <a:custGeom>
                    <a:avLst/>
                    <a:gdLst/>
                    <a:ahLst/>
                    <a:cxnLst>
                      <a:cxn ang="0">
                        <a:pos x="0" y="16"/>
                      </a:cxn>
                      <a:cxn ang="0">
                        <a:pos x="240" y="16"/>
                      </a:cxn>
                    </a:cxnLst>
                    <a:rect l="0" t="0" r="r" b="b"/>
                    <a:pathLst>
                      <a:path w="240" h="16">
                        <a:moveTo>
                          <a:pt x="0" y="16"/>
                        </a:moveTo>
                        <a:cubicBezTo>
                          <a:pt x="78" y="0"/>
                          <a:pt x="240" y="16"/>
                          <a:pt x="240" y="16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60" name="Freeform 268"/>
                  <p:cNvSpPr>
                    <a:spLocks/>
                  </p:cNvSpPr>
                  <p:nvPr/>
                </p:nvSpPr>
                <p:spPr bwMode="auto">
                  <a:xfrm>
                    <a:off x="1008" y="2464"/>
                    <a:ext cx="136" cy="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36" y="80"/>
                      </a:cxn>
                    </a:cxnLst>
                    <a:rect l="0" t="0" r="r" b="b"/>
                    <a:pathLst>
                      <a:path w="136" h="80">
                        <a:moveTo>
                          <a:pt x="0" y="0"/>
                        </a:moveTo>
                        <a:cubicBezTo>
                          <a:pt x="28" y="38"/>
                          <a:pt x="85" y="80"/>
                          <a:pt x="136" y="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61" name="Freeform 269"/>
                  <p:cNvSpPr>
                    <a:spLocks/>
                  </p:cNvSpPr>
                  <p:nvPr/>
                </p:nvSpPr>
                <p:spPr bwMode="auto">
                  <a:xfrm>
                    <a:off x="1472" y="2568"/>
                    <a:ext cx="11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12" y="8"/>
                      </a:cxn>
                    </a:cxnLst>
                    <a:rect l="0" t="0" r="r" b="b"/>
                    <a:pathLst>
                      <a:path w="112" h="17">
                        <a:moveTo>
                          <a:pt x="0" y="0"/>
                        </a:moveTo>
                        <a:cubicBezTo>
                          <a:pt x="51" y="17"/>
                          <a:pt x="15" y="8"/>
                          <a:pt x="112" y="8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62" name="Freeform 270"/>
                  <p:cNvSpPr>
                    <a:spLocks/>
                  </p:cNvSpPr>
                  <p:nvPr/>
                </p:nvSpPr>
                <p:spPr bwMode="auto">
                  <a:xfrm>
                    <a:off x="1808" y="2488"/>
                    <a:ext cx="120" cy="40"/>
                  </a:xfrm>
                  <a:custGeom>
                    <a:avLst/>
                    <a:gdLst/>
                    <a:ahLst/>
                    <a:cxnLst>
                      <a:cxn ang="0">
                        <a:pos x="0" y="40"/>
                      </a:cxn>
                      <a:cxn ang="0">
                        <a:pos x="120" y="0"/>
                      </a:cxn>
                    </a:cxnLst>
                    <a:rect l="0" t="0" r="r" b="b"/>
                    <a:pathLst>
                      <a:path w="120" h="40">
                        <a:moveTo>
                          <a:pt x="0" y="40"/>
                        </a:moveTo>
                        <a:cubicBezTo>
                          <a:pt x="38" y="27"/>
                          <a:pt x="78" y="0"/>
                          <a:pt x="120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63" name="Freeform 271"/>
                  <p:cNvSpPr>
                    <a:spLocks/>
                  </p:cNvSpPr>
                  <p:nvPr/>
                </p:nvSpPr>
                <p:spPr bwMode="auto">
                  <a:xfrm flipH="1">
                    <a:off x="1256" y="2495"/>
                    <a:ext cx="184" cy="16"/>
                  </a:xfrm>
                  <a:custGeom>
                    <a:avLst/>
                    <a:gdLst/>
                    <a:ahLst/>
                    <a:cxnLst>
                      <a:cxn ang="0">
                        <a:pos x="0" y="16"/>
                      </a:cxn>
                      <a:cxn ang="0">
                        <a:pos x="184" y="16"/>
                      </a:cxn>
                    </a:cxnLst>
                    <a:rect l="0" t="0" r="r" b="b"/>
                    <a:pathLst>
                      <a:path w="184" h="16">
                        <a:moveTo>
                          <a:pt x="0" y="16"/>
                        </a:moveTo>
                        <a:cubicBezTo>
                          <a:pt x="60" y="0"/>
                          <a:pt x="122" y="16"/>
                          <a:pt x="184" y="16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64" name="Freeform 272"/>
                  <p:cNvSpPr>
                    <a:spLocks/>
                  </p:cNvSpPr>
                  <p:nvPr/>
                </p:nvSpPr>
                <p:spPr bwMode="auto">
                  <a:xfrm flipH="1">
                    <a:off x="1736" y="2543"/>
                    <a:ext cx="160" cy="72"/>
                  </a:xfrm>
                  <a:custGeom>
                    <a:avLst/>
                    <a:gdLst/>
                    <a:ahLst/>
                    <a:cxnLst>
                      <a:cxn ang="0">
                        <a:pos x="0" y="72"/>
                      </a:cxn>
                      <a:cxn ang="0">
                        <a:pos x="96" y="0"/>
                      </a:cxn>
                      <a:cxn ang="0">
                        <a:pos x="112" y="24"/>
                      </a:cxn>
                      <a:cxn ang="0">
                        <a:pos x="160" y="40"/>
                      </a:cxn>
                    </a:cxnLst>
                    <a:rect l="0" t="0" r="r" b="b"/>
                    <a:pathLst>
                      <a:path w="160" h="72">
                        <a:moveTo>
                          <a:pt x="0" y="72"/>
                        </a:moveTo>
                        <a:cubicBezTo>
                          <a:pt x="29" y="42"/>
                          <a:pt x="58" y="18"/>
                          <a:pt x="96" y="0"/>
                        </a:cubicBezTo>
                        <a:cubicBezTo>
                          <a:pt x="101" y="8"/>
                          <a:pt x="103" y="18"/>
                          <a:pt x="112" y="24"/>
                        </a:cubicBezTo>
                        <a:cubicBezTo>
                          <a:pt x="126" y="32"/>
                          <a:pt x="160" y="40"/>
                          <a:pt x="160" y="4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65" name="Freeform 273"/>
                  <p:cNvSpPr>
                    <a:spLocks/>
                  </p:cNvSpPr>
                  <p:nvPr/>
                </p:nvSpPr>
                <p:spPr bwMode="auto">
                  <a:xfrm flipH="1">
                    <a:off x="1424" y="2655"/>
                    <a:ext cx="152" cy="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52" y="48"/>
                      </a:cxn>
                    </a:cxnLst>
                    <a:rect l="0" t="0" r="r" b="b"/>
                    <a:pathLst>
                      <a:path w="152" h="48">
                        <a:moveTo>
                          <a:pt x="0" y="0"/>
                        </a:moveTo>
                        <a:cubicBezTo>
                          <a:pt x="44" y="29"/>
                          <a:pt x="98" y="48"/>
                          <a:pt x="152" y="48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66" name="Freeform 274"/>
                  <p:cNvSpPr>
                    <a:spLocks/>
                  </p:cNvSpPr>
                  <p:nvPr/>
                </p:nvSpPr>
                <p:spPr bwMode="auto">
                  <a:xfrm flipH="1">
                    <a:off x="1768" y="2463"/>
                    <a:ext cx="240" cy="16"/>
                  </a:xfrm>
                  <a:custGeom>
                    <a:avLst/>
                    <a:gdLst/>
                    <a:ahLst/>
                    <a:cxnLst>
                      <a:cxn ang="0">
                        <a:pos x="0" y="16"/>
                      </a:cxn>
                      <a:cxn ang="0">
                        <a:pos x="240" y="16"/>
                      </a:cxn>
                    </a:cxnLst>
                    <a:rect l="0" t="0" r="r" b="b"/>
                    <a:pathLst>
                      <a:path w="240" h="16">
                        <a:moveTo>
                          <a:pt x="0" y="16"/>
                        </a:moveTo>
                        <a:cubicBezTo>
                          <a:pt x="78" y="0"/>
                          <a:pt x="240" y="16"/>
                          <a:pt x="240" y="16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67" name="Freeform 275"/>
                  <p:cNvSpPr>
                    <a:spLocks/>
                  </p:cNvSpPr>
                  <p:nvPr/>
                </p:nvSpPr>
                <p:spPr bwMode="auto">
                  <a:xfrm flipH="1">
                    <a:off x="1128" y="2711"/>
                    <a:ext cx="136" cy="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36" y="80"/>
                      </a:cxn>
                    </a:cxnLst>
                    <a:rect l="0" t="0" r="r" b="b"/>
                    <a:pathLst>
                      <a:path w="136" h="80">
                        <a:moveTo>
                          <a:pt x="0" y="0"/>
                        </a:moveTo>
                        <a:cubicBezTo>
                          <a:pt x="28" y="38"/>
                          <a:pt x="85" y="80"/>
                          <a:pt x="136" y="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68" name="Freeform 276"/>
                  <p:cNvSpPr>
                    <a:spLocks/>
                  </p:cNvSpPr>
                  <p:nvPr/>
                </p:nvSpPr>
                <p:spPr bwMode="auto">
                  <a:xfrm flipH="1">
                    <a:off x="1592" y="2815"/>
                    <a:ext cx="11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12" y="8"/>
                      </a:cxn>
                    </a:cxnLst>
                    <a:rect l="0" t="0" r="r" b="b"/>
                    <a:pathLst>
                      <a:path w="112" h="17">
                        <a:moveTo>
                          <a:pt x="0" y="0"/>
                        </a:moveTo>
                        <a:cubicBezTo>
                          <a:pt x="51" y="17"/>
                          <a:pt x="15" y="8"/>
                          <a:pt x="112" y="8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69" name="Freeform 277"/>
                  <p:cNvSpPr>
                    <a:spLocks/>
                  </p:cNvSpPr>
                  <p:nvPr/>
                </p:nvSpPr>
                <p:spPr bwMode="auto">
                  <a:xfrm flipH="1">
                    <a:off x="1928" y="2735"/>
                    <a:ext cx="120" cy="40"/>
                  </a:xfrm>
                  <a:custGeom>
                    <a:avLst/>
                    <a:gdLst/>
                    <a:ahLst/>
                    <a:cxnLst>
                      <a:cxn ang="0">
                        <a:pos x="0" y="40"/>
                      </a:cxn>
                      <a:cxn ang="0">
                        <a:pos x="120" y="0"/>
                      </a:cxn>
                    </a:cxnLst>
                    <a:rect l="0" t="0" r="r" b="b"/>
                    <a:pathLst>
                      <a:path w="120" h="40">
                        <a:moveTo>
                          <a:pt x="0" y="40"/>
                        </a:moveTo>
                        <a:cubicBezTo>
                          <a:pt x="38" y="27"/>
                          <a:pt x="78" y="0"/>
                          <a:pt x="120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70" name="Freeform 278"/>
                  <p:cNvSpPr>
                    <a:spLocks/>
                  </p:cNvSpPr>
                  <p:nvPr/>
                </p:nvSpPr>
                <p:spPr bwMode="auto">
                  <a:xfrm flipH="1" flipV="1">
                    <a:off x="1376" y="2720"/>
                    <a:ext cx="184" cy="16"/>
                  </a:xfrm>
                  <a:custGeom>
                    <a:avLst/>
                    <a:gdLst/>
                    <a:ahLst/>
                    <a:cxnLst>
                      <a:cxn ang="0">
                        <a:pos x="0" y="16"/>
                      </a:cxn>
                      <a:cxn ang="0">
                        <a:pos x="184" y="16"/>
                      </a:cxn>
                    </a:cxnLst>
                    <a:rect l="0" t="0" r="r" b="b"/>
                    <a:pathLst>
                      <a:path w="184" h="16">
                        <a:moveTo>
                          <a:pt x="0" y="16"/>
                        </a:moveTo>
                        <a:cubicBezTo>
                          <a:pt x="60" y="0"/>
                          <a:pt x="122" y="16"/>
                          <a:pt x="184" y="16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71" name="Freeform 279"/>
                  <p:cNvSpPr>
                    <a:spLocks/>
                  </p:cNvSpPr>
                  <p:nvPr/>
                </p:nvSpPr>
                <p:spPr bwMode="auto">
                  <a:xfrm flipH="1" flipV="1">
                    <a:off x="1856" y="2768"/>
                    <a:ext cx="160" cy="72"/>
                  </a:xfrm>
                  <a:custGeom>
                    <a:avLst/>
                    <a:gdLst/>
                    <a:ahLst/>
                    <a:cxnLst>
                      <a:cxn ang="0">
                        <a:pos x="0" y="72"/>
                      </a:cxn>
                      <a:cxn ang="0">
                        <a:pos x="96" y="0"/>
                      </a:cxn>
                      <a:cxn ang="0">
                        <a:pos x="112" y="24"/>
                      </a:cxn>
                      <a:cxn ang="0">
                        <a:pos x="160" y="40"/>
                      </a:cxn>
                    </a:cxnLst>
                    <a:rect l="0" t="0" r="r" b="b"/>
                    <a:pathLst>
                      <a:path w="160" h="72">
                        <a:moveTo>
                          <a:pt x="0" y="72"/>
                        </a:moveTo>
                        <a:cubicBezTo>
                          <a:pt x="29" y="42"/>
                          <a:pt x="58" y="18"/>
                          <a:pt x="96" y="0"/>
                        </a:cubicBezTo>
                        <a:cubicBezTo>
                          <a:pt x="101" y="8"/>
                          <a:pt x="103" y="18"/>
                          <a:pt x="112" y="24"/>
                        </a:cubicBezTo>
                        <a:cubicBezTo>
                          <a:pt x="126" y="32"/>
                          <a:pt x="160" y="40"/>
                          <a:pt x="160" y="4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72" name="Freeform 280"/>
                  <p:cNvSpPr>
                    <a:spLocks/>
                  </p:cNvSpPr>
                  <p:nvPr/>
                </p:nvSpPr>
                <p:spPr bwMode="auto">
                  <a:xfrm flipH="1" flipV="1">
                    <a:off x="1544" y="2880"/>
                    <a:ext cx="152" cy="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52" y="48"/>
                      </a:cxn>
                    </a:cxnLst>
                    <a:rect l="0" t="0" r="r" b="b"/>
                    <a:pathLst>
                      <a:path w="152" h="48">
                        <a:moveTo>
                          <a:pt x="0" y="0"/>
                        </a:moveTo>
                        <a:cubicBezTo>
                          <a:pt x="44" y="29"/>
                          <a:pt x="98" y="48"/>
                          <a:pt x="152" y="48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73" name="Freeform 281"/>
                  <p:cNvSpPr>
                    <a:spLocks/>
                  </p:cNvSpPr>
                  <p:nvPr/>
                </p:nvSpPr>
                <p:spPr bwMode="auto">
                  <a:xfrm flipH="1" flipV="1">
                    <a:off x="1888" y="2688"/>
                    <a:ext cx="240" cy="16"/>
                  </a:xfrm>
                  <a:custGeom>
                    <a:avLst/>
                    <a:gdLst/>
                    <a:ahLst/>
                    <a:cxnLst>
                      <a:cxn ang="0">
                        <a:pos x="0" y="16"/>
                      </a:cxn>
                      <a:cxn ang="0">
                        <a:pos x="240" y="16"/>
                      </a:cxn>
                    </a:cxnLst>
                    <a:rect l="0" t="0" r="r" b="b"/>
                    <a:pathLst>
                      <a:path w="240" h="16">
                        <a:moveTo>
                          <a:pt x="0" y="16"/>
                        </a:moveTo>
                        <a:cubicBezTo>
                          <a:pt x="78" y="0"/>
                          <a:pt x="240" y="16"/>
                          <a:pt x="240" y="16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74" name="Freeform 282"/>
                  <p:cNvSpPr>
                    <a:spLocks/>
                  </p:cNvSpPr>
                  <p:nvPr/>
                </p:nvSpPr>
                <p:spPr bwMode="auto">
                  <a:xfrm flipH="1" flipV="1">
                    <a:off x="1032" y="2304"/>
                    <a:ext cx="136" cy="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36" y="80"/>
                      </a:cxn>
                    </a:cxnLst>
                    <a:rect l="0" t="0" r="r" b="b"/>
                    <a:pathLst>
                      <a:path w="136" h="80">
                        <a:moveTo>
                          <a:pt x="0" y="0"/>
                        </a:moveTo>
                        <a:cubicBezTo>
                          <a:pt x="28" y="38"/>
                          <a:pt x="85" y="80"/>
                          <a:pt x="136" y="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75" name="Freeform 283"/>
                  <p:cNvSpPr>
                    <a:spLocks/>
                  </p:cNvSpPr>
                  <p:nvPr/>
                </p:nvSpPr>
                <p:spPr bwMode="auto">
                  <a:xfrm flipH="1" flipV="1">
                    <a:off x="1416" y="2304"/>
                    <a:ext cx="112" cy="1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12" y="8"/>
                      </a:cxn>
                    </a:cxnLst>
                    <a:rect l="0" t="0" r="r" b="b"/>
                    <a:pathLst>
                      <a:path w="112" h="17">
                        <a:moveTo>
                          <a:pt x="0" y="0"/>
                        </a:moveTo>
                        <a:cubicBezTo>
                          <a:pt x="51" y="17"/>
                          <a:pt x="15" y="8"/>
                          <a:pt x="112" y="8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6876" name="Freeform 284"/>
                  <p:cNvSpPr>
                    <a:spLocks/>
                  </p:cNvSpPr>
                  <p:nvPr/>
                </p:nvSpPr>
                <p:spPr bwMode="auto">
                  <a:xfrm flipH="1" flipV="1">
                    <a:off x="1944" y="2304"/>
                    <a:ext cx="120" cy="40"/>
                  </a:xfrm>
                  <a:custGeom>
                    <a:avLst/>
                    <a:gdLst/>
                    <a:ahLst/>
                    <a:cxnLst>
                      <a:cxn ang="0">
                        <a:pos x="0" y="40"/>
                      </a:cxn>
                      <a:cxn ang="0">
                        <a:pos x="120" y="0"/>
                      </a:cxn>
                    </a:cxnLst>
                    <a:rect l="0" t="0" r="r" b="b"/>
                    <a:pathLst>
                      <a:path w="120" h="40">
                        <a:moveTo>
                          <a:pt x="0" y="40"/>
                        </a:moveTo>
                        <a:cubicBezTo>
                          <a:pt x="38" y="27"/>
                          <a:pt x="78" y="0"/>
                          <a:pt x="120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CC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366877" name="Freeform 285"/>
                <p:cNvSpPr>
                  <a:spLocks/>
                </p:cNvSpPr>
                <p:nvPr/>
              </p:nvSpPr>
              <p:spPr bwMode="auto">
                <a:xfrm>
                  <a:off x="2191" y="2262"/>
                  <a:ext cx="562" cy="497"/>
                </a:xfrm>
                <a:custGeom>
                  <a:avLst/>
                  <a:gdLst/>
                  <a:ahLst/>
                  <a:cxnLst>
                    <a:cxn ang="0">
                      <a:pos x="373" y="484"/>
                    </a:cxn>
                    <a:cxn ang="0">
                      <a:pos x="365" y="396"/>
                    </a:cxn>
                    <a:cxn ang="0">
                      <a:pos x="573" y="372"/>
                    </a:cxn>
                    <a:cxn ang="0">
                      <a:pos x="645" y="500"/>
                    </a:cxn>
                    <a:cxn ang="0">
                      <a:pos x="629" y="644"/>
                    </a:cxn>
                    <a:cxn ang="0">
                      <a:pos x="629" y="388"/>
                    </a:cxn>
                    <a:cxn ang="0">
                      <a:pos x="589" y="492"/>
                    </a:cxn>
                    <a:cxn ang="0">
                      <a:pos x="389" y="644"/>
                    </a:cxn>
                    <a:cxn ang="0">
                      <a:pos x="269" y="676"/>
                    </a:cxn>
                    <a:cxn ang="0">
                      <a:pos x="485" y="620"/>
                    </a:cxn>
                    <a:cxn ang="0">
                      <a:pos x="85" y="604"/>
                    </a:cxn>
                    <a:cxn ang="0">
                      <a:pos x="309" y="356"/>
                    </a:cxn>
                    <a:cxn ang="0">
                      <a:pos x="741" y="380"/>
                    </a:cxn>
                    <a:cxn ang="0">
                      <a:pos x="653" y="396"/>
                    </a:cxn>
                    <a:cxn ang="0">
                      <a:pos x="557" y="276"/>
                    </a:cxn>
                    <a:cxn ang="0">
                      <a:pos x="637" y="132"/>
                    </a:cxn>
                    <a:cxn ang="0">
                      <a:pos x="501" y="252"/>
                    </a:cxn>
                    <a:cxn ang="0">
                      <a:pos x="381" y="284"/>
                    </a:cxn>
                    <a:cxn ang="0">
                      <a:pos x="325" y="188"/>
                    </a:cxn>
                    <a:cxn ang="0">
                      <a:pos x="389" y="332"/>
                    </a:cxn>
                    <a:cxn ang="0">
                      <a:pos x="205" y="244"/>
                    </a:cxn>
                    <a:cxn ang="0">
                      <a:pos x="373" y="372"/>
                    </a:cxn>
                    <a:cxn ang="0">
                      <a:pos x="293" y="476"/>
                    </a:cxn>
                    <a:cxn ang="0">
                      <a:pos x="349" y="516"/>
                    </a:cxn>
                    <a:cxn ang="0">
                      <a:pos x="509" y="604"/>
                    </a:cxn>
                    <a:cxn ang="0">
                      <a:pos x="701" y="580"/>
                    </a:cxn>
                    <a:cxn ang="0">
                      <a:pos x="565" y="676"/>
                    </a:cxn>
                    <a:cxn ang="0">
                      <a:pos x="685" y="740"/>
                    </a:cxn>
                    <a:cxn ang="0">
                      <a:pos x="789" y="500"/>
                    </a:cxn>
                    <a:cxn ang="0">
                      <a:pos x="709" y="356"/>
                    </a:cxn>
                    <a:cxn ang="0">
                      <a:pos x="805" y="388"/>
                    </a:cxn>
                    <a:cxn ang="0">
                      <a:pos x="845" y="388"/>
                    </a:cxn>
                    <a:cxn ang="0">
                      <a:pos x="765" y="308"/>
                    </a:cxn>
                    <a:cxn ang="0">
                      <a:pos x="733" y="220"/>
                    </a:cxn>
                    <a:cxn ang="0">
                      <a:pos x="565" y="132"/>
                    </a:cxn>
                    <a:cxn ang="0">
                      <a:pos x="437" y="420"/>
                    </a:cxn>
                    <a:cxn ang="0">
                      <a:pos x="173" y="492"/>
                    </a:cxn>
                    <a:cxn ang="0">
                      <a:pos x="245" y="684"/>
                    </a:cxn>
                    <a:cxn ang="0">
                      <a:pos x="173" y="604"/>
                    </a:cxn>
                    <a:cxn ang="0">
                      <a:pos x="229" y="676"/>
                    </a:cxn>
                    <a:cxn ang="0">
                      <a:pos x="101" y="428"/>
                    </a:cxn>
                    <a:cxn ang="0">
                      <a:pos x="53" y="460"/>
                    </a:cxn>
                    <a:cxn ang="0">
                      <a:pos x="181" y="388"/>
                    </a:cxn>
                    <a:cxn ang="0">
                      <a:pos x="221" y="244"/>
                    </a:cxn>
                    <a:cxn ang="0">
                      <a:pos x="341" y="308"/>
                    </a:cxn>
                    <a:cxn ang="0">
                      <a:pos x="29" y="252"/>
                    </a:cxn>
                    <a:cxn ang="0">
                      <a:pos x="117" y="276"/>
                    </a:cxn>
                    <a:cxn ang="0">
                      <a:pos x="237" y="196"/>
                    </a:cxn>
                    <a:cxn ang="0">
                      <a:pos x="85" y="364"/>
                    </a:cxn>
                    <a:cxn ang="0">
                      <a:pos x="61" y="348"/>
                    </a:cxn>
                    <a:cxn ang="0">
                      <a:pos x="245" y="356"/>
                    </a:cxn>
                    <a:cxn ang="0">
                      <a:pos x="341" y="300"/>
                    </a:cxn>
                    <a:cxn ang="0">
                      <a:pos x="277" y="260"/>
                    </a:cxn>
                    <a:cxn ang="0">
                      <a:pos x="253" y="108"/>
                    </a:cxn>
                    <a:cxn ang="0">
                      <a:pos x="261" y="20"/>
                    </a:cxn>
                    <a:cxn ang="0">
                      <a:pos x="357" y="4"/>
                    </a:cxn>
                    <a:cxn ang="0">
                      <a:pos x="533" y="44"/>
                    </a:cxn>
                    <a:cxn ang="0">
                      <a:pos x="509" y="116"/>
                    </a:cxn>
                    <a:cxn ang="0">
                      <a:pos x="501" y="60"/>
                    </a:cxn>
                    <a:cxn ang="0">
                      <a:pos x="509" y="92"/>
                    </a:cxn>
                    <a:cxn ang="0">
                      <a:pos x="557" y="204"/>
                    </a:cxn>
                    <a:cxn ang="0">
                      <a:pos x="581" y="212"/>
                    </a:cxn>
                    <a:cxn ang="0">
                      <a:pos x="677" y="212"/>
                    </a:cxn>
                  </a:cxnLst>
                  <a:rect l="0" t="0" r="r" b="b"/>
                  <a:pathLst>
                    <a:path w="858" h="805">
                      <a:moveTo>
                        <a:pt x="445" y="372"/>
                      </a:moveTo>
                      <a:cubicBezTo>
                        <a:pt x="403" y="392"/>
                        <a:pt x="374" y="405"/>
                        <a:pt x="349" y="444"/>
                      </a:cubicBezTo>
                      <a:cubicBezTo>
                        <a:pt x="357" y="457"/>
                        <a:pt x="357" y="486"/>
                        <a:pt x="373" y="484"/>
                      </a:cubicBezTo>
                      <a:cubicBezTo>
                        <a:pt x="474" y="469"/>
                        <a:pt x="474" y="389"/>
                        <a:pt x="485" y="316"/>
                      </a:cubicBezTo>
                      <a:cubicBezTo>
                        <a:pt x="438" y="212"/>
                        <a:pt x="452" y="222"/>
                        <a:pt x="349" y="268"/>
                      </a:cubicBezTo>
                      <a:cubicBezTo>
                        <a:pt x="330" y="305"/>
                        <a:pt x="306" y="373"/>
                        <a:pt x="365" y="396"/>
                      </a:cubicBezTo>
                      <a:cubicBezTo>
                        <a:pt x="390" y="405"/>
                        <a:pt x="418" y="406"/>
                        <a:pt x="445" y="412"/>
                      </a:cubicBezTo>
                      <a:cubicBezTo>
                        <a:pt x="482" y="404"/>
                        <a:pt x="521" y="401"/>
                        <a:pt x="557" y="388"/>
                      </a:cubicBezTo>
                      <a:cubicBezTo>
                        <a:pt x="574" y="381"/>
                        <a:pt x="671" y="273"/>
                        <a:pt x="573" y="372"/>
                      </a:cubicBezTo>
                      <a:cubicBezTo>
                        <a:pt x="558" y="416"/>
                        <a:pt x="528" y="494"/>
                        <a:pt x="557" y="540"/>
                      </a:cubicBezTo>
                      <a:cubicBezTo>
                        <a:pt x="562" y="549"/>
                        <a:pt x="578" y="545"/>
                        <a:pt x="589" y="548"/>
                      </a:cubicBezTo>
                      <a:cubicBezTo>
                        <a:pt x="609" y="534"/>
                        <a:pt x="631" y="522"/>
                        <a:pt x="645" y="500"/>
                      </a:cubicBezTo>
                      <a:cubicBezTo>
                        <a:pt x="650" y="490"/>
                        <a:pt x="658" y="458"/>
                        <a:pt x="653" y="468"/>
                      </a:cubicBezTo>
                      <a:cubicBezTo>
                        <a:pt x="639" y="490"/>
                        <a:pt x="631" y="516"/>
                        <a:pt x="621" y="540"/>
                      </a:cubicBezTo>
                      <a:cubicBezTo>
                        <a:pt x="623" y="574"/>
                        <a:pt x="621" y="610"/>
                        <a:pt x="629" y="644"/>
                      </a:cubicBezTo>
                      <a:cubicBezTo>
                        <a:pt x="632" y="659"/>
                        <a:pt x="639" y="690"/>
                        <a:pt x="653" y="684"/>
                      </a:cubicBezTo>
                      <a:cubicBezTo>
                        <a:pt x="677" y="671"/>
                        <a:pt x="679" y="636"/>
                        <a:pt x="693" y="612"/>
                      </a:cubicBezTo>
                      <a:cubicBezTo>
                        <a:pt x="703" y="517"/>
                        <a:pt x="719" y="442"/>
                        <a:pt x="629" y="388"/>
                      </a:cubicBezTo>
                      <a:cubicBezTo>
                        <a:pt x="534" y="417"/>
                        <a:pt x="510" y="417"/>
                        <a:pt x="469" y="500"/>
                      </a:cubicBezTo>
                      <a:cubicBezTo>
                        <a:pt x="474" y="518"/>
                        <a:pt x="466" y="551"/>
                        <a:pt x="485" y="556"/>
                      </a:cubicBezTo>
                      <a:cubicBezTo>
                        <a:pt x="539" y="569"/>
                        <a:pt x="565" y="523"/>
                        <a:pt x="589" y="492"/>
                      </a:cubicBezTo>
                      <a:cubicBezTo>
                        <a:pt x="586" y="476"/>
                        <a:pt x="591" y="456"/>
                        <a:pt x="581" y="444"/>
                      </a:cubicBezTo>
                      <a:cubicBezTo>
                        <a:pt x="561" y="420"/>
                        <a:pt x="497" y="448"/>
                        <a:pt x="485" y="452"/>
                      </a:cubicBezTo>
                      <a:cubicBezTo>
                        <a:pt x="408" y="528"/>
                        <a:pt x="399" y="532"/>
                        <a:pt x="389" y="644"/>
                      </a:cubicBezTo>
                      <a:cubicBezTo>
                        <a:pt x="457" y="695"/>
                        <a:pt x="441" y="696"/>
                        <a:pt x="533" y="676"/>
                      </a:cubicBezTo>
                      <a:cubicBezTo>
                        <a:pt x="572" y="558"/>
                        <a:pt x="488" y="535"/>
                        <a:pt x="405" y="524"/>
                      </a:cubicBezTo>
                      <a:cubicBezTo>
                        <a:pt x="300" y="538"/>
                        <a:pt x="302" y="582"/>
                        <a:pt x="269" y="676"/>
                      </a:cubicBezTo>
                      <a:cubicBezTo>
                        <a:pt x="294" y="740"/>
                        <a:pt x="326" y="735"/>
                        <a:pt x="389" y="756"/>
                      </a:cubicBezTo>
                      <a:cubicBezTo>
                        <a:pt x="418" y="748"/>
                        <a:pt x="452" y="749"/>
                        <a:pt x="477" y="732"/>
                      </a:cubicBezTo>
                      <a:cubicBezTo>
                        <a:pt x="501" y="715"/>
                        <a:pt x="493" y="634"/>
                        <a:pt x="485" y="620"/>
                      </a:cubicBezTo>
                      <a:cubicBezTo>
                        <a:pt x="434" y="530"/>
                        <a:pt x="326" y="514"/>
                        <a:pt x="237" y="500"/>
                      </a:cubicBezTo>
                      <a:cubicBezTo>
                        <a:pt x="199" y="506"/>
                        <a:pt x="96" y="512"/>
                        <a:pt x="69" y="556"/>
                      </a:cubicBezTo>
                      <a:cubicBezTo>
                        <a:pt x="59" y="570"/>
                        <a:pt x="79" y="588"/>
                        <a:pt x="85" y="604"/>
                      </a:cubicBezTo>
                      <a:cubicBezTo>
                        <a:pt x="221" y="558"/>
                        <a:pt x="228" y="578"/>
                        <a:pt x="245" y="444"/>
                      </a:cubicBezTo>
                      <a:cubicBezTo>
                        <a:pt x="239" y="428"/>
                        <a:pt x="236" y="411"/>
                        <a:pt x="229" y="396"/>
                      </a:cubicBezTo>
                      <a:cubicBezTo>
                        <a:pt x="198" y="335"/>
                        <a:pt x="154" y="367"/>
                        <a:pt x="309" y="356"/>
                      </a:cubicBezTo>
                      <a:cubicBezTo>
                        <a:pt x="442" y="361"/>
                        <a:pt x="577" y="347"/>
                        <a:pt x="709" y="372"/>
                      </a:cubicBezTo>
                      <a:cubicBezTo>
                        <a:pt x="745" y="378"/>
                        <a:pt x="623" y="534"/>
                        <a:pt x="709" y="428"/>
                      </a:cubicBezTo>
                      <a:cubicBezTo>
                        <a:pt x="721" y="412"/>
                        <a:pt x="730" y="396"/>
                        <a:pt x="741" y="380"/>
                      </a:cubicBezTo>
                      <a:cubicBezTo>
                        <a:pt x="749" y="317"/>
                        <a:pt x="753" y="274"/>
                        <a:pt x="685" y="252"/>
                      </a:cubicBezTo>
                      <a:cubicBezTo>
                        <a:pt x="627" y="263"/>
                        <a:pt x="601" y="286"/>
                        <a:pt x="565" y="332"/>
                      </a:cubicBezTo>
                      <a:cubicBezTo>
                        <a:pt x="576" y="420"/>
                        <a:pt x="566" y="408"/>
                        <a:pt x="653" y="396"/>
                      </a:cubicBezTo>
                      <a:cubicBezTo>
                        <a:pt x="707" y="314"/>
                        <a:pt x="742" y="203"/>
                        <a:pt x="637" y="140"/>
                      </a:cubicBezTo>
                      <a:cubicBezTo>
                        <a:pt x="605" y="145"/>
                        <a:pt x="570" y="141"/>
                        <a:pt x="541" y="156"/>
                      </a:cubicBezTo>
                      <a:cubicBezTo>
                        <a:pt x="496" y="178"/>
                        <a:pt x="554" y="271"/>
                        <a:pt x="557" y="276"/>
                      </a:cubicBezTo>
                      <a:cubicBezTo>
                        <a:pt x="563" y="285"/>
                        <a:pt x="578" y="286"/>
                        <a:pt x="589" y="292"/>
                      </a:cubicBezTo>
                      <a:cubicBezTo>
                        <a:pt x="613" y="284"/>
                        <a:pt x="641" y="284"/>
                        <a:pt x="661" y="268"/>
                      </a:cubicBezTo>
                      <a:cubicBezTo>
                        <a:pt x="703" y="233"/>
                        <a:pt x="652" y="151"/>
                        <a:pt x="637" y="132"/>
                      </a:cubicBezTo>
                      <a:cubicBezTo>
                        <a:pt x="625" y="117"/>
                        <a:pt x="605" y="116"/>
                        <a:pt x="589" y="108"/>
                      </a:cubicBezTo>
                      <a:cubicBezTo>
                        <a:pt x="483" y="130"/>
                        <a:pt x="446" y="113"/>
                        <a:pt x="429" y="220"/>
                      </a:cubicBezTo>
                      <a:cubicBezTo>
                        <a:pt x="443" y="263"/>
                        <a:pt x="458" y="316"/>
                        <a:pt x="501" y="252"/>
                      </a:cubicBezTo>
                      <a:cubicBezTo>
                        <a:pt x="456" y="188"/>
                        <a:pt x="460" y="140"/>
                        <a:pt x="381" y="188"/>
                      </a:cubicBezTo>
                      <a:cubicBezTo>
                        <a:pt x="370" y="194"/>
                        <a:pt x="370" y="209"/>
                        <a:pt x="365" y="220"/>
                      </a:cubicBezTo>
                      <a:cubicBezTo>
                        <a:pt x="370" y="241"/>
                        <a:pt x="363" y="270"/>
                        <a:pt x="381" y="284"/>
                      </a:cubicBezTo>
                      <a:cubicBezTo>
                        <a:pt x="392" y="292"/>
                        <a:pt x="395" y="258"/>
                        <a:pt x="397" y="244"/>
                      </a:cubicBezTo>
                      <a:cubicBezTo>
                        <a:pt x="398" y="233"/>
                        <a:pt x="395" y="221"/>
                        <a:pt x="389" y="212"/>
                      </a:cubicBezTo>
                      <a:cubicBezTo>
                        <a:pt x="376" y="192"/>
                        <a:pt x="342" y="191"/>
                        <a:pt x="325" y="188"/>
                      </a:cubicBezTo>
                      <a:cubicBezTo>
                        <a:pt x="263" y="200"/>
                        <a:pt x="275" y="211"/>
                        <a:pt x="261" y="268"/>
                      </a:cubicBezTo>
                      <a:cubicBezTo>
                        <a:pt x="281" y="308"/>
                        <a:pt x="296" y="328"/>
                        <a:pt x="341" y="340"/>
                      </a:cubicBezTo>
                      <a:cubicBezTo>
                        <a:pt x="357" y="337"/>
                        <a:pt x="374" y="340"/>
                        <a:pt x="389" y="332"/>
                      </a:cubicBezTo>
                      <a:cubicBezTo>
                        <a:pt x="396" y="327"/>
                        <a:pt x="399" y="316"/>
                        <a:pt x="397" y="308"/>
                      </a:cubicBezTo>
                      <a:cubicBezTo>
                        <a:pt x="376" y="232"/>
                        <a:pt x="371" y="245"/>
                        <a:pt x="309" y="228"/>
                      </a:cubicBezTo>
                      <a:cubicBezTo>
                        <a:pt x="274" y="233"/>
                        <a:pt x="237" y="230"/>
                        <a:pt x="205" y="244"/>
                      </a:cubicBezTo>
                      <a:cubicBezTo>
                        <a:pt x="146" y="267"/>
                        <a:pt x="180" y="324"/>
                        <a:pt x="205" y="356"/>
                      </a:cubicBezTo>
                      <a:cubicBezTo>
                        <a:pt x="235" y="395"/>
                        <a:pt x="273" y="390"/>
                        <a:pt x="317" y="396"/>
                      </a:cubicBezTo>
                      <a:cubicBezTo>
                        <a:pt x="335" y="388"/>
                        <a:pt x="365" y="390"/>
                        <a:pt x="373" y="372"/>
                      </a:cubicBezTo>
                      <a:cubicBezTo>
                        <a:pt x="415" y="269"/>
                        <a:pt x="236" y="243"/>
                        <a:pt x="181" y="236"/>
                      </a:cubicBezTo>
                      <a:cubicBezTo>
                        <a:pt x="127" y="289"/>
                        <a:pt x="111" y="342"/>
                        <a:pt x="157" y="420"/>
                      </a:cubicBezTo>
                      <a:cubicBezTo>
                        <a:pt x="172" y="446"/>
                        <a:pt x="276" y="470"/>
                        <a:pt x="293" y="476"/>
                      </a:cubicBezTo>
                      <a:cubicBezTo>
                        <a:pt x="333" y="473"/>
                        <a:pt x="373" y="463"/>
                        <a:pt x="413" y="468"/>
                      </a:cubicBezTo>
                      <a:cubicBezTo>
                        <a:pt x="432" y="470"/>
                        <a:pt x="372" y="472"/>
                        <a:pt x="357" y="484"/>
                      </a:cubicBezTo>
                      <a:cubicBezTo>
                        <a:pt x="348" y="490"/>
                        <a:pt x="351" y="505"/>
                        <a:pt x="349" y="516"/>
                      </a:cubicBezTo>
                      <a:cubicBezTo>
                        <a:pt x="478" y="645"/>
                        <a:pt x="496" y="603"/>
                        <a:pt x="685" y="556"/>
                      </a:cubicBezTo>
                      <a:cubicBezTo>
                        <a:pt x="668" y="507"/>
                        <a:pt x="618" y="513"/>
                        <a:pt x="573" y="508"/>
                      </a:cubicBezTo>
                      <a:cubicBezTo>
                        <a:pt x="506" y="521"/>
                        <a:pt x="519" y="541"/>
                        <a:pt x="509" y="604"/>
                      </a:cubicBezTo>
                      <a:cubicBezTo>
                        <a:pt x="537" y="675"/>
                        <a:pt x="573" y="667"/>
                        <a:pt x="645" y="676"/>
                      </a:cubicBezTo>
                      <a:cubicBezTo>
                        <a:pt x="674" y="665"/>
                        <a:pt x="717" y="670"/>
                        <a:pt x="733" y="644"/>
                      </a:cubicBezTo>
                      <a:cubicBezTo>
                        <a:pt x="745" y="623"/>
                        <a:pt x="722" y="589"/>
                        <a:pt x="701" y="580"/>
                      </a:cubicBezTo>
                      <a:cubicBezTo>
                        <a:pt x="678" y="569"/>
                        <a:pt x="653" y="590"/>
                        <a:pt x="629" y="596"/>
                      </a:cubicBezTo>
                      <a:cubicBezTo>
                        <a:pt x="604" y="658"/>
                        <a:pt x="594" y="695"/>
                        <a:pt x="653" y="740"/>
                      </a:cubicBezTo>
                      <a:cubicBezTo>
                        <a:pt x="639" y="699"/>
                        <a:pt x="603" y="688"/>
                        <a:pt x="565" y="676"/>
                      </a:cubicBezTo>
                      <a:cubicBezTo>
                        <a:pt x="533" y="739"/>
                        <a:pt x="563" y="759"/>
                        <a:pt x="621" y="788"/>
                      </a:cubicBezTo>
                      <a:cubicBezTo>
                        <a:pt x="639" y="782"/>
                        <a:pt x="661" y="783"/>
                        <a:pt x="677" y="772"/>
                      </a:cubicBezTo>
                      <a:cubicBezTo>
                        <a:pt x="685" y="765"/>
                        <a:pt x="685" y="750"/>
                        <a:pt x="685" y="740"/>
                      </a:cubicBezTo>
                      <a:cubicBezTo>
                        <a:pt x="685" y="707"/>
                        <a:pt x="647" y="704"/>
                        <a:pt x="717" y="732"/>
                      </a:cubicBezTo>
                      <a:cubicBezTo>
                        <a:pt x="782" y="718"/>
                        <a:pt x="794" y="700"/>
                        <a:pt x="813" y="636"/>
                      </a:cubicBezTo>
                      <a:cubicBezTo>
                        <a:pt x="820" y="578"/>
                        <a:pt x="831" y="542"/>
                        <a:pt x="789" y="500"/>
                      </a:cubicBezTo>
                      <a:cubicBezTo>
                        <a:pt x="740" y="524"/>
                        <a:pt x="747" y="528"/>
                        <a:pt x="789" y="556"/>
                      </a:cubicBezTo>
                      <a:cubicBezTo>
                        <a:pt x="858" y="538"/>
                        <a:pt x="858" y="478"/>
                        <a:pt x="829" y="412"/>
                      </a:cubicBezTo>
                      <a:cubicBezTo>
                        <a:pt x="811" y="373"/>
                        <a:pt x="744" y="364"/>
                        <a:pt x="709" y="356"/>
                      </a:cubicBezTo>
                      <a:cubicBezTo>
                        <a:pt x="690" y="383"/>
                        <a:pt x="643" y="445"/>
                        <a:pt x="677" y="484"/>
                      </a:cubicBezTo>
                      <a:cubicBezTo>
                        <a:pt x="688" y="497"/>
                        <a:pt x="709" y="500"/>
                        <a:pt x="725" y="508"/>
                      </a:cubicBezTo>
                      <a:cubicBezTo>
                        <a:pt x="778" y="472"/>
                        <a:pt x="792" y="450"/>
                        <a:pt x="805" y="388"/>
                      </a:cubicBezTo>
                      <a:cubicBezTo>
                        <a:pt x="762" y="324"/>
                        <a:pt x="770" y="339"/>
                        <a:pt x="725" y="404"/>
                      </a:cubicBezTo>
                      <a:cubicBezTo>
                        <a:pt x="712" y="467"/>
                        <a:pt x="723" y="468"/>
                        <a:pt x="781" y="492"/>
                      </a:cubicBezTo>
                      <a:cubicBezTo>
                        <a:pt x="830" y="467"/>
                        <a:pt x="836" y="441"/>
                        <a:pt x="845" y="388"/>
                      </a:cubicBezTo>
                      <a:cubicBezTo>
                        <a:pt x="844" y="386"/>
                        <a:pt x="838" y="279"/>
                        <a:pt x="805" y="268"/>
                      </a:cubicBezTo>
                      <a:cubicBezTo>
                        <a:pt x="789" y="262"/>
                        <a:pt x="773" y="273"/>
                        <a:pt x="757" y="276"/>
                      </a:cubicBezTo>
                      <a:cubicBezTo>
                        <a:pt x="759" y="286"/>
                        <a:pt x="758" y="299"/>
                        <a:pt x="765" y="308"/>
                      </a:cubicBezTo>
                      <a:cubicBezTo>
                        <a:pt x="795" y="345"/>
                        <a:pt x="808" y="255"/>
                        <a:pt x="813" y="244"/>
                      </a:cubicBezTo>
                      <a:cubicBezTo>
                        <a:pt x="794" y="150"/>
                        <a:pt x="808" y="140"/>
                        <a:pt x="717" y="156"/>
                      </a:cubicBezTo>
                      <a:cubicBezTo>
                        <a:pt x="722" y="177"/>
                        <a:pt x="722" y="200"/>
                        <a:pt x="733" y="220"/>
                      </a:cubicBezTo>
                      <a:cubicBezTo>
                        <a:pt x="737" y="227"/>
                        <a:pt x="756" y="236"/>
                        <a:pt x="757" y="228"/>
                      </a:cubicBezTo>
                      <a:cubicBezTo>
                        <a:pt x="764" y="159"/>
                        <a:pt x="745" y="152"/>
                        <a:pt x="709" y="116"/>
                      </a:cubicBezTo>
                      <a:cubicBezTo>
                        <a:pt x="661" y="121"/>
                        <a:pt x="610" y="116"/>
                        <a:pt x="565" y="132"/>
                      </a:cubicBezTo>
                      <a:cubicBezTo>
                        <a:pt x="493" y="155"/>
                        <a:pt x="400" y="286"/>
                        <a:pt x="373" y="356"/>
                      </a:cubicBezTo>
                      <a:cubicBezTo>
                        <a:pt x="381" y="374"/>
                        <a:pt x="382" y="397"/>
                        <a:pt x="397" y="412"/>
                      </a:cubicBezTo>
                      <a:cubicBezTo>
                        <a:pt x="406" y="421"/>
                        <a:pt x="449" y="415"/>
                        <a:pt x="437" y="420"/>
                      </a:cubicBezTo>
                      <a:cubicBezTo>
                        <a:pt x="396" y="434"/>
                        <a:pt x="309" y="444"/>
                        <a:pt x="309" y="444"/>
                      </a:cubicBezTo>
                      <a:cubicBezTo>
                        <a:pt x="258" y="507"/>
                        <a:pt x="241" y="573"/>
                        <a:pt x="333" y="604"/>
                      </a:cubicBezTo>
                      <a:cubicBezTo>
                        <a:pt x="355" y="513"/>
                        <a:pt x="236" y="504"/>
                        <a:pt x="173" y="492"/>
                      </a:cubicBezTo>
                      <a:cubicBezTo>
                        <a:pt x="159" y="494"/>
                        <a:pt x="142" y="490"/>
                        <a:pt x="133" y="500"/>
                      </a:cubicBezTo>
                      <a:cubicBezTo>
                        <a:pt x="101" y="531"/>
                        <a:pt x="123" y="602"/>
                        <a:pt x="141" y="628"/>
                      </a:cubicBezTo>
                      <a:cubicBezTo>
                        <a:pt x="163" y="662"/>
                        <a:pt x="209" y="672"/>
                        <a:pt x="245" y="684"/>
                      </a:cubicBezTo>
                      <a:cubicBezTo>
                        <a:pt x="258" y="681"/>
                        <a:pt x="276" y="686"/>
                        <a:pt x="285" y="676"/>
                      </a:cubicBezTo>
                      <a:cubicBezTo>
                        <a:pt x="302" y="654"/>
                        <a:pt x="251" y="622"/>
                        <a:pt x="245" y="620"/>
                      </a:cubicBezTo>
                      <a:cubicBezTo>
                        <a:pt x="222" y="611"/>
                        <a:pt x="197" y="609"/>
                        <a:pt x="173" y="604"/>
                      </a:cubicBezTo>
                      <a:cubicBezTo>
                        <a:pt x="159" y="612"/>
                        <a:pt x="137" y="613"/>
                        <a:pt x="133" y="628"/>
                      </a:cubicBezTo>
                      <a:cubicBezTo>
                        <a:pt x="110" y="694"/>
                        <a:pt x="220" y="703"/>
                        <a:pt x="253" y="708"/>
                      </a:cubicBezTo>
                      <a:cubicBezTo>
                        <a:pt x="375" y="692"/>
                        <a:pt x="288" y="690"/>
                        <a:pt x="229" y="676"/>
                      </a:cubicBezTo>
                      <a:cubicBezTo>
                        <a:pt x="271" y="770"/>
                        <a:pt x="265" y="805"/>
                        <a:pt x="365" y="756"/>
                      </a:cubicBezTo>
                      <a:cubicBezTo>
                        <a:pt x="396" y="600"/>
                        <a:pt x="257" y="506"/>
                        <a:pt x="125" y="492"/>
                      </a:cubicBezTo>
                      <a:cubicBezTo>
                        <a:pt x="0" y="505"/>
                        <a:pt x="64" y="501"/>
                        <a:pt x="101" y="428"/>
                      </a:cubicBezTo>
                      <a:cubicBezTo>
                        <a:pt x="98" y="412"/>
                        <a:pt x="107" y="387"/>
                        <a:pt x="93" y="380"/>
                      </a:cubicBezTo>
                      <a:cubicBezTo>
                        <a:pt x="81" y="374"/>
                        <a:pt x="74" y="400"/>
                        <a:pt x="69" y="412"/>
                      </a:cubicBezTo>
                      <a:cubicBezTo>
                        <a:pt x="61" y="427"/>
                        <a:pt x="58" y="444"/>
                        <a:pt x="53" y="460"/>
                      </a:cubicBezTo>
                      <a:cubicBezTo>
                        <a:pt x="104" y="575"/>
                        <a:pt x="103" y="560"/>
                        <a:pt x="229" y="540"/>
                      </a:cubicBezTo>
                      <a:cubicBezTo>
                        <a:pt x="277" y="491"/>
                        <a:pt x="329" y="392"/>
                        <a:pt x="221" y="356"/>
                      </a:cubicBezTo>
                      <a:cubicBezTo>
                        <a:pt x="207" y="366"/>
                        <a:pt x="189" y="373"/>
                        <a:pt x="181" y="388"/>
                      </a:cubicBezTo>
                      <a:cubicBezTo>
                        <a:pt x="170" y="406"/>
                        <a:pt x="170" y="465"/>
                        <a:pt x="181" y="484"/>
                      </a:cubicBezTo>
                      <a:cubicBezTo>
                        <a:pt x="185" y="491"/>
                        <a:pt x="197" y="489"/>
                        <a:pt x="205" y="492"/>
                      </a:cubicBezTo>
                      <a:cubicBezTo>
                        <a:pt x="265" y="416"/>
                        <a:pt x="328" y="324"/>
                        <a:pt x="221" y="244"/>
                      </a:cubicBezTo>
                      <a:cubicBezTo>
                        <a:pt x="158" y="291"/>
                        <a:pt x="148" y="336"/>
                        <a:pt x="133" y="412"/>
                      </a:cubicBezTo>
                      <a:cubicBezTo>
                        <a:pt x="172" y="465"/>
                        <a:pt x="184" y="460"/>
                        <a:pt x="253" y="452"/>
                      </a:cubicBezTo>
                      <a:cubicBezTo>
                        <a:pt x="292" y="405"/>
                        <a:pt x="324" y="373"/>
                        <a:pt x="341" y="308"/>
                      </a:cubicBezTo>
                      <a:cubicBezTo>
                        <a:pt x="369" y="195"/>
                        <a:pt x="206" y="154"/>
                        <a:pt x="133" y="140"/>
                      </a:cubicBezTo>
                      <a:cubicBezTo>
                        <a:pt x="85" y="150"/>
                        <a:pt x="5" y="152"/>
                        <a:pt x="5" y="196"/>
                      </a:cubicBezTo>
                      <a:cubicBezTo>
                        <a:pt x="5" y="216"/>
                        <a:pt x="21" y="233"/>
                        <a:pt x="29" y="252"/>
                      </a:cubicBezTo>
                      <a:cubicBezTo>
                        <a:pt x="83" y="236"/>
                        <a:pt x="192" y="234"/>
                        <a:pt x="149" y="148"/>
                      </a:cubicBezTo>
                      <a:cubicBezTo>
                        <a:pt x="144" y="139"/>
                        <a:pt x="133" y="137"/>
                        <a:pt x="125" y="132"/>
                      </a:cubicBezTo>
                      <a:cubicBezTo>
                        <a:pt x="60" y="170"/>
                        <a:pt x="35" y="221"/>
                        <a:pt x="117" y="276"/>
                      </a:cubicBezTo>
                      <a:cubicBezTo>
                        <a:pt x="141" y="268"/>
                        <a:pt x="166" y="263"/>
                        <a:pt x="189" y="252"/>
                      </a:cubicBezTo>
                      <a:cubicBezTo>
                        <a:pt x="204" y="244"/>
                        <a:pt x="217" y="232"/>
                        <a:pt x="229" y="220"/>
                      </a:cubicBezTo>
                      <a:cubicBezTo>
                        <a:pt x="234" y="213"/>
                        <a:pt x="245" y="197"/>
                        <a:pt x="237" y="196"/>
                      </a:cubicBezTo>
                      <a:cubicBezTo>
                        <a:pt x="212" y="192"/>
                        <a:pt x="189" y="206"/>
                        <a:pt x="165" y="212"/>
                      </a:cubicBezTo>
                      <a:cubicBezTo>
                        <a:pt x="129" y="247"/>
                        <a:pt x="99" y="278"/>
                        <a:pt x="77" y="324"/>
                      </a:cubicBezTo>
                      <a:cubicBezTo>
                        <a:pt x="79" y="337"/>
                        <a:pt x="74" y="355"/>
                        <a:pt x="85" y="364"/>
                      </a:cubicBezTo>
                      <a:cubicBezTo>
                        <a:pt x="107" y="381"/>
                        <a:pt x="139" y="322"/>
                        <a:pt x="101" y="380"/>
                      </a:cubicBezTo>
                      <a:cubicBezTo>
                        <a:pt x="119" y="435"/>
                        <a:pt x="113" y="450"/>
                        <a:pt x="173" y="436"/>
                      </a:cubicBezTo>
                      <a:cubicBezTo>
                        <a:pt x="151" y="330"/>
                        <a:pt x="165" y="334"/>
                        <a:pt x="61" y="348"/>
                      </a:cubicBezTo>
                      <a:cubicBezTo>
                        <a:pt x="45" y="411"/>
                        <a:pt x="22" y="436"/>
                        <a:pt x="101" y="460"/>
                      </a:cubicBezTo>
                      <a:cubicBezTo>
                        <a:pt x="114" y="463"/>
                        <a:pt x="127" y="465"/>
                        <a:pt x="141" y="468"/>
                      </a:cubicBezTo>
                      <a:cubicBezTo>
                        <a:pt x="222" y="444"/>
                        <a:pt x="232" y="441"/>
                        <a:pt x="245" y="356"/>
                      </a:cubicBezTo>
                      <a:cubicBezTo>
                        <a:pt x="242" y="345"/>
                        <a:pt x="230" y="332"/>
                        <a:pt x="237" y="324"/>
                      </a:cubicBezTo>
                      <a:cubicBezTo>
                        <a:pt x="245" y="313"/>
                        <a:pt x="263" y="319"/>
                        <a:pt x="277" y="316"/>
                      </a:cubicBezTo>
                      <a:cubicBezTo>
                        <a:pt x="298" y="311"/>
                        <a:pt x="319" y="305"/>
                        <a:pt x="341" y="300"/>
                      </a:cubicBezTo>
                      <a:cubicBezTo>
                        <a:pt x="396" y="265"/>
                        <a:pt x="417" y="255"/>
                        <a:pt x="437" y="196"/>
                      </a:cubicBezTo>
                      <a:cubicBezTo>
                        <a:pt x="421" y="182"/>
                        <a:pt x="409" y="157"/>
                        <a:pt x="389" y="156"/>
                      </a:cubicBezTo>
                      <a:cubicBezTo>
                        <a:pt x="312" y="151"/>
                        <a:pt x="294" y="206"/>
                        <a:pt x="277" y="260"/>
                      </a:cubicBezTo>
                      <a:cubicBezTo>
                        <a:pt x="279" y="270"/>
                        <a:pt x="277" y="284"/>
                        <a:pt x="285" y="292"/>
                      </a:cubicBezTo>
                      <a:cubicBezTo>
                        <a:pt x="322" y="329"/>
                        <a:pt x="353" y="255"/>
                        <a:pt x="365" y="236"/>
                      </a:cubicBezTo>
                      <a:cubicBezTo>
                        <a:pt x="331" y="136"/>
                        <a:pt x="356" y="51"/>
                        <a:pt x="253" y="108"/>
                      </a:cubicBezTo>
                      <a:cubicBezTo>
                        <a:pt x="241" y="114"/>
                        <a:pt x="237" y="129"/>
                        <a:pt x="229" y="140"/>
                      </a:cubicBezTo>
                      <a:cubicBezTo>
                        <a:pt x="246" y="218"/>
                        <a:pt x="236" y="226"/>
                        <a:pt x="309" y="212"/>
                      </a:cubicBezTo>
                      <a:cubicBezTo>
                        <a:pt x="354" y="136"/>
                        <a:pt x="362" y="60"/>
                        <a:pt x="261" y="20"/>
                      </a:cubicBezTo>
                      <a:cubicBezTo>
                        <a:pt x="219" y="82"/>
                        <a:pt x="222" y="49"/>
                        <a:pt x="245" y="116"/>
                      </a:cubicBezTo>
                      <a:cubicBezTo>
                        <a:pt x="298" y="105"/>
                        <a:pt x="317" y="78"/>
                        <a:pt x="349" y="36"/>
                      </a:cubicBezTo>
                      <a:cubicBezTo>
                        <a:pt x="351" y="25"/>
                        <a:pt x="346" y="0"/>
                        <a:pt x="357" y="4"/>
                      </a:cubicBezTo>
                      <a:cubicBezTo>
                        <a:pt x="378" y="10"/>
                        <a:pt x="385" y="40"/>
                        <a:pt x="405" y="52"/>
                      </a:cubicBezTo>
                      <a:cubicBezTo>
                        <a:pt x="456" y="82"/>
                        <a:pt x="429" y="72"/>
                        <a:pt x="485" y="84"/>
                      </a:cubicBezTo>
                      <a:cubicBezTo>
                        <a:pt x="500" y="80"/>
                        <a:pt x="542" y="78"/>
                        <a:pt x="533" y="44"/>
                      </a:cubicBezTo>
                      <a:cubicBezTo>
                        <a:pt x="529" y="31"/>
                        <a:pt x="511" y="28"/>
                        <a:pt x="501" y="20"/>
                      </a:cubicBezTo>
                      <a:cubicBezTo>
                        <a:pt x="465" y="31"/>
                        <a:pt x="394" y="56"/>
                        <a:pt x="461" y="108"/>
                      </a:cubicBezTo>
                      <a:cubicBezTo>
                        <a:pt x="473" y="117"/>
                        <a:pt x="493" y="113"/>
                        <a:pt x="509" y="116"/>
                      </a:cubicBezTo>
                      <a:cubicBezTo>
                        <a:pt x="525" y="113"/>
                        <a:pt x="543" y="117"/>
                        <a:pt x="557" y="108"/>
                      </a:cubicBezTo>
                      <a:cubicBezTo>
                        <a:pt x="565" y="101"/>
                        <a:pt x="573" y="83"/>
                        <a:pt x="565" y="76"/>
                      </a:cubicBezTo>
                      <a:cubicBezTo>
                        <a:pt x="548" y="61"/>
                        <a:pt x="522" y="65"/>
                        <a:pt x="501" y="60"/>
                      </a:cubicBezTo>
                      <a:cubicBezTo>
                        <a:pt x="467" y="71"/>
                        <a:pt x="439" y="99"/>
                        <a:pt x="469" y="140"/>
                      </a:cubicBezTo>
                      <a:cubicBezTo>
                        <a:pt x="475" y="148"/>
                        <a:pt x="490" y="145"/>
                        <a:pt x="501" y="148"/>
                      </a:cubicBezTo>
                      <a:cubicBezTo>
                        <a:pt x="507" y="144"/>
                        <a:pt x="590" y="116"/>
                        <a:pt x="509" y="92"/>
                      </a:cubicBezTo>
                      <a:cubicBezTo>
                        <a:pt x="490" y="86"/>
                        <a:pt x="471" y="102"/>
                        <a:pt x="453" y="108"/>
                      </a:cubicBezTo>
                      <a:cubicBezTo>
                        <a:pt x="428" y="132"/>
                        <a:pt x="368" y="172"/>
                        <a:pt x="453" y="212"/>
                      </a:cubicBezTo>
                      <a:cubicBezTo>
                        <a:pt x="484" y="226"/>
                        <a:pt x="522" y="206"/>
                        <a:pt x="557" y="204"/>
                      </a:cubicBezTo>
                      <a:cubicBezTo>
                        <a:pt x="587" y="179"/>
                        <a:pt x="662" y="127"/>
                        <a:pt x="581" y="100"/>
                      </a:cubicBezTo>
                      <a:cubicBezTo>
                        <a:pt x="543" y="122"/>
                        <a:pt x="492" y="149"/>
                        <a:pt x="541" y="204"/>
                      </a:cubicBezTo>
                      <a:cubicBezTo>
                        <a:pt x="549" y="214"/>
                        <a:pt x="567" y="209"/>
                        <a:pt x="581" y="212"/>
                      </a:cubicBezTo>
                      <a:cubicBezTo>
                        <a:pt x="631" y="201"/>
                        <a:pt x="654" y="188"/>
                        <a:pt x="685" y="148"/>
                      </a:cubicBezTo>
                      <a:cubicBezTo>
                        <a:pt x="679" y="132"/>
                        <a:pt x="685" y="97"/>
                        <a:pt x="669" y="100"/>
                      </a:cubicBezTo>
                      <a:cubicBezTo>
                        <a:pt x="597" y="108"/>
                        <a:pt x="609" y="245"/>
                        <a:pt x="677" y="212"/>
                      </a:cubicBezTo>
                    </a:path>
                  </a:pathLst>
                </a:custGeom>
                <a:noFill/>
                <a:ln w="19050" cmpd="sng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6878" name="Text Box 286"/>
                <p:cNvSpPr txBox="1">
                  <a:spLocks noChangeArrowheads="1"/>
                </p:cNvSpPr>
                <p:nvPr/>
              </p:nvSpPr>
              <p:spPr bwMode="auto">
                <a:xfrm>
                  <a:off x="2140" y="3338"/>
                  <a:ext cx="73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fr-FR" sz="1200">
                      <a:solidFill>
                        <a:srgbClr val="0000CC"/>
                      </a:solidFill>
                      <a:latin typeface="Helvetica" charset="0"/>
                      <a:ea typeface="ＭＳ Ｐゴシック" pitchFamily="34" charset="-128"/>
                    </a:rPr>
                    <a:t>Fragmentation</a:t>
                  </a:r>
                </a:p>
              </p:txBody>
            </p:sp>
            <p:sp>
              <p:nvSpPr>
                <p:cNvPr id="366879" name="Text Box 287"/>
                <p:cNvSpPr txBox="1">
                  <a:spLocks noChangeArrowheads="1"/>
                </p:cNvSpPr>
                <p:nvPr/>
              </p:nvSpPr>
              <p:spPr bwMode="auto">
                <a:xfrm>
                  <a:off x="2064" y="2725"/>
                  <a:ext cx="69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fr-FR" sz="1000">
                      <a:solidFill>
                        <a:srgbClr val="0000FF"/>
                      </a:solidFill>
                      <a:latin typeface="Helvetica" charset="0"/>
                      <a:ea typeface="ＭＳ Ｐゴシック" pitchFamily="34" charset="-128"/>
                    </a:rPr>
                    <a:t>DNA purification</a:t>
                  </a:r>
                  <a:endParaRPr lang="fr-FR" sz="1000">
                    <a:latin typeface="Helvetica" charset="0"/>
                    <a:ea typeface="ＭＳ Ｐゴシック" pitchFamily="34" charset="-128"/>
                  </a:endParaRPr>
                </a:p>
              </p:txBody>
            </p:sp>
          </p:grpSp>
        </p:grpSp>
        <p:sp>
          <p:nvSpPr>
            <p:cNvPr id="366880" name="Text Box 288"/>
            <p:cNvSpPr txBox="1">
              <a:spLocks noChangeArrowheads="1"/>
            </p:cNvSpPr>
            <p:nvPr/>
          </p:nvSpPr>
          <p:spPr bwMode="auto">
            <a:xfrm>
              <a:off x="58" y="2064"/>
              <a:ext cx="407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800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New generation sequencing  (2005 - present) </a:t>
              </a:r>
            </a:p>
          </p:txBody>
        </p:sp>
        <p:sp>
          <p:nvSpPr>
            <p:cNvPr id="366881" name="Text Box 289"/>
            <p:cNvSpPr txBox="1">
              <a:spLocks noChangeArrowheads="1"/>
            </p:cNvSpPr>
            <p:nvPr/>
          </p:nvSpPr>
          <p:spPr bwMode="auto">
            <a:xfrm>
              <a:off x="4328" y="2540"/>
              <a:ext cx="1240" cy="86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tabLst>
                  <a:tab pos="952500" algn="l"/>
                  <a:tab pos="1816100" algn="l"/>
                </a:tabLst>
              </a:pPr>
              <a:r>
                <a:rPr lang="fr-FR" altLang="ja-JP" sz="1400" b="1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10 </a:t>
              </a:r>
              <a:r>
                <a:rPr lang="fr-FR" altLang="ja-JP" sz="1400" b="1" baseline="30000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9</a:t>
              </a:r>
              <a:r>
                <a:rPr lang="fr-FR" altLang="ja-JP" sz="1400" b="1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 sequence reads</a:t>
              </a:r>
              <a:endParaRPr lang="fr-FR" altLang="ja-JP" sz="1400">
                <a:solidFill>
                  <a:srgbClr val="0000FF"/>
                </a:solidFill>
                <a:latin typeface="Arial" charset="0"/>
                <a:ea typeface="ＭＳ Ｐゴシック" pitchFamily="34" charset="-128"/>
              </a:endParaRPr>
            </a:p>
            <a:p>
              <a:pPr>
                <a:tabLst>
                  <a:tab pos="952500" algn="l"/>
                  <a:tab pos="1816100" algn="l"/>
                </a:tabLst>
              </a:pPr>
              <a:r>
                <a:rPr lang="fr-FR" altLang="ja-JP" sz="1400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(~ 100 nuc.)    </a:t>
              </a:r>
              <a:r>
                <a:rPr lang="fr-FR" altLang="ja-JP" sz="1400">
                  <a:latin typeface="Arial" charset="0"/>
                  <a:ea typeface="ＭＳ Ｐゴシック" pitchFamily="34" charset="-128"/>
                </a:rPr>
                <a:t>     </a:t>
              </a:r>
            </a:p>
            <a:p>
              <a:pPr>
                <a:tabLst>
                  <a:tab pos="952500" algn="l"/>
                  <a:tab pos="1816100" algn="l"/>
                </a:tabLst>
              </a:pPr>
              <a:endParaRPr lang="fr-FR" altLang="ja-JP" sz="1400">
                <a:latin typeface="Arial" charset="0"/>
                <a:ea typeface="ＭＳ Ｐゴシック" pitchFamily="34" charset="-128"/>
              </a:endParaRPr>
            </a:p>
            <a:p>
              <a:pPr>
                <a:tabLst>
                  <a:tab pos="952500" algn="l"/>
                  <a:tab pos="1816100" algn="l"/>
                </a:tabLst>
              </a:pPr>
              <a:r>
                <a:rPr lang="fr-FR" altLang="ja-JP" sz="1400">
                  <a:latin typeface="Arial" charset="0"/>
                  <a:ea typeface="ＭＳ Ｐゴシック" pitchFamily="34" charset="-128"/>
                </a:rPr>
                <a:t>Total: </a:t>
              </a:r>
            </a:p>
            <a:p>
              <a:pPr>
                <a:tabLst>
                  <a:tab pos="952500" algn="l"/>
                  <a:tab pos="1816100" algn="l"/>
                </a:tabLst>
              </a:pPr>
              <a:r>
                <a:rPr lang="fr-FR" altLang="ja-JP" sz="1400">
                  <a:latin typeface="Arial" charset="0"/>
                  <a:ea typeface="ＭＳ Ｐゴシック" pitchFamily="34" charset="-128"/>
                </a:rPr>
                <a:t>~ </a:t>
              </a:r>
              <a:r>
                <a:rPr lang="fr-FR" altLang="ja-JP" sz="1400" b="1">
                  <a:latin typeface="Arial" charset="0"/>
                  <a:ea typeface="ＭＳ Ｐゴシック" pitchFamily="34" charset="-128"/>
                </a:rPr>
                <a:t>100 000 000 000 </a:t>
              </a:r>
              <a:r>
                <a:rPr lang="fr-FR" altLang="ja-JP" sz="1400">
                  <a:latin typeface="Arial" charset="0"/>
                  <a:ea typeface="ＭＳ Ｐゴシック" pitchFamily="34" charset="-128"/>
                </a:rPr>
                <a:t>nucleotides</a:t>
              </a:r>
              <a:endParaRPr lang="fr-FR" sz="1400"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5" name="Group 290"/>
          <p:cNvGrpSpPr>
            <a:grpSpLocks/>
          </p:cNvGrpSpPr>
          <p:nvPr/>
        </p:nvGrpSpPr>
        <p:grpSpPr bwMode="auto">
          <a:xfrm>
            <a:off x="92075" y="6199188"/>
            <a:ext cx="8747125" cy="579437"/>
            <a:chOff x="58" y="3905"/>
            <a:chExt cx="5510" cy="365"/>
          </a:xfrm>
        </p:grpSpPr>
        <p:sp>
          <p:nvSpPr>
            <p:cNvPr id="366883" name="Text Box 291"/>
            <p:cNvSpPr txBox="1">
              <a:spLocks noChangeArrowheads="1"/>
            </p:cNvSpPr>
            <p:nvPr/>
          </p:nvSpPr>
          <p:spPr bwMode="auto">
            <a:xfrm>
              <a:off x="58" y="3905"/>
              <a:ext cx="344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800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Third generation sequencing  (2011 - future) </a:t>
              </a:r>
            </a:p>
            <a:p>
              <a:r>
                <a:rPr lang="fr-FR" sz="1400">
                  <a:latin typeface="Arial" charset="0"/>
                  <a:ea typeface="ＭＳ Ｐゴシック" pitchFamily="34" charset="-128"/>
                </a:rPr>
                <a:t>Direct sequencing on single DNA molecules (no PCR amplification)</a:t>
              </a:r>
              <a:endParaRPr lang="fr-FR" sz="1200"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66884" name="Text Box 292"/>
            <p:cNvSpPr txBox="1">
              <a:spLocks noChangeArrowheads="1"/>
            </p:cNvSpPr>
            <p:nvPr/>
          </p:nvSpPr>
          <p:spPr bwMode="auto">
            <a:xfrm>
              <a:off x="4328" y="3922"/>
              <a:ext cx="1240" cy="33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tabLst>
                  <a:tab pos="952500" algn="l"/>
                  <a:tab pos="1816100" algn="l"/>
                </a:tabLst>
              </a:pPr>
              <a:r>
                <a:rPr lang="fr-FR" altLang="ja-JP" sz="1400" b="1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10 </a:t>
              </a:r>
              <a:r>
                <a:rPr lang="fr-FR" altLang="ja-JP" sz="1400" b="1" baseline="30000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5 </a:t>
              </a:r>
              <a:r>
                <a:rPr lang="fr-FR" altLang="ja-JP" sz="1400" b="1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-10 </a:t>
              </a:r>
              <a:r>
                <a:rPr lang="fr-FR" altLang="ja-JP" sz="1400" b="1" baseline="30000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6</a:t>
              </a:r>
              <a:r>
                <a:rPr lang="fr-FR" altLang="ja-JP" sz="1400" b="1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 reads</a:t>
              </a:r>
            </a:p>
            <a:p>
              <a:pPr>
                <a:tabLst>
                  <a:tab pos="952500" algn="l"/>
                  <a:tab pos="1816100" algn="l"/>
                </a:tabLst>
              </a:pPr>
              <a:r>
                <a:rPr lang="fr-FR" altLang="ja-JP" sz="1400" b="1">
                  <a:latin typeface="Arial" charset="0"/>
                  <a:ea typeface="ＭＳ Ｐゴシック" pitchFamily="34" charset="-128"/>
                </a:rPr>
                <a:t>(~ 3000 nuc.)  </a:t>
              </a:r>
              <a:r>
                <a:rPr lang="fr-FR" altLang="ja-JP" sz="1400">
                  <a:latin typeface="Arial" charset="0"/>
                  <a:ea typeface="ＭＳ Ｐゴシック" pitchFamily="34" charset="-128"/>
                </a:rPr>
                <a:t>      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 descr="Capture d’écran 2011-10-29 à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57200"/>
            <a:ext cx="8534400" cy="61864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692150"/>
            <a:ext cx="6858000" cy="5475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0" name="Picture 2" descr="Next-Gen-Figure-3-a-and-b-cropp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7638"/>
            <a:ext cx="9144000" cy="6562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619125"/>
            <a:ext cx="54864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2" name="Segnale acust. registr.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0"/>
            <a:ext cx="4795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Picture 2" descr="nrg2626-f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-19050"/>
            <a:ext cx="7620000" cy="6896100"/>
          </a:xfrm>
          <a:prstGeom prst="rect">
            <a:avLst/>
          </a:prstGeom>
          <a:noFill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ilmn-step7-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5200" y="0"/>
            <a:ext cx="5064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Oval 2"/>
          <p:cNvSpPr>
            <a:spLocks noChangeArrowheads="1"/>
          </p:cNvSpPr>
          <p:nvPr/>
        </p:nvSpPr>
        <p:spPr bwMode="auto">
          <a:xfrm>
            <a:off x="1692275" y="1773238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63" name="Oval 3"/>
          <p:cNvSpPr>
            <a:spLocks noChangeArrowheads="1"/>
          </p:cNvSpPr>
          <p:nvPr/>
        </p:nvSpPr>
        <p:spPr bwMode="auto">
          <a:xfrm>
            <a:off x="2052638" y="1773238"/>
            <a:ext cx="360362" cy="360362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64" name="Oval 4"/>
          <p:cNvSpPr>
            <a:spLocks noChangeArrowheads="1"/>
          </p:cNvSpPr>
          <p:nvPr/>
        </p:nvSpPr>
        <p:spPr bwMode="auto">
          <a:xfrm>
            <a:off x="2413000" y="1773238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65" name="Oval 5"/>
          <p:cNvSpPr>
            <a:spLocks noChangeArrowheads="1"/>
          </p:cNvSpPr>
          <p:nvPr/>
        </p:nvSpPr>
        <p:spPr bwMode="auto">
          <a:xfrm>
            <a:off x="2771775" y="1773238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66" name="Oval 6"/>
          <p:cNvSpPr>
            <a:spLocks noChangeArrowheads="1"/>
          </p:cNvSpPr>
          <p:nvPr/>
        </p:nvSpPr>
        <p:spPr bwMode="auto">
          <a:xfrm>
            <a:off x="3132138" y="1773238"/>
            <a:ext cx="360362" cy="360362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67" name="Oval 7"/>
          <p:cNvSpPr>
            <a:spLocks noChangeArrowheads="1"/>
          </p:cNvSpPr>
          <p:nvPr/>
        </p:nvSpPr>
        <p:spPr bwMode="auto">
          <a:xfrm>
            <a:off x="3492500" y="1773238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68" name="Oval 8"/>
          <p:cNvSpPr>
            <a:spLocks noChangeArrowheads="1"/>
          </p:cNvSpPr>
          <p:nvPr/>
        </p:nvSpPr>
        <p:spPr bwMode="auto">
          <a:xfrm>
            <a:off x="3852863" y="1773238"/>
            <a:ext cx="360362" cy="360362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69" name="Oval 9"/>
          <p:cNvSpPr>
            <a:spLocks noChangeArrowheads="1"/>
          </p:cNvSpPr>
          <p:nvPr/>
        </p:nvSpPr>
        <p:spPr bwMode="auto">
          <a:xfrm>
            <a:off x="1692275" y="2132013"/>
            <a:ext cx="360363" cy="36036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70" name="Oval 10"/>
          <p:cNvSpPr>
            <a:spLocks noChangeArrowheads="1"/>
          </p:cNvSpPr>
          <p:nvPr/>
        </p:nvSpPr>
        <p:spPr bwMode="auto">
          <a:xfrm>
            <a:off x="2052638" y="2132013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71" name="Oval 11"/>
          <p:cNvSpPr>
            <a:spLocks noChangeArrowheads="1"/>
          </p:cNvSpPr>
          <p:nvPr/>
        </p:nvSpPr>
        <p:spPr bwMode="auto">
          <a:xfrm>
            <a:off x="2413000" y="2132013"/>
            <a:ext cx="360363" cy="360362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72" name="Oval 12"/>
          <p:cNvSpPr>
            <a:spLocks noChangeArrowheads="1"/>
          </p:cNvSpPr>
          <p:nvPr/>
        </p:nvSpPr>
        <p:spPr bwMode="auto">
          <a:xfrm>
            <a:off x="2771775" y="2132013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73" name="Oval 13"/>
          <p:cNvSpPr>
            <a:spLocks noChangeArrowheads="1"/>
          </p:cNvSpPr>
          <p:nvPr/>
        </p:nvSpPr>
        <p:spPr bwMode="auto">
          <a:xfrm>
            <a:off x="3132138" y="2132013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74" name="Oval 14"/>
          <p:cNvSpPr>
            <a:spLocks noChangeArrowheads="1"/>
          </p:cNvSpPr>
          <p:nvPr/>
        </p:nvSpPr>
        <p:spPr bwMode="auto">
          <a:xfrm>
            <a:off x="3492500" y="2132013"/>
            <a:ext cx="360363" cy="360362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75" name="Oval 15"/>
          <p:cNvSpPr>
            <a:spLocks noChangeArrowheads="1"/>
          </p:cNvSpPr>
          <p:nvPr/>
        </p:nvSpPr>
        <p:spPr bwMode="auto">
          <a:xfrm>
            <a:off x="3852863" y="2132013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76" name="Oval 16"/>
          <p:cNvSpPr>
            <a:spLocks noChangeArrowheads="1"/>
          </p:cNvSpPr>
          <p:nvPr/>
        </p:nvSpPr>
        <p:spPr bwMode="auto">
          <a:xfrm>
            <a:off x="1692275" y="2492375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77" name="Oval 17"/>
          <p:cNvSpPr>
            <a:spLocks noChangeArrowheads="1"/>
          </p:cNvSpPr>
          <p:nvPr/>
        </p:nvSpPr>
        <p:spPr bwMode="auto">
          <a:xfrm>
            <a:off x="2052638" y="2492375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78" name="Oval 18"/>
          <p:cNvSpPr>
            <a:spLocks noChangeArrowheads="1"/>
          </p:cNvSpPr>
          <p:nvPr/>
        </p:nvSpPr>
        <p:spPr bwMode="auto">
          <a:xfrm>
            <a:off x="2413000" y="2492375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79" name="Oval 19"/>
          <p:cNvSpPr>
            <a:spLocks noChangeArrowheads="1"/>
          </p:cNvSpPr>
          <p:nvPr/>
        </p:nvSpPr>
        <p:spPr bwMode="auto">
          <a:xfrm>
            <a:off x="2771775" y="2492375"/>
            <a:ext cx="360363" cy="360363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80" name="Oval 20"/>
          <p:cNvSpPr>
            <a:spLocks noChangeArrowheads="1"/>
          </p:cNvSpPr>
          <p:nvPr/>
        </p:nvSpPr>
        <p:spPr bwMode="auto">
          <a:xfrm>
            <a:off x="3132138" y="2492375"/>
            <a:ext cx="360362" cy="36036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81" name="Oval 21"/>
          <p:cNvSpPr>
            <a:spLocks noChangeArrowheads="1"/>
          </p:cNvSpPr>
          <p:nvPr/>
        </p:nvSpPr>
        <p:spPr bwMode="auto">
          <a:xfrm>
            <a:off x="3492500" y="2492375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82" name="Oval 22"/>
          <p:cNvSpPr>
            <a:spLocks noChangeArrowheads="1"/>
          </p:cNvSpPr>
          <p:nvPr/>
        </p:nvSpPr>
        <p:spPr bwMode="auto">
          <a:xfrm>
            <a:off x="3852863" y="2492375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83" name="Oval 23"/>
          <p:cNvSpPr>
            <a:spLocks noChangeArrowheads="1"/>
          </p:cNvSpPr>
          <p:nvPr/>
        </p:nvSpPr>
        <p:spPr bwMode="auto">
          <a:xfrm>
            <a:off x="1692275" y="2852738"/>
            <a:ext cx="360363" cy="360362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84" name="Oval 24"/>
          <p:cNvSpPr>
            <a:spLocks noChangeArrowheads="1"/>
          </p:cNvSpPr>
          <p:nvPr/>
        </p:nvSpPr>
        <p:spPr bwMode="auto">
          <a:xfrm>
            <a:off x="2052638" y="2852738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85" name="Oval 25"/>
          <p:cNvSpPr>
            <a:spLocks noChangeArrowheads="1"/>
          </p:cNvSpPr>
          <p:nvPr/>
        </p:nvSpPr>
        <p:spPr bwMode="auto">
          <a:xfrm>
            <a:off x="2413000" y="2852738"/>
            <a:ext cx="360363" cy="360362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86" name="Oval 26"/>
          <p:cNvSpPr>
            <a:spLocks noChangeArrowheads="1"/>
          </p:cNvSpPr>
          <p:nvPr/>
        </p:nvSpPr>
        <p:spPr bwMode="auto">
          <a:xfrm>
            <a:off x="2771775" y="2852738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87" name="Oval 27"/>
          <p:cNvSpPr>
            <a:spLocks noChangeArrowheads="1"/>
          </p:cNvSpPr>
          <p:nvPr/>
        </p:nvSpPr>
        <p:spPr bwMode="auto">
          <a:xfrm>
            <a:off x="3132138" y="2852738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88" name="Oval 28"/>
          <p:cNvSpPr>
            <a:spLocks noChangeArrowheads="1"/>
          </p:cNvSpPr>
          <p:nvPr/>
        </p:nvSpPr>
        <p:spPr bwMode="auto">
          <a:xfrm>
            <a:off x="3492500" y="2852738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89" name="Oval 29"/>
          <p:cNvSpPr>
            <a:spLocks noChangeArrowheads="1"/>
          </p:cNvSpPr>
          <p:nvPr/>
        </p:nvSpPr>
        <p:spPr bwMode="auto">
          <a:xfrm>
            <a:off x="3852863" y="2852738"/>
            <a:ext cx="360362" cy="360362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90" name="Oval 30"/>
          <p:cNvSpPr>
            <a:spLocks noChangeArrowheads="1"/>
          </p:cNvSpPr>
          <p:nvPr/>
        </p:nvSpPr>
        <p:spPr bwMode="auto">
          <a:xfrm>
            <a:off x="1692275" y="3213100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91" name="Oval 31"/>
          <p:cNvSpPr>
            <a:spLocks noChangeArrowheads="1"/>
          </p:cNvSpPr>
          <p:nvPr/>
        </p:nvSpPr>
        <p:spPr bwMode="auto">
          <a:xfrm>
            <a:off x="2052638" y="3213100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92" name="Oval 32"/>
          <p:cNvSpPr>
            <a:spLocks noChangeArrowheads="1"/>
          </p:cNvSpPr>
          <p:nvPr/>
        </p:nvSpPr>
        <p:spPr bwMode="auto">
          <a:xfrm>
            <a:off x="2413000" y="3213100"/>
            <a:ext cx="360363" cy="360363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93" name="Oval 33"/>
          <p:cNvSpPr>
            <a:spLocks noChangeArrowheads="1"/>
          </p:cNvSpPr>
          <p:nvPr/>
        </p:nvSpPr>
        <p:spPr bwMode="auto">
          <a:xfrm>
            <a:off x="2771775" y="3213100"/>
            <a:ext cx="360363" cy="36036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94" name="Oval 34"/>
          <p:cNvSpPr>
            <a:spLocks noChangeArrowheads="1"/>
          </p:cNvSpPr>
          <p:nvPr/>
        </p:nvSpPr>
        <p:spPr bwMode="auto">
          <a:xfrm>
            <a:off x="3132138" y="3213100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95" name="Oval 35"/>
          <p:cNvSpPr>
            <a:spLocks noChangeArrowheads="1"/>
          </p:cNvSpPr>
          <p:nvPr/>
        </p:nvSpPr>
        <p:spPr bwMode="auto">
          <a:xfrm>
            <a:off x="3492500" y="3213100"/>
            <a:ext cx="360363" cy="360363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96" name="Oval 36"/>
          <p:cNvSpPr>
            <a:spLocks noChangeArrowheads="1"/>
          </p:cNvSpPr>
          <p:nvPr/>
        </p:nvSpPr>
        <p:spPr bwMode="auto">
          <a:xfrm>
            <a:off x="3852863" y="3213100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97" name="Oval 37"/>
          <p:cNvSpPr>
            <a:spLocks noChangeArrowheads="1"/>
          </p:cNvSpPr>
          <p:nvPr/>
        </p:nvSpPr>
        <p:spPr bwMode="auto">
          <a:xfrm>
            <a:off x="4572000" y="1773238"/>
            <a:ext cx="360363" cy="36036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98" name="Oval 38"/>
          <p:cNvSpPr>
            <a:spLocks noChangeArrowheads="1"/>
          </p:cNvSpPr>
          <p:nvPr/>
        </p:nvSpPr>
        <p:spPr bwMode="auto">
          <a:xfrm>
            <a:off x="4932363" y="1773238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799" name="Oval 39"/>
          <p:cNvSpPr>
            <a:spLocks noChangeArrowheads="1"/>
          </p:cNvSpPr>
          <p:nvPr/>
        </p:nvSpPr>
        <p:spPr bwMode="auto">
          <a:xfrm>
            <a:off x="5292725" y="1773238"/>
            <a:ext cx="360363" cy="360362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00" name="Oval 40"/>
          <p:cNvSpPr>
            <a:spLocks noChangeArrowheads="1"/>
          </p:cNvSpPr>
          <p:nvPr/>
        </p:nvSpPr>
        <p:spPr bwMode="auto">
          <a:xfrm>
            <a:off x="5651500" y="1773238"/>
            <a:ext cx="360363" cy="360362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01" name="Oval 41"/>
          <p:cNvSpPr>
            <a:spLocks noChangeArrowheads="1"/>
          </p:cNvSpPr>
          <p:nvPr/>
        </p:nvSpPr>
        <p:spPr bwMode="auto">
          <a:xfrm>
            <a:off x="6011863" y="1773238"/>
            <a:ext cx="360362" cy="360362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02" name="Oval 42"/>
          <p:cNvSpPr>
            <a:spLocks noChangeArrowheads="1"/>
          </p:cNvSpPr>
          <p:nvPr/>
        </p:nvSpPr>
        <p:spPr bwMode="auto">
          <a:xfrm>
            <a:off x="6372225" y="1773238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03" name="Oval 43"/>
          <p:cNvSpPr>
            <a:spLocks noChangeArrowheads="1"/>
          </p:cNvSpPr>
          <p:nvPr/>
        </p:nvSpPr>
        <p:spPr bwMode="auto">
          <a:xfrm>
            <a:off x="6732588" y="1773238"/>
            <a:ext cx="360362" cy="360362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04" name="Oval 44"/>
          <p:cNvSpPr>
            <a:spLocks noChangeArrowheads="1"/>
          </p:cNvSpPr>
          <p:nvPr/>
        </p:nvSpPr>
        <p:spPr bwMode="auto">
          <a:xfrm>
            <a:off x="4572000" y="2132013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05" name="Oval 45"/>
          <p:cNvSpPr>
            <a:spLocks noChangeArrowheads="1"/>
          </p:cNvSpPr>
          <p:nvPr/>
        </p:nvSpPr>
        <p:spPr bwMode="auto">
          <a:xfrm>
            <a:off x="4932363" y="2132013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06" name="Oval 46"/>
          <p:cNvSpPr>
            <a:spLocks noChangeArrowheads="1"/>
          </p:cNvSpPr>
          <p:nvPr/>
        </p:nvSpPr>
        <p:spPr bwMode="auto">
          <a:xfrm>
            <a:off x="5292725" y="2132013"/>
            <a:ext cx="360363" cy="36036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07" name="Oval 47"/>
          <p:cNvSpPr>
            <a:spLocks noChangeArrowheads="1"/>
          </p:cNvSpPr>
          <p:nvPr/>
        </p:nvSpPr>
        <p:spPr bwMode="auto">
          <a:xfrm>
            <a:off x="5651500" y="2132013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08" name="Oval 48"/>
          <p:cNvSpPr>
            <a:spLocks noChangeArrowheads="1"/>
          </p:cNvSpPr>
          <p:nvPr/>
        </p:nvSpPr>
        <p:spPr bwMode="auto">
          <a:xfrm>
            <a:off x="6011863" y="2132013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09" name="Oval 49"/>
          <p:cNvSpPr>
            <a:spLocks noChangeArrowheads="1"/>
          </p:cNvSpPr>
          <p:nvPr/>
        </p:nvSpPr>
        <p:spPr bwMode="auto">
          <a:xfrm>
            <a:off x="6372225" y="2132013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10" name="Oval 50"/>
          <p:cNvSpPr>
            <a:spLocks noChangeArrowheads="1"/>
          </p:cNvSpPr>
          <p:nvPr/>
        </p:nvSpPr>
        <p:spPr bwMode="auto">
          <a:xfrm>
            <a:off x="6732588" y="2132013"/>
            <a:ext cx="360362" cy="360362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11" name="Oval 51"/>
          <p:cNvSpPr>
            <a:spLocks noChangeArrowheads="1"/>
          </p:cNvSpPr>
          <p:nvPr/>
        </p:nvSpPr>
        <p:spPr bwMode="auto">
          <a:xfrm>
            <a:off x="4572000" y="2492375"/>
            <a:ext cx="360363" cy="360363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12" name="Oval 52"/>
          <p:cNvSpPr>
            <a:spLocks noChangeArrowheads="1"/>
          </p:cNvSpPr>
          <p:nvPr/>
        </p:nvSpPr>
        <p:spPr bwMode="auto">
          <a:xfrm>
            <a:off x="4932363" y="2492375"/>
            <a:ext cx="360362" cy="360363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13" name="Oval 53"/>
          <p:cNvSpPr>
            <a:spLocks noChangeArrowheads="1"/>
          </p:cNvSpPr>
          <p:nvPr/>
        </p:nvSpPr>
        <p:spPr bwMode="auto">
          <a:xfrm>
            <a:off x="5292725" y="2492375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14" name="Oval 54"/>
          <p:cNvSpPr>
            <a:spLocks noChangeArrowheads="1"/>
          </p:cNvSpPr>
          <p:nvPr/>
        </p:nvSpPr>
        <p:spPr bwMode="auto">
          <a:xfrm>
            <a:off x="5651500" y="2492375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15" name="Oval 55"/>
          <p:cNvSpPr>
            <a:spLocks noChangeArrowheads="1"/>
          </p:cNvSpPr>
          <p:nvPr/>
        </p:nvSpPr>
        <p:spPr bwMode="auto">
          <a:xfrm>
            <a:off x="6011863" y="2492375"/>
            <a:ext cx="360362" cy="36036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16" name="Oval 56"/>
          <p:cNvSpPr>
            <a:spLocks noChangeArrowheads="1"/>
          </p:cNvSpPr>
          <p:nvPr/>
        </p:nvSpPr>
        <p:spPr bwMode="auto">
          <a:xfrm>
            <a:off x="6372225" y="2492375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17" name="Oval 57"/>
          <p:cNvSpPr>
            <a:spLocks noChangeArrowheads="1"/>
          </p:cNvSpPr>
          <p:nvPr/>
        </p:nvSpPr>
        <p:spPr bwMode="auto">
          <a:xfrm>
            <a:off x="6732588" y="2492375"/>
            <a:ext cx="360362" cy="360363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18" name="Oval 58"/>
          <p:cNvSpPr>
            <a:spLocks noChangeArrowheads="1"/>
          </p:cNvSpPr>
          <p:nvPr/>
        </p:nvSpPr>
        <p:spPr bwMode="auto">
          <a:xfrm>
            <a:off x="4572000" y="2852738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19" name="Oval 59"/>
          <p:cNvSpPr>
            <a:spLocks noChangeArrowheads="1"/>
          </p:cNvSpPr>
          <p:nvPr/>
        </p:nvSpPr>
        <p:spPr bwMode="auto">
          <a:xfrm>
            <a:off x="4932363" y="2852738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20" name="Oval 60"/>
          <p:cNvSpPr>
            <a:spLocks noChangeArrowheads="1"/>
          </p:cNvSpPr>
          <p:nvPr/>
        </p:nvSpPr>
        <p:spPr bwMode="auto">
          <a:xfrm>
            <a:off x="5292725" y="2852738"/>
            <a:ext cx="360363" cy="36036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21" name="Oval 61"/>
          <p:cNvSpPr>
            <a:spLocks noChangeArrowheads="1"/>
          </p:cNvSpPr>
          <p:nvPr/>
        </p:nvSpPr>
        <p:spPr bwMode="auto">
          <a:xfrm>
            <a:off x="5651500" y="2852738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22" name="Oval 62"/>
          <p:cNvSpPr>
            <a:spLocks noChangeArrowheads="1"/>
          </p:cNvSpPr>
          <p:nvPr/>
        </p:nvSpPr>
        <p:spPr bwMode="auto">
          <a:xfrm>
            <a:off x="6011863" y="2852738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23" name="Oval 63"/>
          <p:cNvSpPr>
            <a:spLocks noChangeArrowheads="1"/>
          </p:cNvSpPr>
          <p:nvPr/>
        </p:nvSpPr>
        <p:spPr bwMode="auto">
          <a:xfrm>
            <a:off x="6372225" y="2852738"/>
            <a:ext cx="360363" cy="360362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24" name="Oval 64"/>
          <p:cNvSpPr>
            <a:spLocks noChangeArrowheads="1"/>
          </p:cNvSpPr>
          <p:nvPr/>
        </p:nvSpPr>
        <p:spPr bwMode="auto">
          <a:xfrm>
            <a:off x="6732588" y="2852738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25" name="Oval 65"/>
          <p:cNvSpPr>
            <a:spLocks noChangeArrowheads="1"/>
          </p:cNvSpPr>
          <p:nvPr/>
        </p:nvSpPr>
        <p:spPr bwMode="auto">
          <a:xfrm>
            <a:off x="4572000" y="3213100"/>
            <a:ext cx="360363" cy="36036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26" name="Oval 66"/>
          <p:cNvSpPr>
            <a:spLocks noChangeArrowheads="1"/>
          </p:cNvSpPr>
          <p:nvPr/>
        </p:nvSpPr>
        <p:spPr bwMode="auto">
          <a:xfrm>
            <a:off x="4932363" y="3213100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27" name="Oval 67"/>
          <p:cNvSpPr>
            <a:spLocks noChangeArrowheads="1"/>
          </p:cNvSpPr>
          <p:nvPr/>
        </p:nvSpPr>
        <p:spPr bwMode="auto">
          <a:xfrm>
            <a:off x="5292725" y="3213100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28" name="Oval 68"/>
          <p:cNvSpPr>
            <a:spLocks noChangeArrowheads="1"/>
          </p:cNvSpPr>
          <p:nvPr/>
        </p:nvSpPr>
        <p:spPr bwMode="auto">
          <a:xfrm>
            <a:off x="5651500" y="3213100"/>
            <a:ext cx="360363" cy="360363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29" name="Oval 69"/>
          <p:cNvSpPr>
            <a:spLocks noChangeArrowheads="1"/>
          </p:cNvSpPr>
          <p:nvPr/>
        </p:nvSpPr>
        <p:spPr bwMode="auto">
          <a:xfrm>
            <a:off x="6011863" y="3213100"/>
            <a:ext cx="360362" cy="36036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30" name="Oval 70"/>
          <p:cNvSpPr>
            <a:spLocks noChangeArrowheads="1"/>
          </p:cNvSpPr>
          <p:nvPr/>
        </p:nvSpPr>
        <p:spPr bwMode="auto">
          <a:xfrm>
            <a:off x="6372225" y="3213100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31" name="Oval 71"/>
          <p:cNvSpPr>
            <a:spLocks noChangeArrowheads="1"/>
          </p:cNvSpPr>
          <p:nvPr/>
        </p:nvSpPr>
        <p:spPr bwMode="auto">
          <a:xfrm>
            <a:off x="6732588" y="3213100"/>
            <a:ext cx="360362" cy="360363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32" name="Oval 72"/>
          <p:cNvSpPr>
            <a:spLocks noChangeArrowheads="1"/>
          </p:cNvSpPr>
          <p:nvPr/>
        </p:nvSpPr>
        <p:spPr bwMode="auto">
          <a:xfrm>
            <a:off x="1619250" y="4292600"/>
            <a:ext cx="360363" cy="36036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33" name="Oval 73"/>
          <p:cNvSpPr>
            <a:spLocks noChangeArrowheads="1"/>
          </p:cNvSpPr>
          <p:nvPr/>
        </p:nvSpPr>
        <p:spPr bwMode="auto">
          <a:xfrm>
            <a:off x="1979613" y="4292600"/>
            <a:ext cx="360362" cy="360363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34" name="Oval 74"/>
          <p:cNvSpPr>
            <a:spLocks noChangeArrowheads="1"/>
          </p:cNvSpPr>
          <p:nvPr/>
        </p:nvSpPr>
        <p:spPr bwMode="auto">
          <a:xfrm>
            <a:off x="2339975" y="4292600"/>
            <a:ext cx="360363" cy="360363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35" name="Oval 75"/>
          <p:cNvSpPr>
            <a:spLocks noChangeArrowheads="1"/>
          </p:cNvSpPr>
          <p:nvPr/>
        </p:nvSpPr>
        <p:spPr bwMode="auto">
          <a:xfrm>
            <a:off x="2698750" y="4292600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36" name="Oval 76"/>
          <p:cNvSpPr>
            <a:spLocks noChangeArrowheads="1"/>
          </p:cNvSpPr>
          <p:nvPr/>
        </p:nvSpPr>
        <p:spPr bwMode="auto">
          <a:xfrm>
            <a:off x="3059113" y="4292600"/>
            <a:ext cx="360362" cy="360363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37" name="Oval 77"/>
          <p:cNvSpPr>
            <a:spLocks noChangeArrowheads="1"/>
          </p:cNvSpPr>
          <p:nvPr/>
        </p:nvSpPr>
        <p:spPr bwMode="auto">
          <a:xfrm>
            <a:off x="3419475" y="4292600"/>
            <a:ext cx="360363" cy="360363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38" name="Oval 78"/>
          <p:cNvSpPr>
            <a:spLocks noChangeArrowheads="1"/>
          </p:cNvSpPr>
          <p:nvPr/>
        </p:nvSpPr>
        <p:spPr bwMode="auto">
          <a:xfrm>
            <a:off x="3779838" y="4292600"/>
            <a:ext cx="360362" cy="360363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39" name="Oval 79"/>
          <p:cNvSpPr>
            <a:spLocks noChangeArrowheads="1"/>
          </p:cNvSpPr>
          <p:nvPr/>
        </p:nvSpPr>
        <p:spPr bwMode="auto">
          <a:xfrm>
            <a:off x="1619250" y="4651375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40" name="Oval 80"/>
          <p:cNvSpPr>
            <a:spLocks noChangeArrowheads="1"/>
          </p:cNvSpPr>
          <p:nvPr/>
        </p:nvSpPr>
        <p:spPr bwMode="auto">
          <a:xfrm>
            <a:off x="1979613" y="4651375"/>
            <a:ext cx="360362" cy="360363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41" name="Oval 81"/>
          <p:cNvSpPr>
            <a:spLocks noChangeArrowheads="1"/>
          </p:cNvSpPr>
          <p:nvPr/>
        </p:nvSpPr>
        <p:spPr bwMode="auto">
          <a:xfrm>
            <a:off x="2339975" y="4651375"/>
            <a:ext cx="360363" cy="360363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42" name="Oval 82"/>
          <p:cNvSpPr>
            <a:spLocks noChangeArrowheads="1"/>
          </p:cNvSpPr>
          <p:nvPr/>
        </p:nvSpPr>
        <p:spPr bwMode="auto">
          <a:xfrm>
            <a:off x="2698750" y="4651375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43" name="Oval 83"/>
          <p:cNvSpPr>
            <a:spLocks noChangeArrowheads="1"/>
          </p:cNvSpPr>
          <p:nvPr/>
        </p:nvSpPr>
        <p:spPr bwMode="auto">
          <a:xfrm>
            <a:off x="3059113" y="4651375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44" name="Oval 84"/>
          <p:cNvSpPr>
            <a:spLocks noChangeArrowheads="1"/>
          </p:cNvSpPr>
          <p:nvPr/>
        </p:nvSpPr>
        <p:spPr bwMode="auto">
          <a:xfrm>
            <a:off x="3419475" y="4651375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45" name="Oval 85"/>
          <p:cNvSpPr>
            <a:spLocks noChangeArrowheads="1"/>
          </p:cNvSpPr>
          <p:nvPr/>
        </p:nvSpPr>
        <p:spPr bwMode="auto">
          <a:xfrm>
            <a:off x="3779838" y="4651375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46" name="Oval 86"/>
          <p:cNvSpPr>
            <a:spLocks noChangeArrowheads="1"/>
          </p:cNvSpPr>
          <p:nvPr/>
        </p:nvSpPr>
        <p:spPr bwMode="auto">
          <a:xfrm>
            <a:off x="1619250" y="5011738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47" name="Oval 87"/>
          <p:cNvSpPr>
            <a:spLocks noChangeArrowheads="1"/>
          </p:cNvSpPr>
          <p:nvPr/>
        </p:nvSpPr>
        <p:spPr bwMode="auto">
          <a:xfrm>
            <a:off x="1979613" y="5011738"/>
            <a:ext cx="360362" cy="36036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48" name="Oval 88"/>
          <p:cNvSpPr>
            <a:spLocks noChangeArrowheads="1"/>
          </p:cNvSpPr>
          <p:nvPr/>
        </p:nvSpPr>
        <p:spPr bwMode="auto">
          <a:xfrm>
            <a:off x="2339975" y="5011738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49" name="Oval 89"/>
          <p:cNvSpPr>
            <a:spLocks noChangeArrowheads="1"/>
          </p:cNvSpPr>
          <p:nvPr/>
        </p:nvSpPr>
        <p:spPr bwMode="auto">
          <a:xfrm>
            <a:off x="2698750" y="5011738"/>
            <a:ext cx="360363" cy="36036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50" name="Oval 90"/>
          <p:cNvSpPr>
            <a:spLocks noChangeArrowheads="1"/>
          </p:cNvSpPr>
          <p:nvPr/>
        </p:nvSpPr>
        <p:spPr bwMode="auto">
          <a:xfrm>
            <a:off x="3059113" y="5011738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51" name="Oval 91"/>
          <p:cNvSpPr>
            <a:spLocks noChangeArrowheads="1"/>
          </p:cNvSpPr>
          <p:nvPr/>
        </p:nvSpPr>
        <p:spPr bwMode="auto">
          <a:xfrm>
            <a:off x="3419475" y="5011738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52" name="Oval 92"/>
          <p:cNvSpPr>
            <a:spLocks noChangeArrowheads="1"/>
          </p:cNvSpPr>
          <p:nvPr/>
        </p:nvSpPr>
        <p:spPr bwMode="auto">
          <a:xfrm>
            <a:off x="3779838" y="5011738"/>
            <a:ext cx="360362" cy="360362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53" name="Oval 93"/>
          <p:cNvSpPr>
            <a:spLocks noChangeArrowheads="1"/>
          </p:cNvSpPr>
          <p:nvPr/>
        </p:nvSpPr>
        <p:spPr bwMode="auto">
          <a:xfrm>
            <a:off x="1619250" y="5372100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54" name="Oval 94"/>
          <p:cNvSpPr>
            <a:spLocks noChangeArrowheads="1"/>
          </p:cNvSpPr>
          <p:nvPr/>
        </p:nvSpPr>
        <p:spPr bwMode="auto">
          <a:xfrm>
            <a:off x="1979613" y="5372100"/>
            <a:ext cx="360362" cy="360363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55" name="Oval 95"/>
          <p:cNvSpPr>
            <a:spLocks noChangeArrowheads="1"/>
          </p:cNvSpPr>
          <p:nvPr/>
        </p:nvSpPr>
        <p:spPr bwMode="auto">
          <a:xfrm>
            <a:off x="2339975" y="5372100"/>
            <a:ext cx="360363" cy="360363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56" name="Oval 96"/>
          <p:cNvSpPr>
            <a:spLocks noChangeArrowheads="1"/>
          </p:cNvSpPr>
          <p:nvPr/>
        </p:nvSpPr>
        <p:spPr bwMode="auto">
          <a:xfrm>
            <a:off x="2698750" y="5372100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57" name="Oval 97"/>
          <p:cNvSpPr>
            <a:spLocks noChangeArrowheads="1"/>
          </p:cNvSpPr>
          <p:nvPr/>
        </p:nvSpPr>
        <p:spPr bwMode="auto">
          <a:xfrm>
            <a:off x="3059113" y="5372100"/>
            <a:ext cx="360362" cy="360363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58" name="Oval 98"/>
          <p:cNvSpPr>
            <a:spLocks noChangeArrowheads="1"/>
          </p:cNvSpPr>
          <p:nvPr/>
        </p:nvSpPr>
        <p:spPr bwMode="auto">
          <a:xfrm>
            <a:off x="3419475" y="5372100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59" name="Oval 99"/>
          <p:cNvSpPr>
            <a:spLocks noChangeArrowheads="1"/>
          </p:cNvSpPr>
          <p:nvPr/>
        </p:nvSpPr>
        <p:spPr bwMode="auto">
          <a:xfrm>
            <a:off x="3779838" y="5372100"/>
            <a:ext cx="360362" cy="36036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60" name="Oval 100"/>
          <p:cNvSpPr>
            <a:spLocks noChangeArrowheads="1"/>
          </p:cNvSpPr>
          <p:nvPr/>
        </p:nvSpPr>
        <p:spPr bwMode="auto">
          <a:xfrm>
            <a:off x="1619250" y="5732463"/>
            <a:ext cx="360363" cy="360362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61" name="Oval 101"/>
          <p:cNvSpPr>
            <a:spLocks noChangeArrowheads="1"/>
          </p:cNvSpPr>
          <p:nvPr/>
        </p:nvSpPr>
        <p:spPr bwMode="auto">
          <a:xfrm>
            <a:off x="1979613" y="5732463"/>
            <a:ext cx="360362" cy="360362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62" name="Oval 102"/>
          <p:cNvSpPr>
            <a:spLocks noChangeArrowheads="1"/>
          </p:cNvSpPr>
          <p:nvPr/>
        </p:nvSpPr>
        <p:spPr bwMode="auto">
          <a:xfrm>
            <a:off x="2339975" y="5732463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63" name="Oval 103"/>
          <p:cNvSpPr>
            <a:spLocks noChangeArrowheads="1"/>
          </p:cNvSpPr>
          <p:nvPr/>
        </p:nvSpPr>
        <p:spPr bwMode="auto">
          <a:xfrm>
            <a:off x="2698750" y="5732463"/>
            <a:ext cx="360363" cy="360362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64" name="Oval 104"/>
          <p:cNvSpPr>
            <a:spLocks noChangeArrowheads="1"/>
          </p:cNvSpPr>
          <p:nvPr/>
        </p:nvSpPr>
        <p:spPr bwMode="auto">
          <a:xfrm>
            <a:off x="3059113" y="5732463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65" name="Oval 105"/>
          <p:cNvSpPr>
            <a:spLocks noChangeArrowheads="1"/>
          </p:cNvSpPr>
          <p:nvPr/>
        </p:nvSpPr>
        <p:spPr bwMode="auto">
          <a:xfrm>
            <a:off x="3419475" y="5732463"/>
            <a:ext cx="360363" cy="36036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66" name="Oval 106"/>
          <p:cNvSpPr>
            <a:spLocks noChangeArrowheads="1"/>
          </p:cNvSpPr>
          <p:nvPr/>
        </p:nvSpPr>
        <p:spPr bwMode="auto">
          <a:xfrm>
            <a:off x="3779838" y="5732463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67" name="Oval 107"/>
          <p:cNvSpPr>
            <a:spLocks noChangeArrowheads="1"/>
          </p:cNvSpPr>
          <p:nvPr/>
        </p:nvSpPr>
        <p:spPr bwMode="auto">
          <a:xfrm>
            <a:off x="4643438" y="4365625"/>
            <a:ext cx="360362" cy="360363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68" name="Oval 108"/>
          <p:cNvSpPr>
            <a:spLocks noChangeArrowheads="1"/>
          </p:cNvSpPr>
          <p:nvPr/>
        </p:nvSpPr>
        <p:spPr bwMode="auto">
          <a:xfrm>
            <a:off x="5003800" y="4365625"/>
            <a:ext cx="360363" cy="36036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69" name="Oval 109"/>
          <p:cNvSpPr>
            <a:spLocks noChangeArrowheads="1"/>
          </p:cNvSpPr>
          <p:nvPr/>
        </p:nvSpPr>
        <p:spPr bwMode="auto">
          <a:xfrm>
            <a:off x="5364163" y="4365625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70" name="Oval 110"/>
          <p:cNvSpPr>
            <a:spLocks noChangeArrowheads="1"/>
          </p:cNvSpPr>
          <p:nvPr/>
        </p:nvSpPr>
        <p:spPr bwMode="auto">
          <a:xfrm>
            <a:off x="5722938" y="4365625"/>
            <a:ext cx="360362" cy="360363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71" name="Oval 111"/>
          <p:cNvSpPr>
            <a:spLocks noChangeArrowheads="1"/>
          </p:cNvSpPr>
          <p:nvPr/>
        </p:nvSpPr>
        <p:spPr bwMode="auto">
          <a:xfrm>
            <a:off x="6083300" y="4365625"/>
            <a:ext cx="360363" cy="360363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72" name="Oval 112"/>
          <p:cNvSpPr>
            <a:spLocks noChangeArrowheads="1"/>
          </p:cNvSpPr>
          <p:nvPr/>
        </p:nvSpPr>
        <p:spPr bwMode="auto">
          <a:xfrm>
            <a:off x="6443663" y="4365625"/>
            <a:ext cx="360362" cy="36036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73" name="Oval 113"/>
          <p:cNvSpPr>
            <a:spLocks noChangeArrowheads="1"/>
          </p:cNvSpPr>
          <p:nvPr/>
        </p:nvSpPr>
        <p:spPr bwMode="auto">
          <a:xfrm>
            <a:off x="6804025" y="4365625"/>
            <a:ext cx="360363" cy="360363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74" name="Oval 114"/>
          <p:cNvSpPr>
            <a:spLocks noChangeArrowheads="1"/>
          </p:cNvSpPr>
          <p:nvPr/>
        </p:nvSpPr>
        <p:spPr bwMode="auto">
          <a:xfrm>
            <a:off x="4643438" y="4724400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75" name="Oval 115"/>
          <p:cNvSpPr>
            <a:spLocks noChangeArrowheads="1"/>
          </p:cNvSpPr>
          <p:nvPr/>
        </p:nvSpPr>
        <p:spPr bwMode="auto">
          <a:xfrm>
            <a:off x="5003800" y="4724400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76" name="Oval 116"/>
          <p:cNvSpPr>
            <a:spLocks noChangeArrowheads="1"/>
          </p:cNvSpPr>
          <p:nvPr/>
        </p:nvSpPr>
        <p:spPr bwMode="auto">
          <a:xfrm>
            <a:off x="5364163" y="4724400"/>
            <a:ext cx="360362" cy="360363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77" name="Oval 117"/>
          <p:cNvSpPr>
            <a:spLocks noChangeArrowheads="1"/>
          </p:cNvSpPr>
          <p:nvPr/>
        </p:nvSpPr>
        <p:spPr bwMode="auto">
          <a:xfrm>
            <a:off x="5722938" y="4724400"/>
            <a:ext cx="360362" cy="360363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78" name="Oval 118"/>
          <p:cNvSpPr>
            <a:spLocks noChangeArrowheads="1"/>
          </p:cNvSpPr>
          <p:nvPr/>
        </p:nvSpPr>
        <p:spPr bwMode="auto">
          <a:xfrm>
            <a:off x="6083300" y="4724400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79" name="Oval 119"/>
          <p:cNvSpPr>
            <a:spLocks noChangeArrowheads="1"/>
          </p:cNvSpPr>
          <p:nvPr/>
        </p:nvSpPr>
        <p:spPr bwMode="auto">
          <a:xfrm>
            <a:off x="6443663" y="4724400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80" name="Oval 120"/>
          <p:cNvSpPr>
            <a:spLocks noChangeArrowheads="1"/>
          </p:cNvSpPr>
          <p:nvPr/>
        </p:nvSpPr>
        <p:spPr bwMode="auto">
          <a:xfrm>
            <a:off x="6804025" y="4724400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81" name="Oval 121"/>
          <p:cNvSpPr>
            <a:spLocks noChangeArrowheads="1"/>
          </p:cNvSpPr>
          <p:nvPr/>
        </p:nvSpPr>
        <p:spPr bwMode="auto">
          <a:xfrm>
            <a:off x="4643438" y="5084763"/>
            <a:ext cx="360362" cy="360362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82" name="Oval 122"/>
          <p:cNvSpPr>
            <a:spLocks noChangeArrowheads="1"/>
          </p:cNvSpPr>
          <p:nvPr/>
        </p:nvSpPr>
        <p:spPr bwMode="auto">
          <a:xfrm>
            <a:off x="5003800" y="5084763"/>
            <a:ext cx="360363" cy="360362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83" name="Oval 123"/>
          <p:cNvSpPr>
            <a:spLocks noChangeArrowheads="1"/>
          </p:cNvSpPr>
          <p:nvPr/>
        </p:nvSpPr>
        <p:spPr bwMode="auto">
          <a:xfrm>
            <a:off x="5364163" y="5084763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84" name="Oval 124"/>
          <p:cNvSpPr>
            <a:spLocks noChangeArrowheads="1"/>
          </p:cNvSpPr>
          <p:nvPr/>
        </p:nvSpPr>
        <p:spPr bwMode="auto">
          <a:xfrm>
            <a:off x="5722938" y="5084763"/>
            <a:ext cx="360362" cy="36036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85" name="Oval 125"/>
          <p:cNvSpPr>
            <a:spLocks noChangeArrowheads="1"/>
          </p:cNvSpPr>
          <p:nvPr/>
        </p:nvSpPr>
        <p:spPr bwMode="auto">
          <a:xfrm>
            <a:off x="6083300" y="5084763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86" name="Oval 126"/>
          <p:cNvSpPr>
            <a:spLocks noChangeArrowheads="1"/>
          </p:cNvSpPr>
          <p:nvPr/>
        </p:nvSpPr>
        <p:spPr bwMode="auto">
          <a:xfrm>
            <a:off x="6443663" y="5084763"/>
            <a:ext cx="360362" cy="360362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87" name="Oval 127"/>
          <p:cNvSpPr>
            <a:spLocks noChangeArrowheads="1"/>
          </p:cNvSpPr>
          <p:nvPr/>
        </p:nvSpPr>
        <p:spPr bwMode="auto">
          <a:xfrm>
            <a:off x="6804025" y="5084763"/>
            <a:ext cx="360363" cy="36036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88" name="Oval 128"/>
          <p:cNvSpPr>
            <a:spLocks noChangeArrowheads="1"/>
          </p:cNvSpPr>
          <p:nvPr/>
        </p:nvSpPr>
        <p:spPr bwMode="auto">
          <a:xfrm>
            <a:off x="4643438" y="5445125"/>
            <a:ext cx="360362" cy="360363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89" name="Oval 129"/>
          <p:cNvSpPr>
            <a:spLocks noChangeArrowheads="1"/>
          </p:cNvSpPr>
          <p:nvPr/>
        </p:nvSpPr>
        <p:spPr bwMode="auto">
          <a:xfrm>
            <a:off x="5003800" y="5445125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90" name="Oval 130"/>
          <p:cNvSpPr>
            <a:spLocks noChangeArrowheads="1"/>
          </p:cNvSpPr>
          <p:nvPr/>
        </p:nvSpPr>
        <p:spPr bwMode="auto">
          <a:xfrm>
            <a:off x="5364163" y="5445125"/>
            <a:ext cx="360362" cy="360363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91" name="Oval 131"/>
          <p:cNvSpPr>
            <a:spLocks noChangeArrowheads="1"/>
          </p:cNvSpPr>
          <p:nvPr/>
        </p:nvSpPr>
        <p:spPr bwMode="auto">
          <a:xfrm>
            <a:off x="5722938" y="5445125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92" name="Oval 132"/>
          <p:cNvSpPr>
            <a:spLocks noChangeArrowheads="1"/>
          </p:cNvSpPr>
          <p:nvPr/>
        </p:nvSpPr>
        <p:spPr bwMode="auto">
          <a:xfrm>
            <a:off x="6083300" y="5445125"/>
            <a:ext cx="360363" cy="360363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93" name="Oval 133"/>
          <p:cNvSpPr>
            <a:spLocks noChangeArrowheads="1"/>
          </p:cNvSpPr>
          <p:nvPr/>
        </p:nvSpPr>
        <p:spPr bwMode="auto">
          <a:xfrm>
            <a:off x="6443663" y="5445125"/>
            <a:ext cx="360362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94" name="Oval 134"/>
          <p:cNvSpPr>
            <a:spLocks noChangeArrowheads="1"/>
          </p:cNvSpPr>
          <p:nvPr/>
        </p:nvSpPr>
        <p:spPr bwMode="auto">
          <a:xfrm>
            <a:off x="6804025" y="5445125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95" name="Oval 135"/>
          <p:cNvSpPr>
            <a:spLocks noChangeArrowheads="1"/>
          </p:cNvSpPr>
          <p:nvPr/>
        </p:nvSpPr>
        <p:spPr bwMode="auto">
          <a:xfrm>
            <a:off x="4643438" y="5805488"/>
            <a:ext cx="360362" cy="360362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96" name="Oval 136"/>
          <p:cNvSpPr>
            <a:spLocks noChangeArrowheads="1"/>
          </p:cNvSpPr>
          <p:nvPr/>
        </p:nvSpPr>
        <p:spPr bwMode="auto">
          <a:xfrm>
            <a:off x="5003800" y="5805488"/>
            <a:ext cx="360363" cy="360362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97" name="Oval 137"/>
          <p:cNvSpPr>
            <a:spLocks noChangeArrowheads="1"/>
          </p:cNvSpPr>
          <p:nvPr/>
        </p:nvSpPr>
        <p:spPr bwMode="auto">
          <a:xfrm>
            <a:off x="5364163" y="5805488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98" name="Oval 138"/>
          <p:cNvSpPr>
            <a:spLocks noChangeArrowheads="1"/>
          </p:cNvSpPr>
          <p:nvPr/>
        </p:nvSpPr>
        <p:spPr bwMode="auto">
          <a:xfrm>
            <a:off x="5722938" y="5805488"/>
            <a:ext cx="360362" cy="360362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899" name="Oval 139"/>
          <p:cNvSpPr>
            <a:spLocks noChangeArrowheads="1"/>
          </p:cNvSpPr>
          <p:nvPr/>
        </p:nvSpPr>
        <p:spPr bwMode="auto">
          <a:xfrm>
            <a:off x="6083300" y="5805488"/>
            <a:ext cx="360363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900" name="Oval 140"/>
          <p:cNvSpPr>
            <a:spLocks noChangeArrowheads="1"/>
          </p:cNvSpPr>
          <p:nvPr/>
        </p:nvSpPr>
        <p:spPr bwMode="auto">
          <a:xfrm>
            <a:off x="6443663" y="5805488"/>
            <a:ext cx="360362" cy="360362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901" name="Oval 141"/>
          <p:cNvSpPr>
            <a:spLocks noChangeArrowheads="1"/>
          </p:cNvSpPr>
          <p:nvPr/>
        </p:nvSpPr>
        <p:spPr bwMode="auto">
          <a:xfrm>
            <a:off x="6804025" y="5805488"/>
            <a:ext cx="360363" cy="360362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902" name="Oval 142"/>
          <p:cNvSpPr>
            <a:spLocks noChangeArrowheads="1"/>
          </p:cNvSpPr>
          <p:nvPr/>
        </p:nvSpPr>
        <p:spPr bwMode="auto">
          <a:xfrm>
            <a:off x="395288" y="188913"/>
            <a:ext cx="360362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903" name="Oval 143"/>
          <p:cNvSpPr>
            <a:spLocks noChangeArrowheads="1"/>
          </p:cNvSpPr>
          <p:nvPr/>
        </p:nvSpPr>
        <p:spPr bwMode="auto">
          <a:xfrm>
            <a:off x="395288" y="547688"/>
            <a:ext cx="360362" cy="36036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904" name="Oval 144"/>
          <p:cNvSpPr>
            <a:spLocks noChangeArrowheads="1"/>
          </p:cNvSpPr>
          <p:nvPr/>
        </p:nvSpPr>
        <p:spPr bwMode="auto">
          <a:xfrm>
            <a:off x="395288" y="908050"/>
            <a:ext cx="360362" cy="360363"/>
          </a:xfrm>
          <a:prstGeom prst="ellipse">
            <a:avLst/>
          </a:prstGeom>
          <a:solidFill>
            <a:srgbClr val="DDF21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905" name="Oval 145"/>
          <p:cNvSpPr>
            <a:spLocks noChangeArrowheads="1"/>
          </p:cNvSpPr>
          <p:nvPr/>
        </p:nvSpPr>
        <p:spPr bwMode="auto">
          <a:xfrm>
            <a:off x="395288" y="1268413"/>
            <a:ext cx="360362" cy="360362"/>
          </a:xfrm>
          <a:prstGeom prst="ellipse">
            <a:avLst/>
          </a:prstGeom>
          <a:solidFill>
            <a:srgbClr val="CE221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29906" name="Text Box 146"/>
          <p:cNvSpPr txBox="1">
            <a:spLocks noChangeArrowheads="1"/>
          </p:cNvSpPr>
          <p:nvPr/>
        </p:nvSpPr>
        <p:spPr bwMode="auto">
          <a:xfrm>
            <a:off x="827088" y="115888"/>
            <a:ext cx="431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it-IT" sz="2400">
                <a:latin typeface="Arial" charset="0"/>
              </a:rPr>
              <a:t>A</a:t>
            </a:r>
          </a:p>
          <a:p>
            <a:pPr eaLnBrk="1" hangingPunct="1"/>
            <a:r>
              <a:rPr lang="it-IT" sz="2400">
                <a:latin typeface="Arial" charset="0"/>
              </a:rPr>
              <a:t>T</a:t>
            </a:r>
          </a:p>
          <a:p>
            <a:pPr eaLnBrk="1" hangingPunct="1"/>
            <a:r>
              <a:rPr lang="it-IT" sz="2400">
                <a:latin typeface="Arial" charset="0"/>
              </a:rPr>
              <a:t>G</a:t>
            </a:r>
          </a:p>
          <a:p>
            <a:pPr eaLnBrk="1" hangingPunct="1"/>
            <a:r>
              <a:rPr lang="it-IT" sz="2400">
                <a:latin typeface="Arial" charset="0"/>
              </a:rPr>
              <a:t>C</a:t>
            </a:r>
          </a:p>
        </p:txBody>
      </p:sp>
      <p:sp>
        <p:nvSpPr>
          <p:cNvPr id="629907" name="Text Box 147"/>
          <p:cNvSpPr txBox="1">
            <a:spLocks noChangeArrowheads="1"/>
          </p:cNvSpPr>
          <p:nvPr/>
        </p:nvSpPr>
        <p:spPr bwMode="auto">
          <a:xfrm>
            <a:off x="1743075" y="12890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 sz="1800">
                <a:latin typeface="Arial" charset="0"/>
              </a:rPr>
              <a:t>1</a:t>
            </a:r>
          </a:p>
        </p:txBody>
      </p:sp>
      <p:sp>
        <p:nvSpPr>
          <p:cNvPr id="629908" name="Text Box 148"/>
          <p:cNvSpPr txBox="1">
            <a:spLocks noChangeArrowheads="1"/>
          </p:cNvSpPr>
          <p:nvPr/>
        </p:nvSpPr>
        <p:spPr bwMode="auto">
          <a:xfrm>
            <a:off x="4572000" y="13414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 sz="1800">
                <a:latin typeface="Arial" charset="0"/>
              </a:rPr>
              <a:t>2</a:t>
            </a:r>
          </a:p>
        </p:txBody>
      </p:sp>
      <p:sp>
        <p:nvSpPr>
          <p:cNvPr id="629909" name="Text Box 149"/>
          <p:cNvSpPr txBox="1">
            <a:spLocks noChangeArrowheads="1"/>
          </p:cNvSpPr>
          <p:nvPr/>
        </p:nvSpPr>
        <p:spPr bwMode="auto">
          <a:xfrm>
            <a:off x="1619250" y="3860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 sz="1800">
                <a:latin typeface="Arial" charset="0"/>
              </a:rPr>
              <a:t>3</a:t>
            </a:r>
          </a:p>
        </p:txBody>
      </p:sp>
      <p:sp>
        <p:nvSpPr>
          <p:cNvPr id="629910" name="Text Box 150"/>
          <p:cNvSpPr txBox="1">
            <a:spLocks noChangeArrowheads="1"/>
          </p:cNvSpPr>
          <p:nvPr/>
        </p:nvSpPr>
        <p:spPr bwMode="auto">
          <a:xfrm>
            <a:off x="4643438" y="39338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 sz="1800">
                <a:latin typeface="Arial" charset="0"/>
              </a:rPr>
              <a:t>4</a:t>
            </a:r>
          </a:p>
        </p:txBody>
      </p:sp>
      <p:sp>
        <p:nvSpPr>
          <p:cNvPr id="629911" name="Line 151"/>
          <p:cNvSpPr>
            <a:spLocks noChangeShapeType="1"/>
          </p:cNvSpPr>
          <p:nvPr/>
        </p:nvSpPr>
        <p:spPr bwMode="auto">
          <a:xfrm>
            <a:off x="1187450" y="191611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29912" name="Line 152"/>
          <p:cNvSpPr>
            <a:spLocks noChangeShapeType="1"/>
          </p:cNvSpPr>
          <p:nvPr/>
        </p:nvSpPr>
        <p:spPr bwMode="auto">
          <a:xfrm>
            <a:off x="5580063" y="4762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29913" name="Text Box 153"/>
          <p:cNvSpPr txBox="1">
            <a:spLocks noChangeArrowheads="1"/>
          </p:cNvSpPr>
          <p:nvPr/>
        </p:nvSpPr>
        <p:spPr bwMode="auto">
          <a:xfrm>
            <a:off x="6135688" y="28098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 sz="1800">
                <a:latin typeface="Arial" charset="0"/>
              </a:rPr>
              <a:t>ATTG</a:t>
            </a:r>
          </a:p>
        </p:txBody>
      </p:sp>
      <p:pic>
        <p:nvPicPr>
          <p:cNvPr id="15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8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54" name="Picture 2" descr="emulsionpcr_powerpo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g21_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413" y="381000"/>
            <a:ext cx="8891587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3363" y="863600"/>
            <a:ext cx="6138862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0"/>
            <a:ext cx="4835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2" descr="abi-fig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260350"/>
            <a:ext cx="4772025" cy="6369050"/>
          </a:xfrm>
          <a:prstGeom prst="rect">
            <a:avLst/>
          </a:prstGeom>
          <a:noFill/>
        </p:spPr>
      </p:pic>
      <p:pic>
        <p:nvPicPr>
          <p:cNvPr id="623619" name="Picture 3" descr="GenomeSequenc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765175"/>
            <a:ext cx="3333750" cy="3505200"/>
          </a:xfrm>
          <a:prstGeom prst="rect">
            <a:avLst/>
          </a:prstGeom>
          <a:noFill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666" name="Picture 2" descr="zcy0040992150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0"/>
            <a:ext cx="4875213" cy="6584950"/>
          </a:xfrm>
          <a:prstGeom prst="rect">
            <a:avLst/>
          </a:prstGeom>
          <a:noFill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634" name="Picture 2" descr="fg14_22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0" y="1484313"/>
            <a:ext cx="6096000" cy="3733800"/>
          </a:xfrm>
          <a:prstGeom prst="rect">
            <a:avLst/>
          </a:prstGeom>
          <a:noFill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3363" y="1497013"/>
            <a:ext cx="6138862" cy="386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33375"/>
            <a:ext cx="7704138" cy="483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4" name="Picture 2" descr="Rothberg_5-500x4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404813"/>
            <a:ext cx="6624638" cy="5445125"/>
          </a:xfrm>
          <a:prstGeom prst="rect">
            <a:avLst/>
          </a:prstGeom>
          <a:noFill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2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9750" y="404813"/>
            <a:ext cx="8135938" cy="6453187"/>
            <a:chOff x="340" y="255"/>
            <a:chExt cx="5125" cy="4065"/>
          </a:xfrm>
        </p:grpSpPr>
        <p:pic>
          <p:nvPicPr>
            <p:cNvPr id="7373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" y="360"/>
              <a:ext cx="4800" cy="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32" name="Rectangle 4"/>
            <p:cNvSpPr>
              <a:spLocks noChangeArrowheads="1"/>
            </p:cNvSpPr>
            <p:nvPr/>
          </p:nvSpPr>
          <p:spPr bwMode="auto">
            <a:xfrm>
              <a:off x="385" y="255"/>
              <a:ext cx="5080" cy="7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3733" name="Rectangle 5"/>
            <p:cNvSpPr>
              <a:spLocks noChangeArrowheads="1"/>
            </p:cNvSpPr>
            <p:nvPr/>
          </p:nvSpPr>
          <p:spPr bwMode="auto">
            <a:xfrm>
              <a:off x="340" y="3067"/>
              <a:ext cx="5125" cy="12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6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8313" y="260350"/>
            <a:ext cx="8135937" cy="6192838"/>
            <a:chOff x="295" y="164"/>
            <a:chExt cx="5125" cy="3901"/>
          </a:xfrm>
        </p:grpSpPr>
        <p:pic>
          <p:nvPicPr>
            <p:cNvPr id="7475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" y="360"/>
              <a:ext cx="4800" cy="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56" name="Rectangle 4"/>
            <p:cNvSpPr>
              <a:spLocks noChangeArrowheads="1"/>
            </p:cNvSpPr>
            <p:nvPr/>
          </p:nvSpPr>
          <p:spPr bwMode="auto">
            <a:xfrm>
              <a:off x="340" y="3566"/>
              <a:ext cx="5080" cy="4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4757" name="Rectangle 5"/>
            <p:cNvSpPr>
              <a:spLocks noChangeArrowheads="1"/>
            </p:cNvSpPr>
            <p:nvPr/>
          </p:nvSpPr>
          <p:spPr bwMode="auto">
            <a:xfrm>
              <a:off x="295" y="164"/>
              <a:ext cx="5125" cy="77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7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3850" y="404813"/>
            <a:ext cx="8424863" cy="6192837"/>
            <a:chOff x="204" y="255"/>
            <a:chExt cx="5307" cy="3901"/>
          </a:xfrm>
        </p:grpSpPr>
        <p:pic>
          <p:nvPicPr>
            <p:cNvPr id="75779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" y="360"/>
              <a:ext cx="4800" cy="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80" name="Rectangle 4"/>
            <p:cNvSpPr>
              <a:spLocks noChangeArrowheads="1"/>
            </p:cNvSpPr>
            <p:nvPr/>
          </p:nvSpPr>
          <p:spPr bwMode="auto">
            <a:xfrm>
              <a:off x="295" y="255"/>
              <a:ext cx="5216" cy="7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5781" name="Rectangle 5"/>
            <p:cNvSpPr>
              <a:spLocks noChangeArrowheads="1"/>
            </p:cNvSpPr>
            <p:nvPr/>
          </p:nvSpPr>
          <p:spPr bwMode="auto">
            <a:xfrm>
              <a:off x="204" y="3612"/>
              <a:ext cx="5307" cy="5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6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" y="2024063"/>
            <a:ext cx="89281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Immagin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1838325"/>
            <a:ext cx="89281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CasellaDiTesto 2"/>
          <p:cNvSpPr txBox="1">
            <a:spLocks noChangeArrowheads="1"/>
          </p:cNvSpPr>
          <p:nvPr/>
        </p:nvSpPr>
        <p:spPr bwMode="auto">
          <a:xfrm>
            <a:off x="419100" y="5334000"/>
            <a:ext cx="7981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I nucleotidi del filamento che attraversa il nanoporo vengono letti  in funzione  dell’alterazione di corrente che provocano.  Errore intorno al 12%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6863" y="393700"/>
            <a:ext cx="5675312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81000" y="419100"/>
            <a:ext cx="8153400" cy="6172200"/>
            <a:chOff x="240" y="264"/>
            <a:chExt cx="5136" cy="3888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40" y="264"/>
              <a:ext cx="5136" cy="3888"/>
              <a:chOff x="240" y="264"/>
              <a:chExt cx="5136" cy="3888"/>
            </a:xfrm>
          </p:grpSpPr>
          <p:pic>
            <p:nvPicPr>
              <p:cNvPr id="87045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80" y="360"/>
                <a:ext cx="4800" cy="3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7046" name="Text Box 5"/>
              <p:cNvSpPr txBox="1">
                <a:spLocks noChangeArrowheads="1"/>
              </p:cNvSpPr>
              <p:nvPr/>
            </p:nvSpPr>
            <p:spPr bwMode="auto">
              <a:xfrm>
                <a:off x="264" y="2448"/>
                <a:ext cx="506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it-IT"/>
              </a:p>
            </p:txBody>
          </p:sp>
          <p:sp>
            <p:nvSpPr>
              <p:cNvPr id="87047" name="Rectangle 6"/>
              <p:cNvSpPr>
                <a:spLocks noChangeArrowheads="1"/>
              </p:cNvSpPr>
              <p:nvPr/>
            </p:nvSpPr>
            <p:spPr bwMode="auto">
              <a:xfrm>
                <a:off x="240" y="2520"/>
                <a:ext cx="5136" cy="16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it-IT"/>
                  <a:t>Nel sistema della Pacific Biosciences la polimerasi opera in un microambiente </a:t>
                </a:r>
              </a:p>
              <a:p>
                <a:r>
                  <a:rPr lang="it-IT"/>
                  <a:t>dove una guida d’onda permette di leggere segnali di singoli fluorocromi.</a:t>
                </a:r>
              </a:p>
              <a:p>
                <a:r>
                  <a:rPr lang="it-IT"/>
                  <a:t>Il tasso di errore è attorno al 15%.</a:t>
                </a:r>
              </a:p>
            </p:txBody>
          </p:sp>
          <p:sp>
            <p:nvSpPr>
              <p:cNvPr id="87048" name="Rectangle 7"/>
              <p:cNvSpPr>
                <a:spLocks noChangeArrowheads="1"/>
              </p:cNvSpPr>
              <p:nvPr/>
            </p:nvSpPr>
            <p:spPr bwMode="auto">
              <a:xfrm>
                <a:off x="240" y="264"/>
                <a:ext cx="5088" cy="7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87044" name="Rectangle 9"/>
            <p:cNvSpPr>
              <a:spLocks noChangeArrowheads="1"/>
            </p:cNvSpPr>
            <p:nvPr/>
          </p:nvSpPr>
          <p:spPr bwMode="auto">
            <a:xfrm>
              <a:off x="528" y="660"/>
              <a:ext cx="948" cy="19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9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82" name="Picture 2" descr="mb0705-fig-0001-1-fu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3895725"/>
            <a:ext cx="1809750" cy="2962275"/>
          </a:xfrm>
          <a:prstGeom prst="rect">
            <a:avLst/>
          </a:prstGeom>
          <a:noFill/>
        </p:spPr>
      </p:pic>
      <p:pic>
        <p:nvPicPr>
          <p:cNvPr id="583683" name="Picture 3" descr="seq.jpg cleavage hypothesis image by udyam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5888"/>
            <a:ext cx="9163050" cy="3744912"/>
          </a:xfrm>
          <a:prstGeom prst="rect">
            <a:avLst/>
          </a:prstGeom>
          <a:noFill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" descr="opfocus_v6_s3_1_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" y="257175"/>
            <a:ext cx="714375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ottotitolo 1"/>
          <p:cNvSpPr>
            <a:spLocks noGrp="1"/>
          </p:cNvSpPr>
          <p:nvPr>
            <p:ph type="subTitle" idx="1"/>
          </p:nvPr>
        </p:nvSpPr>
        <p:spPr>
          <a:xfrm>
            <a:off x="469900" y="2057400"/>
            <a:ext cx="8216900" cy="3746500"/>
          </a:xfrm>
        </p:spPr>
        <p:txBody>
          <a:bodyPr/>
          <a:lstStyle/>
          <a:p>
            <a:r>
              <a:rPr lang="it-IT" altLang="it-IT" sz="6000" smtClean="0"/>
              <a:t>Piattaforme di sequenziamento degli acidi nucleici</a:t>
            </a:r>
          </a:p>
        </p:txBody>
      </p:sp>
      <p:sp>
        <p:nvSpPr>
          <p:cNvPr id="77827" name="Titolo 2"/>
          <p:cNvSpPr>
            <a:spLocks noGrp="1"/>
          </p:cNvSpPr>
          <p:nvPr>
            <p:ph type="ctrTitle"/>
          </p:nvPr>
        </p:nvSpPr>
        <p:spPr>
          <a:xfrm>
            <a:off x="469900" y="838200"/>
            <a:ext cx="8216900" cy="457200"/>
          </a:xfrm>
        </p:spPr>
        <p:txBody>
          <a:bodyPr>
            <a:normAutofit fontScale="90000"/>
          </a:bodyPr>
          <a:lstStyle/>
          <a:p>
            <a:r>
              <a:rPr lang="it-IT" altLang="it-IT" sz="2800" smtClean="0"/>
              <a:t>Capitolo 7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75" y="590550"/>
            <a:ext cx="786765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 descr="File:Mapping Read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676275"/>
            <a:ext cx="7620000" cy="5505450"/>
          </a:xfrm>
          <a:prstGeom prst="rect">
            <a:avLst/>
          </a:prstGeom>
          <a:noFill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3363" y="1460500"/>
            <a:ext cx="6138862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" y="1063625"/>
            <a:ext cx="8928100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730" name="Picture 2" descr="Figure 14-22 from Griffiths et al., 19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700213"/>
            <a:ext cx="6096000" cy="3914775"/>
          </a:xfrm>
          <a:prstGeom prst="rect">
            <a:avLst/>
          </a:prstGeom>
          <a:noFill/>
        </p:spPr>
      </p:pic>
      <p:pic>
        <p:nvPicPr>
          <p:cNvPr id="585731" name="Picture 3" descr="Maxam-Gilbe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2950" y="620713"/>
            <a:ext cx="1828800" cy="5715000"/>
          </a:xfrm>
          <a:prstGeom prst="rect">
            <a:avLst/>
          </a:prstGeom>
          <a:noFill/>
        </p:spPr>
      </p:pic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78" name="Picture 2" descr="fg21_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9938" y="76200"/>
            <a:ext cx="2524125" cy="6464300"/>
          </a:xfrm>
          <a:prstGeom prst="rect">
            <a:avLst/>
          </a:prstGeom>
          <a:noFill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826" name="Picture 2" descr="fg21_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2286000"/>
            <a:ext cx="8928100" cy="2079625"/>
          </a:xfrm>
          <a:prstGeom prst="rect">
            <a:avLst/>
          </a:prstGeom>
          <a:noFill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874" name="Picture 2" descr="fg21_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775" y="838200"/>
            <a:ext cx="8934450" cy="4940300"/>
          </a:xfrm>
          <a:prstGeom prst="rect">
            <a:avLst/>
          </a:prstGeom>
          <a:noFill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2" name="Picture 2" descr="fg21_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50" y="914400"/>
            <a:ext cx="8953500" cy="4841875"/>
          </a:xfrm>
          <a:prstGeom prst="rect">
            <a:avLst/>
          </a:prstGeom>
          <a:noFill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215</Words>
  <Application>Microsoft Office PowerPoint</Application>
  <PresentationFormat>Presentazione su schermo (4:3)</PresentationFormat>
  <Paragraphs>78</Paragraphs>
  <Slides>45</Slides>
  <Notes>26</Notes>
  <HiddenSlides>0</HiddenSlides>
  <MMClips>39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6" baseType="lpstr">
      <vt:lpstr>Tema di Office</vt:lpstr>
      <vt:lpstr>Il sequenziamento di nuova generazionee le sue applicazioni alla trascrittomica parte I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Capitolo 7</vt:lpstr>
      <vt:lpstr>Diapositiva 42</vt:lpstr>
      <vt:lpstr>Diapositiva 43</vt:lpstr>
      <vt:lpstr>Diapositiva 44</vt:lpstr>
      <vt:lpstr>Diapositiva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sequenziamento di nuova generazionee le sue applicazioni all</dc:title>
  <dc:creator>Standard</dc:creator>
  <cp:lastModifiedBy>Standard</cp:lastModifiedBy>
  <cp:revision>19</cp:revision>
  <dcterms:created xsi:type="dcterms:W3CDTF">2020-03-13T09:25:07Z</dcterms:created>
  <dcterms:modified xsi:type="dcterms:W3CDTF">2020-03-13T16:05:03Z</dcterms:modified>
</cp:coreProperties>
</file>