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4" r:id="rId23"/>
    <p:sldId id="281" r:id="rId24"/>
    <p:sldId id="278" r:id="rId25"/>
    <p:sldId id="285" r:id="rId26"/>
    <p:sldId id="280" r:id="rId27"/>
    <p:sldId id="279" r:id="rId28"/>
    <p:sldId id="277" r:id="rId29"/>
    <p:sldId id="283" r:id="rId3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8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B3459-6359-4DE0-BB55-C9A4B8E3DC4F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8FEF94-43B3-47F5-A222-CC7CB32114C7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9B831E-C7CA-4901-8273-92F4E75A286D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257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404D27-9B7C-4B5F-AFDC-89B3664CABF0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266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D6F81A-45CE-4200-8C38-7B25B32F0AD8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F615B6-27D9-4914-93D0-0EEB61BCE1EC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268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6B05A8-B975-482D-8AC5-B5BA0D433A2E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269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9708FB-0BA9-4607-8C91-979B9F4DF31D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293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E37E52-A745-47DB-8742-FF22B8FEE6CE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294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E1A1F8-401E-4073-910F-3B92D82E868F}" type="slidenum">
              <a:rPr lang="it-IT" smtClean="0"/>
              <a:pPr/>
              <a:t>28</a:t>
            </a:fld>
            <a:endParaRPr lang="it-IT"/>
          </a:p>
        </p:txBody>
      </p:sp>
      <p:sp>
        <p:nvSpPr>
          <p:cNvPr id="295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BC0DE8-25A4-49CC-A050-F3F41DD6BF1A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258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7C53B8-F26A-4803-8361-AB26DD1489AD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259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38D99B-F181-4431-921B-1C30EFF453DF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260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AA58F6-0B41-4184-909C-EF38848D8B5E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4A3570-DE7B-497C-A402-20D4DE4A78A6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262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E4A2E1-225D-406C-843F-373C0D19A048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7BCD26-FA9D-4F81-81A7-5E4B57CFBD56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264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9A6FEB-A701-4F19-8D08-3E1CA933ED38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265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5739E-08B6-405C-858A-78B7FA92C2DC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93181-FF63-417E-8163-1D8AA716E7E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5739E-08B6-405C-858A-78B7FA92C2DC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93181-FF63-417E-8163-1D8AA716E7E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5739E-08B6-405C-858A-78B7FA92C2DC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93181-FF63-417E-8163-1D8AA716E7E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5739E-08B6-405C-858A-78B7FA92C2DC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93181-FF63-417E-8163-1D8AA716E7E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5739E-08B6-405C-858A-78B7FA92C2DC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93181-FF63-417E-8163-1D8AA716E7E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5739E-08B6-405C-858A-78B7FA92C2DC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93181-FF63-417E-8163-1D8AA716E7E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5739E-08B6-405C-858A-78B7FA92C2DC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93181-FF63-417E-8163-1D8AA716E7E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5739E-08B6-405C-858A-78B7FA92C2DC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93181-FF63-417E-8163-1D8AA716E7E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5739E-08B6-405C-858A-78B7FA92C2DC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93181-FF63-417E-8163-1D8AA716E7E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5739E-08B6-405C-858A-78B7FA92C2DC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93181-FF63-417E-8163-1D8AA716E7E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5739E-08B6-405C-858A-78B7FA92C2DC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93181-FF63-417E-8163-1D8AA716E7E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5739E-08B6-405C-858A-78B7FA92C2DC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93181-FF63-417E-8163-1D8AA716E7E0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1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Classificare i geni modulati in base all’Ontologia Genica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1813" y="595313"/>
            <a:ext cx="8078787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458788"/>
            <a:ext cx="7010400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1" name="Text Box 3"/>
          <p:cNvSpPr txBox="1">
            <a:spLocks noChangeArrowheads="1"/>
          </p:cNvSpPr>
          <p:nvPr/>
        </p:nvSpPr>
        <p:spPr bwMode="auto">
          <a:xfrm>
            <a:off x="2270125" y="0"/>
            <a:ext cx="3365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sz="2400"/>
              <a:t>Repressed genes ontology</a:t>
            </a:r>
          </a:p>
        </p:txBody>
      </p:sp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048250"/>
            <a:ext cx="8913813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-11113" y="-998538"/>
            <a:ext cx="9144001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it-IT" sz="2400"/>
          </a:p>
          <a:p>
            <a:pPr lvl="1"/>
            <a:endParaRPr lang="it-IT" sz="2400"/>
          </a:p>
        </p:txBody>
      </p:sp>
      <p:sp>
        <p:nvSpPr>
          <p:cNvPr id="156675" name="Rectangle 3"/>
          <p:cNvSpPr>
            <a:spLocks noChangeArrowheads="1"/>
          </p:cNvSpPr>
          <p:nvPr/>
        </p:nvSpPr>
        <p:spPr bwMode="auto">
          <a:xfrm>
            <a:off x="-11113" y="7231063"/>
            <a:ext cx="9144001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it-IT" sz="1100"/>
          </a:p>
          <a:p>
            <a:endParaRPr lang="it-IT" sz="2400"/>
          </a:p>
        </p:txBody>
      </p:sp>
      <p:pic>
        <p:nvPicPr>
          <p:cNvPr id="156676" name="Picture 4" descr="mmu0143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7000" y="0"/>
            <a:ext cx="9029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13" y="0"/>
            <a:ext cx="9132887" cy="730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17488" y="0"/>
            <a:ext cx="9361488" cy="748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87763" y="188913"/>
            <a:ext cx="1455737" cy="533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1" name="Line 3"/>
          <p:cNvSpPr>
            <a:spLocks noChangeShapeType="1"/>
          </p:cNvSpPr>
          <p:nvPr/>
        </p:nvSpPr>
        <p:spPr bwMode="auto">
          <a:xfrm flipH="1">
            <a:off x="5003800" y="40481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60772" name="Line 4"/>
          <p:cNvSpPr>
            <a:spLocks noChangeShapeType="1"/>
          </p:cNvSpPr>
          <p:nvPr/>
        </p:nvSpPr>
        <p:spPr bwMode="auto">
          <a:xfrm flipH="1">
            <a:off x="5003800" y="119697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60773" name="Line 5"/>
          <p:cNvSpPr>
            <a:spLocks noChangeShapeType="1"/>
          </p:cNvSpPr>
          <p:nvPr/>
        </p:nvSpPr>
        <p:spPr bwMode="auto">
          <a:xfrm flipH="1">
            <a:off x="5003800" y="162877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60774" name="Line 6"/>
          <p:cNvSpPr>
            <a:spLocks noChangeShapeType="1"/>
          </p:cNvSpPr>
          <p:nvPr/>
        </p:nvSpPr>
        <p:spPr bwMode="auto">
          <a:xfrm flipH="1">
            <a:off x="5003800" y="203200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60775" name="Line 7"/>
          <p:cNvSpPr>
            <a:spLocks noChangeShapeType="1"/>
          </p:cNvSpPr>
          <p:nvPr/>
        </p:nvSpPr>
        <p:spPr bwMode="auto">
          <a:xfrm flipH="1">
            <a:off x="5200650" y="362743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60776" name="Line 8"/>
          <p:cNvSpPr>
            <a:spLocks noChangeShapeType="1"/>
          </p:cNvSpPr>
          <p:nvPr/>
        </p:nvSpPr>
        <p:spPr bwMode="auto">
          <a:xfrm flipH="1">
            <a:off x="5003800" y="836613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60777" name="Line 9"/>
          <p:cNvSpPr>
            <a:spLocks noChangeShapeType="1"/>
          </p:cNvSpPr>
          <p:nvPr/>
        </p:nvSpPr>
        <p:spPr bwMode="auto">
          <a:xfrm flipH="1">
            <a:off x="5183188" y="3241675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60778" name="Line 10"/>
          <p:cNvSpPr>
            <a:spLocks noChangeShapeType="1"/>
          </p:cNvSpPr>
          <p:nvPr/>
        </p:nvSpPr>
        <p:spPr bwMode="auto">
          <a:xfrm flipH="1">
            <a:off x="5210175" y="4025900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60779" name="Line 11"/>
          <p:cNvSpPr>
            <a:spLocks noChangeShapeType="1"/>
          </p:cNvSpPr>
          <p:nvPr/>
        </p:nvSpPr>
        <p:spPr bwMode="auto">
          <a:xfrm flipH="1">
            <a:off x="5219700" y="4837113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60780" name="Text Box 12"/>
          <p:cNvSpPr txBox="1">
            <a:spLocks noChangeArrowheads="1"/>
          </p:cNvSpPr>
          <p:nvPr/>
        </p:nvSpPr>
        <p:spPr bwMode="auto">
          <a:xfrm>
            <a:off x="2555875" y="5661025"/>
            <a:ext cx="53530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sz="1800">
                <a:latin typeface="Arial" pitchFamily="34" charset="0"/>
              </a:rPr>
              <a:t>Biosintesi dell’Ergosterolo in S.cerevisiae</a:t>
            </a:r>
          </a:p>
          <a:p>
            <a:pPr eaLnBrk="1" hangingPunct="1"/>
            <a:r>
              <a:rPr lang="it-IT" sz="1800">
                <a:latin typeface="Arial" pitchFamily="34" charset="0"/>
              </a:rPr>
              <a:t>Freccie corte: repressione&lt;2 volte</a:t>
            </a:r>
          </a:p>
          <a:p>
            <a:pPr eaLnBrk="1" hangingPunct="1"/>
            <a:r>
              <a:rPr lang="it-IT" sz="1800">
                <a:latin typeface="Arial" pitchFamily="34" charset="0"/>
              </a:rPr>
              <a:t>Freccie lunghe: repressione &gt;2 volte</a:t>
            </a:r>
          </a:p>
          <a:p>
            <a:pPr eaLnBrk="1" hangingPunct="1"/>
            <a:r>
              <a:rPr lang="it-IT" sz="1800">
                <a:latin typeface="Arial" pitchFamily="34" charset="0"/>
              </a:rPr>
              <a:t>In rosso i geni che mostrano adattamento evolutivo</a:t>
            </a:r>
          </a:p>
        </p:txBody>
      </p:sp>
      <p:sp>
        <p:nvSpPr>
          <p:cNvPr id="160781" name="Line 13"/>
          <p:cNvSpPr>
            <a:spLocks noChangeShapeType="1"/>
          </p:cNvSpPr>
          <p:nvPr/>
        </p:nvSpPr>
        <p:spPr bwMode="auto">
          <a:xfrm flipH="1">
            <a:off x="5203825" y="283051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pic>
        <p:nvPicPr>
          <p:cNvPr id="1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0"/>
            <a:ext cx="4394200" cy="674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11688" y="1509713"/>
            <a:ext cx="4532312" cy="515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6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79950" y="0"/>
            <a:ext cx="44640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0"/>
            <a:ext cx="8678863" cy="694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04800" y="-2667000"/>
            <a:ext cx="9753600" cy="121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2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2"/>
          <p:cNvSpPr txBox="1">
            <a:spLocks noChangeArrowheads="1"/>
          </p:cNvSpPr>
          <p:nvPr/>
        </p:nvSpPr>
        <p:spPr bwMode="auto">
          <a:xfrm>
            <a:off x="1538288" y="117475"/>
            <a:ext cx="6070600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/>
              <a:t>Data analysis: the underwater part of the iceberg!!!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12750" y="1219200"/>
            <a:ext cx="4159250" cy="2514600"/>
            <a:chOff x="260" y="768"/>
            <a:chExt cx="2620" cy="1584"/>
          </a:xfrm>
        </p:grpSpPr>
        <p:sp>
          <p:nvSpPr>
            <p:cNvPr id="146460" name="Freeform 4"/>
            <p:cNvSpPr>
              <a:spLocks/>
            </p:cNvSpPr>
            <p:nvPr/>
          </p:nvSpPr>
          <p:spPr bwMode="auto">
            <a:xfrm>
              <a:off x="1461" y="1436"/>
              <a:ext cx="1419" cy="916"/>
            </a:xfrm>
            <a:custGeom>
              <a:avLst/>
              <a:gdLst>
                <a:gd name="T0" fmla="*/ 1419 w 1419"/>
                <a:gd name="T1" fmla="*/ 916 h 916"/>
                <a:gd name="T2" fmla="*/ 1419 w 1419"/>
                <a:gd name="T3" fmla="*/ 4 h 916"/>
                <a:gd name="T4" fmla="*/ 854 w 1419"/>
                <a:gd name="T5" fmla="*/ 36 h 916"/>
                <a:gd name="T6" fmla="*/ 395 w 1419"/>
                <a:gd name="T7" fmla="*/ 223 h 916"/>
                <a:gd name="T8" fmla="*/ 123 w 1419"/>
                <a:gd name="T9" fmla="*/ 436 h 916"/>
                <a:gd name="T10" fmla="*/ 0 w 1419"/>
                <a:gd name="T11" fmla="*/ 628 h 916"/>
                <a:gd name="T12" fmla="*/ 1419 w 1419"/>
                <a:gd name="T13" fmla="*/ 916 h 9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19"/>
                <a:gd name="T22" fmla="*/ 0 h 916"/>
                <a:gd name="T23" fmla="*/ 1419 w 1419"/>
                <a:gd name="T24" fmla="*/ 916 h 9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19" h="916">
                  <a:moveTo>
                    <a:pt x="1419" y="916"/>
                  </a:moveTo>
                  <a:lnTo>
                    <a:pt x="1419" y="4"/>
                  </a:lnTo>
                  <a:cubicBezTo>
                    <a:pt x="1419" y="4"/>
                    <a:pt x="1025" y="0"/>
                    <a:pt x="854" y="36"/>
                  </a:cubicBezTo>
                  <a:cubicBezTo>
                    <a:pt x="683" y="72"/>
                    <a:pt x="517" y="156"/>
                    <a:pt x="395" y="223"/>
                  </a:cubicBezTo>
                  <a:cubicBezTo>
                    <a:pt x="275" y="287"/>
                    <a:pt x="191" y="372"/>
                    <a:pt x="123" y="436"/>
                  </a:cubicBezTo>
                  <a:lnTo>
                    <a:pt x="0" y="628"/>
                  </a:lnTo>
                  <a:lnTo>
                    <a:pt x="1419" y="916"/>
                  </a:lnTo>
                  <a:close/>
                </a:path>
              </a:pathLst>
            </a:custGeom>
            <a:solidFill>
              <a:srgbClr val="CC99FF"/>
            </a:solidFill>
            <a:ln w="1905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6461" name="Text Box 5"/>
            <p:cNvSpPr txBox="1">
              <a:spLocks noChangeArrowheads="1"/>
            </p:cNvSpPr>
            <p:nvPr/>
          </p:nvSpPr>
          <p:spPr bwMode="auto">
            <a:xfrm>
              <a:off x="872" y="1737"/>
              <a:ext cx="15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/>
                <a:t>Microarray hybridisation</a:t>
              </a:r>
            </a:p>
          </p:txBody>
        </p:sp>
        <p:sp>
          <p:nvSpPr>
            <p:cNvPr id="146462" name="Freeform 6"/>
            <p:cNvSpPr>
              <a:spLocks/>
            </p:cNvSpPr>
            <p:nvPr/>
          </p:nvSpPr>
          <p:spPr bwMode="auto">
            <a:xfrm>
              <a:off x="1664" y="1516"/>
              <a:ext cx="496" cy="276"/>
            </a:xfrm>
            <a:custGeom>
              <a:avLst/>
              <a:gdLst>
                <a:gd name="T0" fmla="*/ 496 w 496"/>
                <a:gd name="T1" fmla="*/ 0 h 276"/>
                <a:gd name="T2" fmla="*/ 240 w 496"/>
                <a:gd name="T3" fmla="*/ 116 h 276"/>
                <a:gd name="T4" fmla="*/ 0 w 496"/>
                <a:gd name="T5" fmla="*/ 276 h 276"/>
                <a:gd name="T6" fmla="*/ 0 60000 65536"/>
                <a:gd name="T7" fmla="*/ 0 60000 65536"/>
                <a:gd name="T8" fmla="*/ 0 60000 65536"/>
                <a:gd name="T9" fmla="*/ 0 w 496"/>
                <a:gd name="T10" fmla="*/ 0 h 276"/>
                <a:gd name="T11" fmla="*/ 496 w 496"/>
                <a:gd name="T12" fmla="*/ 276 h 2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6" h="276">
                  <a:moveTo>
                    <a:pt x="496" y="0"/>
                  </a:moveTo>
                  <a:cubicBezTo>
                    <a:pt x="453" y="19"/>
                    <a:pt x="314" y="77"/>
                    <a:pt x="240" y="116"/>
                  </a:cubicBezTo>
                  <a:cubicBezTo>
                    <a:pt x="148" y="160"/>
                    <a:pt x="50" y="243"/>
                    <a:pt x="0" y="27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6463" name="Text Box 7"/>
            <p:cNvSpPr txBox="1">
              <a:spLocks noChangeArrowheads="1"/>
            </p:cNvSpPr>
            <p:nvPr/>
          </p:nvSpPr>
          <p:spPr bwMode="auto">
            <a:xfrm>
              <a:off x="260" y="768"/>
              <a:ext cx="861" cy="250"/>
            </a:xfrm>
            <a:prstGeom prst="rect">
              <a:avLst/>
            </a:prstGeom>
            <a:solidFill>
              <a:srgbClr val="CC99FF"/>
            </a:solidFill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Experiment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572000" y="1219200"/>
            <a:ext cx="4695825" cy="3548063"/>
            <a:chOff x="2880" y="768"/>
            <a:chExt cx="2958" cy="2235"/>
          </a:xfrm>
        </p:grpSpPr>
        <p:sp>
          <p:nvSpPr>
            <p:cNvPr id="146456" name="Freeform 9"/>
            <p:cNvSpPr>
              <a:spLocks/>
            </p:cNvSpPr>
            <p:nvPr/>
          </p:nvSpPr>
          <p:spPr bwMode="auto">
            <a:xfrm>
              <a:off x="2880" y="1440"/>
              <a:ext cx="1456" cy="1563"/>
            </a:xfrm>
            <a:custGeom>
              <a:avLst/>
              <a:gdLst>
                <a:gd name="T0" fmla="*/ 0 w 1456"/>
                <a:gd name="T1" fmla="*/ 912 h 1563"/>
                <a:gd name="T2" fmla="*/ 1008 w 1456"/>
                <a:gd name="T3" fmla="*/ 1536 h 1563"/>
                <a:gd name="T4" fmla="*/ 1296 w 1456"/>
                <a:gd name="T5" fmla="*/ 1344 h 1563"/>
                <a:gd name="T6" fmla="*/ 1440 w 1456"/>
                <a:gd name="T7" fmla="*/ 1056 h 1563"/>
                <a:gd name="T8" fmla="*/ 1392 w 1456"/>
                <a:gd name="T9" fmla="*/ 672 h 1563"/>
                <a:gd name="T10" fmla="*/ 1141 w 1456"/>
                <a:gd name="T11" fmla="*/ 315 h 1563"/>
                <a:gd name="T12" fmla="*/ 720 w 1456"/>
                <a:gd name="T13" fmla="*/ 96 h 1563"/>
                <a:gd name="T14" fmla="*/ 240 w 1456"/>
                <a:gd name="T15" fmla="*/ 0 h 1563"/>
                <a:gd name="T16" fmla="*/ 0 w 1456"/>
                <a:gd name="T17" fmla="*/ 0 h 1563"/>
                <a:gd name="T18" fmla="*/ 0 w 1456"/>
                <a:gd name="T19" fmla="*/ 912 h 156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56"/>
                <a:gd name="T31" fmla="*/ 0 h 1563"/>
                <a:gd name="T32" fmla="*/ 1456 w 1456"/>
                <a:gd name="T33" fmla="*/ 1563 h 156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56" h="1563">
                  <a:moveTo>
                    <a:pt x="0" y="912"/>
                  </a:moveTo>
                  <a:cubicBezTo>
                    <a:pt x="0" y="912"/>
                    <a:pt x="976" y="1509"/>
                    <a:pt x="1008" y="1536"/>
                  </a:cubicBezTo>
                  <a:cubicBezTo>
                    <a:pt x="1040" y="1563"/>
                    <a:pt x="1296" y="1344"/>
                    <a:pt x="1296" y="1344"/>
                  </a:cubicBezTo>
                  <a:cubicBezTo>
                    <a:pt x="1296" y="1344"/>
                    <a:pt x="1440" y="1056"/>
                    <a:pt x="1440" y="1056"/>
                  </a:cubicBezTo>
                  <a:cubicBezTo>
                    <a:pt x="1456" y="944"/>
                    <a:pt x="1442" y="796"/>
                    <a:pt x="1392" y="672"/>
                  </a:cubicBezTo>
                  <a:cubicBezTo>
                    <a:pt x="1344" y="544"/>
                    <a:pt x="1253" y="411"/>
                    <a:pt x="1141" y="315"/>
                  </a:cubicBezTo>
                  <a:cubicBezTo>
                    <a:pt x="1029" y="219"/>
                    <a:pt x="870" y="148"/>
                    <a:pt x="720" y="96"/>
                  </a:cubicBezTo>
                  <a:cubicBezTo>
                    <a:pt x="570" y="44"/>
                    <a:pt x="360" y="16"/>
                    <a:pt x="240" y="0"/>
                  </a:cubicBezTo>
                  <a:lnTo>
                    <a:pt x="0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66A762"/>
            </a:solidFill>
            <a:ln w="1905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6457" name="Text Box 10"/>
            <p:cNvSpPr txBox="1">
              <a:spLocks noChangeArrowheads="1"/>
            </p:cNvSpPr>
            <p:nvPr/>
          </p:nvSpPr>
          <p:spPr bwMode="auto">
            <a:xfrm>
              <a:off x="3062" y="1933"/>
              <a:ext cx="249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b="1"/>
                <a:t>Data representation and clustering</a:t>
              </a:r>
            </a:p>
          </p:txBody>
        </p:sp>
        <p:sp>
          <p:nvSpPr>
            <p:cNvPr id="146458" name="Freeform 11"/>
            <p:cNvSpPr>
              <a:spLocks/>
            </p:cNvSpPr>
            <p:nvPr/>
          </p:nvSpPr>
          <p:spPr bwMode="auto">
            <a:xfrm>
              <a:off x="4128" y="2332"/>
              <a:ext cx="231" cy="500"/>
            </a:xfrm>
            <a:custGeom>
              <a:avLst/>
              <a:gdLst>
                <a:gd name="T0" fmla="*/ 0 w 231"/>
                <a:gd name="T1" fmla="*/ 500 h 500"/>
                <a:gd name="T2" fmla="*/ 152 w 231"/>
                <a:gd name="T3" fmla="*/ 260 h 500"/>
                <a:gd name="T4" fmla="*/ 204 w 231"/>
                <a:gd name="T5" fmla="*/ 0 h 500"/>
                <a:gd name="T6" fmla="*/ 0 60000 65536"/>
                <a:gd name="T7" fmla="*/ 0 60000 65536"/>
                <a:gd name="T8" fmla="*/ 0 60000 65536"/>
                <a:gd name="T9" fmla="*/ 0 w 231"/>
                <a:gd name="T10" fmla="*/ 0 h 500"/>
                <a:gd name="T11" fmla="*/ 231 w 231"/>
                <a:gd name="T12" fmla="*/ 500 h 5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1" h="500">
                  <a:moveTo>
                    <a:pt x="0" y="500"/>
                  </a:moveTo>
                  <a:cubicBezTo>
                    <a:pt x="25" y="460"/>
                    <a:pt x="92" y="392"/>
                    <a:pt x="152" y="260"/>
                  </a:cubicBezTo>
                  <a:cubicBezTo>
                    <a:pt x="231" y="75"/>
                    <a:pt x="193" y="54"/>
                    <a:pt x="204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6459" name="Text Box 12"/>
            <p:cNvSpPr txBox="1">
              <a:spLocks noChangeArrowheads="1"/>
            </p:cNvSpPr>
            <p:nvPr/>
          </p:nvSpPr>
          <p:spPr bwMode="auto">
            <a:xfrm>
              <a:off x="4512" y="768"/>
              <a:ext cx="1326" cy="250"/>
            </a:xfrm>
            <a:prstGeom prst="rect">
              <a:avLst/>
            </a:prstGeom>
            <a:solidFill>
              <a:srgbClr val="66A762"/>
            </a:solidFill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Data Interpretation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457200" y="3124200"/>
            <a:ext cx="5715000" cy="3368675"/>
            <a:chOff x="288" y="1968"/>
            <a:chExt cx="3600" cy="2122"/>
          </a:xfrm>
        </p:grpSpPr>
        <p:sp>
          <p:nvSpPr>
            <p:cNvPr id="146452" name="Freeform 14"/>
            <p:cNvSpPr>
              <a:spLocks/>
            </p:cNvSpPr>
            <p:nvPr/>
          </p:nvSpPr>
          <p:spPr bwMode="auto">
            <a:xfrm>
              <a:off x="1392" y="2064"/>
              <a:ext cx="2496" cy="1216"/>
            </a:xfrm>
            <a:custGeom>
              <a:avLst/>
              <a:gdLst>
                <a:gd name="T0" fmla="*/ 1488 w 2496"/>
                <a:gd name="T1" fmla="*/ 288 h 1216"/>
                <a:gd name="T2" fmla="*/ 2496 w 2496"/>
                <a:gd name="T3" fmla="*/ 912 h 1216"/>
                <a:gd name="T4" fmla="*/ 2160 w 2496"/>
                <a:gd name="T5" fmla="*/ 1104 h 1216"/>
                <a:gd name="T6" fmla="*/ 1584 w 2496"/>
                <a:gd name="T7" fmla="*/ 1200 h 1216"/>
                <a:gd name="T8" fmla="*/ 1152 w 2496"/>
                <a:gd name="T9" fmla="*/ 1200 h 1216"/>
                <a:gd name="T10" fmla="*/ 768 w 2496"/>
                <a:gd name="T11" fmla="*/ 1104 h 1216"/>
                <a:gd name="T12" fmla="*/ 373 w 2496"/>
                <a:gd name="T13" fmla="*/ 917 h 1216"/>
                <a:gd name="T14" fmla="*/ 171 w 2496"/>
                <a:gd name="T15" fmla="*/ 725 h 1216"/>
                <a:gd name="T16" fmla="*/ 48 w 2496"/>
                <a:gd name="T17" fmla="*/ 480 h 1216"/>
                <a:gd name="T18" fmla="*/ 0 w 2496"/>
                <a:gd name="T19" fmla="*/ 240 h 1216"/>
                <a:gd name="T20" fmla="*/ 48 w 2496"/>
                <a:gd name="T21" fmla="*/ 0 h 1216"/>
                <a:gd name="T22" fmla="*/ 1488 w 2496"/>
                <a:gd name="T23" fmla="*/ 288 h 12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96"/>
                <a:gd name="T37" fmla="*/ 0 h 1216"/>
                <a:gd name="T38" fmla="*/ 2496 w 2496"/>
                <a:gd name="T39" fmla="*/ 1216 h 121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96" h="1216">
                  <a:moveTo>
                    <a:pt x="1488" y="288"/>
                  </a:moveTo>
                  <a:lnTo>
                    <a:pt x="2496" y="912"/>
                  </a:lnTo>
                  <a:lnTo>
                    <a:pt x="2160" y="1104"/>
                  </a:lnTo>
                  <a:cubicBezTo>
                    <a:pt x="2008" y="1152"/>
                    <a:pt x="1752" y="1184"/>
                    <a:pt x="1584" y="1200"/>
                  </a:cubicBezTo>
                  <a:cubicBezTo>
                    <a:pt x="1416" y="1216"/>
                    <a:pt x="1288" y="1216"/>
                    <a:pt x="1152" y="1200"/>
                  </a:cubicBezTo>
                  <a:cubicBezTo>
                    <a:pt x="1016" y="1184"/>
                    <a:pt x="904" y="1152"/>
                    <a:pt x="768" y="1104"/>
                  </a:cubicBezTo>
                  <a:cubicBezTo>
                    <a:pt x="632" y="1056"/>
                    <a:pt x="469" y="973"/>
                    <a:pt x="373" y="917"/>
                  </a:cubicBezTo>
                  <a:cubicBezTo>
                    <a:pt x="277" y="861"/>
                    <a:pt x="225" y="798"/>
                    <a:pt x="171" y="725"/>
                  </a:cubicBezTo>
                  <a:cubicBezTo>
                    <a:pt x="117" y="652"/>
                    <a:pt x="76" y="561"/>
                    <a:pt x="48" y="480"/>
                  </a:cubicBezTo>
                  <a:cubicBezTo>
                    <a:pt x="20" y="399"/>
                    <a:pt x="0" y="320"/>
                    <a:pt x="0" y="240"/>
                  </a:cubicBezTo>
                  <a:lnTo>
                    <a:pt x="48" y="0"/>
                  </a:lnTo>
                  <a:lnTo>
                    <a:pt x="1488" y="288"/>
                  </a:lnTo>
                  <a:close/>
                </a:path>
              </a:pathLst>
            </a:custGeom>
            <a:solidFill>
              <a:srgbClr val="FFEA18"/>
            </a:solidFill>
            <a:ln w="1905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6453" name="Text Box 15"/>
            <p:cNvSpPr txBox="1">
              <a:spLocks noChangeArrowheads="1"/>
            </p:cNvSpPr>
            <p:nvPr/>
          </p:nvSpPr>
          <p:spPr bwMode="auto">
            <a:xfrm>
              <a:off x="910" y="2306"/>
              <a:ext cx="9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800"/>
                <a:t>Image analysis</a:t>
              </a:r>
            </a:p>
          </p:txBody>
        </p:sp>
        <p:sp>
          <p:nvSpPr>
            <p:cNvPr id="146454" name="Text Box 16"/>
            <p:cNvSpPr txBox="1">
              <a:spLocks noChangeArrowheads="1"/>
            </p:cNvSpPr>
            <p:nvPr/>
          </p:nvSpPr>
          <p:spPr bwMode="auto">
            <a:xfrm>
              <a:off x="288" y="3840"/>
              <a:ext cx="1017" cy="250"/>
            </a:xfrm>
            <a:prstGeom prst="rect">
              <a:avLst/>
            </a:prstGeom>
            <a:solidFill>
              <a:srgbClr val="FFEA18"/>
            </a:solidFill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Data Analysis</a:t>
              </a:r>
            </a:p>
          </p:txBody>
        </p:sp>
        <p:sp>
          <p:nvSpPr>
            <p:cNvPr id="146455" name="Freeform 17"/>
            <p:cNvSpPr>
              <a:spLocks/>
            </p:cNvSpPr>
            <p:nvPr/>
          </p:nvSpPr>
          <p:spPr bwMode="auto">
            <a:xfrm>
              <a:off x="1402" y="1968"/>
              <a:ext cx="134" cy="347"/>
            </a:xfrm>
            <a:custGeom>
              <a:avLst/>
              <a:gdLst>
                <a:gd name="T0" fmla="*/ 134 w 134"/>
                <a:gd name="T1" fmla="*/ 0 h 347"/>
                <a:gd name="T2" fmla="*/ 30 w 134"/>
                <a:gd name="T3" fmla="*/ 156 h 347"/>
                <a:gd name="T4" fmla="*/ 0 w 134"/>
                <a:gd name="T5" fmla="*/ 347 h 347"/>
                <a:gd name="T6" fmla="*/ 0 60000 65536"/>
                <a:gd name="T7" fmla="*/ 0 60000 65536"/>
                <a:gd name="T8" fmla="*/ 0 60000 65536"/>
                <a:gd name="T9" fmla="*/ 0 w 134"/>
                <a:gd name="T10" fmla="*/ 0 h 347"/>
                <a:gd name="T11" fmla="*/ 134 w 134"/>
                <a:gd name="T12" fmla="*/ 347 h 34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4" h="347">
                  <a:moveTo>
                    <a:pt x="134" y="0"/>
                  </a:moveTo>
                  <a:cubicBezTo>
                    <a:pt x="117" y="26"/>
                    <a:pt x="49" y="104"/>
                    <a:pt x="30" y="156"/>
                  </a:cubicBezTo>
                  <a:cubicBezTo>
                    <a:pt x="2" y="228"/>
                    <a:pt x="6" y="307"/>
                    <a:pt x="0" y="34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46438" name="Text Box 18"/>
          <p:cNvSpPr txBox="1">
            <a:spLocks noChangeArrowheads="1"/>
          </p:cNvSpPr>
          <p:nvPr/>
        </p:nvSpPr>
        <p:spPr bwMode="auto">
          <a:xfrm>
            <a:off x="3521075" y="1828800"/>
            <a:ext cx="2070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800"/>
              <a:t>Experimental design</a:t>
            </a: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1993900" y="4038600"/>
            <a:ext cx="1733550" cy="920750"/>
            <a:chOff x="1256" y="2544"/>
            <a:chExt cx="1092" cy="580"/>
          </a:xfrm>
        </p:grpSpPr>
        <p:sp>
          <p:nvSpPr>
            <p:cNvPr id="146450" name="Text Box 20"/>
            <p:cNvSpPr txBox="1">
              <a:spLocks noChangeArrowheads="1"/>
            </p:cNvSpPr>
            <p:nvPr/>
          </p:nvSpPr>
          <p:spPr bwMode="auto">
            <a:xfrm>
              <a:off x="1256" y="2874"/>
              <a:ext cx="109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b="1"/>
                <a:t>Normalisation</a:t>
              </a:r>
            </a:p>
          </p:txBody>
        </p:sp>
        <p:sp>
          <p:nvSpPr>
            <p:cNvPr id="146451" name="Freeform 21"/>
            <p:cNvSpPr>
              <a:spLocks/>
            </p:cNvSpPr>
            <p:nvPr/>
          </p:nvSpPr>
          <p:spPr bwMode="auto">
            <a:xfrm>
              <a:off x="1440" y="2544"/>
              <a:ext cx="280" cy="412"/>
            </a:xfrm>
            <a:custGeom>
              <a:avLst/>
              <a:gdLst>
                <a:gd name="T0" fmla="*/ 0 w 280"/>
                <a:gd name="T1" fmla="*/ 0 h 412"/>
                <a:gd name="T2" fmla="*/ 120 w 280"/>
                <a:gd name="T3" fmla="*/ 236 h 412"/>
                <a:gd name="T4" fmla="*/ 280 w 280"/>
                <a:gd name="T5" fmla="*/ 396 h 412"/>
                <a:gd name="T6" fmla="*/ 0 60000 65536"/>
                <a:gd name="T7" fmla="*/ 0 60000 65536"/>
                <a:gd name="T8" fmla="*/ 0 60000 65536"/>
                <a:gd name="T9" fmla="*/ 0 w 280"/>
                <a:gd name="T10" fmla="*/ 0 h 412"/>
                <a:gd name="T11" fmla="*/ 280 w 280"/>
                <a:gd name="T12" fmla="*/ 412 h 4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0" h="412">
                  <a:moveTo>
                    <a:pt x="0" y="0"/>
                  </a:moveTo>
                  <a:cubicBezTo>
                    <a:pt x="20" y="39"/>
                    <a:pt x="73" y="170"/>
                    <a:pt x="120" y="236"/>
                  </a:cubicBezTo>
                  <a:cubicBezTo>
                    <a:pt x="244" y="412"/>
                    <a:pt x="247" y="363"/>
                    <a:pt x="280" y="39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46440" name="Freeform 22"/>
          <p:cNvSpPr>
            <a:spLocks/>
          </p:cNvSpPr>
          <p:nvPr/>
        </p:nvSpPr>
        <p:spPr bwMode="auto">
          <a:xfrm>
            <a:off x="5715000" y="2425700"/>
            <a:ext cx="990600" cy="723900"/>
          </a:xfrm>
          <a:custGeom>
            <a:avLst/>
            <a:gdLst>
              <a:gd name="T0" fmla="*/ 2147483647 w 624"/>
              <a:gd name="T1" fmla="*/ 2147483647 h 456"/>
              <a:gd name="T2" fmla="*/ 2147483647 w 624"/>
              <a:gd name="T3" fmla="*/ 2147483647 h 456"/>
              <a:gd name="T4" fmla="*/ 0 w 624"/>
              <a:gd name="T5" fmla="*/ 0 h 456"/>
              <a:gd name="T6" fmla="*/ 0 60000 65536"/>
              <a:gd name="T7" fmla="*/ 0 60000 65536"/>
              <a:gd name="T8" fmla="*/ 0 60000 65536"/>
              <a:gd name="T9" fmla="*/ 0 w 624"/>
              <a:gd name="T10" fmla="*/ 0 h 456"/>
              <a:gd name="T11" fmla="*/ 624 w 624"/>
              <a:gd name="T12" fmla="*/ 456 h 4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4" h="456">
                <a:moveTo>
                  <a:pt x="624" y="456"/>
                </a:moveTo>
                <a:cubicBezTo>
                  <a:pt x="582" y="411"/>
                  <a:pt x="476" y="260"/>
                  <a:pt x="372" y="184"/>
                </a:cubicBezTo>
                <a:cubicBezTo>
                  <a:pt x="194" y="56"/>
                  <a:pt x="77" y="38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3187700" y="4395788"/>
            <a:ext cx="4822825" cy="825500"/>
            <a:chOff x="2008" y="2769"/>
            <a:chExt cx="3038" cy="520"/>
          </a:xfrm>
        </p:grpSpPr>
        <p:sp>
          <p:nvSpPr>
            <p:cNvPr id="146448" name="Text Box 24"/>
            <p:cNvSpPr txBox="1">
              <a:spLocks noChangeArrowheads="1"/>
            </p:cNvSpPr>
            <p:nvPr/>
          </p:nvSpPr>
          <p:spPr bwMode="auto">
            <a:xfrm>
              <a:off x="2556" y="2769"/>
              <a:ext cx="249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b="1"/>
                <a:t>Looking for differential expression</a:t>
              </a:r>
            </a:p>
          </p:txBody>
        </p:sp>
        <p:sp>
          <p:nvSpPr>
            <p:cNvPr id="146449" name="Freeform 25"/>
            <p:cNvSpPr>
              <a:spLocks/>
            </p:cNvSpPr>
            <p:nvPr/>
          </p:nvSpPr>
          <p:spPr bwMode="auto">
            <a:xfrm>
              <a:off x="2008" y="3096"/>
              <a:ext cx="1532" cy="193"/>
            </a:xfrm>
            <a:custGeom>
              <a:avLst/>
              <a:gdLst>
                <a:gd name="T0" fmla="*/ 0 w 1532"/>
                <a:gd name="T1" fmla="*/ 0 h 193"/>
                <a:gd name="T2" fmla="*/ 320 w 1532"/>
                <a:gd name="T3" fmla="*/ 128 h 193"/>
                <a:gd name="T4" fmla="*/ 876 w 1532"/>
                <a:gd name="T5" fmla="*/ 184 h 193"/>
                <a:gd name="T6" fmla="*/ 1532 w 1532"/>
                <a:gd name="T7" fmla="*/ 84 h 1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2"/>
                <a:gd name="T13" fmla="*/ 0 h 193"/>
                <a:gd name="T14" fmla="*/ 1532 w 1532"/>
                <a:gd name="T15" fmla="*/ 193 h 1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2" h="193">
                  <a:moveTo>
                    <a:pt x="0" y="0"/>
                  </a:moveTo>
                  <a:cubicBezTo>
                    <a:pt x="54" y="21"/>
                    <a:pt x="174" y="97"/>
                    <a:pt x="320" y="128"/>
                  </a:cubicBezTo>
                  <a:cubicBezTo>
                    <a:pt x="473" y="163"/>
                    <a:pt x="664" y="193"/>
                    <a:pt x="876" y="184"/>
                  </a:cubicBezTo>
                  <a:cubicBezTo>
                    <a:pt x="1088" y="175"/>
                    <a:pt x="1395" y="105"/>
                    <a:pt x="1532" y="8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76200" y="1981200"/>
            <a:ext cx="2362200" cy="762000"/>
            <a:chOff x="48" y="1248"/>
            <a:chExt cx="1488" cy="480"/>
          </a:xfrm>
        </p:grpSpPr>
        <p:sp>
          <p:nvSpPr>
            <p:cNvPr id="146446" name="Text Box 27"/>
            <p:cNvSpPr txBox="1">
              <a:spLocks noChangeArrowheads="1"/>
            </p:cNvSpPr>
            <p:nvPr/>
          </p:nvSpPr>
          <p:spPr bwMode="auto">
            <a:xfrm>
              <a:off x="48" y="1248"/>
              <a:ext cx="1139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 b="1"/>
                <a:t>• Puces commerciales</a:t>
              </a:r>
            </a:p>
            <a:p>
              <a:r>
                <a:rPr lang="fr-FR" sz="1400" b="1"/>
                <a:t>• Puces artisanales</a:t>
              </a:r>
            </a:p>
          </p:txBody>
        </p:sp>
        <p:sp>
          <p:nvSpPr>
            <p:cNvPr id="146447" name="Line 28"/>
            <p:cNvSpPr>
              <a:spLocks noChangeShapeType="1"/>
            </p:cNvSpPr>
            <p:nvPr/>
          </p:nvSpPr>
          <p:spPr bwMode="auto">
            <a:xfrm>
              <a:off x="1104" y="1440"/>
              <a:ext cx="432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6858000" y="1981200"/>
            <a:ext cx="2209800" cy="1143000"/>
            <a:chOff x="4320" y="1248"/>
            <a:chExt cx="1392" cy="720"/>
          </a:xfrm>
        </p:grpSpPr>
        <p:sp>
          <p:nvSpPr>
            <p:cNvPr id="146444" name="Text Box 30"/>
            <p:cNvSpPr txBox="1">
              <a:spLocks noChangeArrowheads="1"/>
            </p:cNvSpPr>
            <p:nvPr/>
          </p:nvSpPr>
          <p:spPr bwMode="auto">
            <a:xfrm>
              <a:off x="4707" y="1248"/>
              <a:ext cx="100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600" b="1"/>
                <a:t>Base de données</a:t>
              </a:r>
              <a:br>
                <a:rPr lang="fr-FR" sz="1600" b="1"/>
              </a:br>
              <a:r>
                <a:rPr lang="fr-FR" sz="1600" b="1"/>
                <a:t>disponibles</a:t>
              </a:r>
            </a:p>
          </p:txBody>
        </p:sp>
        <p:sp>
          <p:nvSpPr>
            <p:cNvPr id="146445" name="Line 31"/>
            <p:cNvSpPr>
              <a:spLocks noChangeShapeType="1"/>
            </p:cNvSpPr>
            <p:nvPr/>
          </p:nvSpPr>
          <p:spPr bwMode="auto">
            <a:xfrm flipH="1">
              <a:off x="4320" y="1488"/>
              <a:ext cx="48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pic>
        <p:nvPicPr>
          <p:cNvPr id="3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3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5" y="1287463"/>
            <a:ext cx="7942263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1374775" y="357188"/>
            <a:ext cx="57038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Uso di profili trascrittomici per la ricerca di marcatori </a:t>
            </a:r>
          </a:p>
          <a:p>
            <a:r>
              <a:rPr lang="it-IT"/>
              <a:t>associati a stati patologici</a:t>
            </a:r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143000"/>
            <a:ext cx="352266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2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97250" y="1371600"/>
            <a:ext cx="5746750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9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35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DC183E6-D8DF-4985-809B-C57228335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02" y="1009313"/>
            <a:ext cx="4143953" cy="483937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0600F54-1709-4333-8378-DD72EE316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8148" y="804495"/>
            <a:ext cx="3958190" cy="5249008"/>
          </a:xfrm>
          <a:prstGeom prst="rect">
            <a:avLst/>
          </a:prstGeom>
        </p:spPr>
      </p:pic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6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1654C2B-470F-4E83-94C2-F434DF172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59" y="738880"/>
            <a:ext cx="4179677" cy="506800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6F7DD89-2FE1-4CF7-A3CA-C0A756D84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7752" y="1090144"/>
            <a:ext cx="4758983" cy="5296219"/>
          </a:xfrm>
          <a:prstGeom prst="rect">
            <a:avLst/>
          </a:prstGeom>
        </p:spPr>
      </p:pic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5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0F59269-6943-4EB5-B8BE-F0C5AEBD6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9812" y="1161734"/>
            <a:ext cx="5744377" cy="4534533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0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E5438E5-C4FF-415F-9EF0-8F6D39453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2135" y="0"/>
            <a:ext cx="3606070" cy="471397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12CF82B-CFE1-4346-A62F-4F0E32CED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637" y="4713971"/>
            <a:ext cx="5358560" cy="1867161"/>
          </a:xfrm>
          <a:prstGeom prst="rect">
            <a:avLst/>
          </a:prstGeom>
        </p:spPr>
      </p:pic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6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AF71790-79C4-4F39-AF7A-743B2F2BE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852" y="594917"/>
            <a:ext cx="5444297" cy="5668166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7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4739DBF-1306-4123-91C6-EBFB4E36B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7003" y="0"/>
            <a:ext cx="5149994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3776663"/>
            <a:ext cx="8640763" cy="325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6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25975" y="0"/>
            <a:ext cx="4625975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6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07950" y="0"/>
            <a:ext cx="489585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9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508D44A-A333-4B6E-A6CF-307E2282C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792" y="875944"/>
            <a:ext cx="5894417" cy="5106113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9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5" descr="978888913020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62300" y="3790950"/>
            <a:ext cx="16383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59" name="AutoShape 7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147460" name="Picture 9" descr="170px-Parmenid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5325" y="3876675"/>
            <a:ext cx="161925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1" name="Text Box 10"/>
          <p:cNvSpPr txBox="1">
            <a:spLocks noChangeArrowheads="1"/>
          </p:cNvSpPr>
          <p:nvPr/>
        </p:nvSpPr>
        <p:spPr bwMode="auto">
          <a:xfrm>
            <a:off x="5146675" y="1214438"/>
            <a:ext cx="37004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Lista di geni modulati</a:t>
            </a:r>
          </a:p>
          <a:p>
            <a:r>
              <a:rPr lang="it-IT"/>
              <a:t>(Proteomica, Trascrittomica, altro)</a:t>
            </a:r>
          </a:p>
        </p:txBody>
      </p:sp>
      <p:sp>
        <p:nvSpPr>
          <p:cNvPr id="147462" name="Text Box 14"/>
          <p:cNvSpPr txBox="1">
            <a:spLocks noChangeArrowheads="1"/>
          </p:cNvSpPr>
          <p:nvPr/>
        </p:nvSpPr>
        <p:spPr bwMode="auto">
          <a:xfrm>
            <a:off x="5565775" y="2814638"/>
            <a:ext cx="2871788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/>
              <a:t>Classificazione per</a:t>
            </a:r>
            <a:r>
              <a:rPr lang="it-IT"/>
              <a:t>:</a:t>
            </a:r>
          </a:p>
          <a:p>
            <a:r>
              <a:rPr lang="it-IT"/>
              <a:t>Funzione biologica</a:t>
            </a:r>
          </a:p>
          <a:p>
            <a:r>
              <a:rPr lang="it-IT"/>
              <a:t>Funzione molecolare</a:t>
            </a:r>
          </a:p>
          <a:p>
            <a:r>
              <a:rPr lang="it-IT"/>
              <a:t>Pathway metabolico</a:t>
            </a:r>
          </a:p>
          <a:p>
            <a:r>
              <a:rPr lang="it-IT"/>
              <a:t>Localizzazione Cellulare</a:t>
            </a:r>
          </a:p>
          <a:p>
            <a:r>
              <a:rPr lang="it-IT"/>
              <a:t>Presenza Motivi regolativi</a:t>
            </a:r>
          </a:p>
          <a:p>
            <a:r>
              <a:rPr lang="it-IT"/>
              <a:t>Presenza seed microRNA</a:t>
            </a:r>
          </a:p>
          <a:p>
            <a:endParaRPr lang="it-IT"/>
          </a:p>
        </p:txBody>
      </p:sp>
      <p:sp>
        <p:nvSpPr>
          <p:cNvPr id="147463" name="Text Box 15"/>
          <p:cNvSpPr txBox="1">
            <a:spLocks noChangeArrowheads="1"/>
          </p:cNvSpPr>
          <p:nvPr/>
        </p:nvSpPr>
        <p:spPr bwMode="auto">
          <a:xfrm>
            <a:off x="5813425" y="5851525"/>
            <a:ext cx="21050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Determinazione</a:t>
            </a:r>
          </a:p>
          <a:p>
            <a:r>
              <a:rPr lang="it-IT"/>
              <a:t>Funzioni arricchite</a:t>
            </a:r>
          </a:p>
        </p:txBody>
      </p:sp>
      <p:sp>
        <p:nvSpPr>
          <p:cNvPr id="147464" name="Line 16"/>
          <p:cNvSpPr>
            <a:spLocks noChangeShapeType="1"/>
          </p:cNvSpPr>
          <p:nvPr/>
        </p:nvSpPr>
        <p:spPr bwMode="auto">
          <a:xfrm>
            <a:off x="6838950" y="2019300"/>
            <a:ext cx="19050" cy="666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47465" name="Line 17"/>
          <p:cNvSpPr>
            <a:spLocks noChangeShapeType="1"/>
          </p:cNvSpPr>
          <p:nvPr/>
        </p:nvSpPr>
        <p:spPr bwMode="auto">
          <a:xfrm>
            <a:off x="6838950" y="5257800"/>
            <a:ext cx="19050" cy="514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47466" name="Text Box 18"/>
          <p:cNvSpPr txBox="1">
            <a:spLocks noChangeArrowheads="1"/>
          </p:cNvSpPr>
          <p:nvPr/>
        </p:nvSpPr>
        <p:spPr bwMode="auto">
          <a:xfrm>
            <a:off x="5337175" y="147638"/>
            <a:ext cx="2859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/>
              <a:t>ONTOLOGIA GENICA</a:t>
            </a:r>
          </a:p>
        </p:txBody>
      </p:sp>
      <p:sp>
        <p:nvSpPr>
          <p:cNvPr id="147467" name="Line 19"/>
          <p:cNvSpPr>
            <a:spLocks noChangeShapeType="1"/>
          </p:cNvSpPr>
          <p:nvPr/>
        </p:nvSpPr>
        <p:spPr bwMode="auto">
          <a:xfrm>
            <a:off x="3067050" y="1466850"/>
            <a:ext cx="1352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47468" name="Text Box 20"/>
          <p:cNvSpPr txBox="1">
            <a:spLocks noChangeArrowheads="1"/>
          </p:cNvSpPr>
          <p:nvPr/>
        </p:nvSpPr>
        <p:spPr bwMode="auto">
          <a:xfrm>
            <a:off x="555625" y="795338"/>
            <a:ext cx="26066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0000"/>
                </a:solidFill>
              </a:rPr>
              <a:t>Input: Database di geni </a:t>
            </a:r>
          </a:p>
          <a:p>
            <a:r>
              <a:rPr lang="it-IT">
                <a:solidFill>
                  <a:srgbClr val="FF0000"/>
                </a:solidFill>
              </a:rPr>
              <a:t>annotati</a:t>
            </a:r>
          </a:p>
        </p:txBody>
      </p:sp>
      <p:pic>
        <p:nvPicPr>
          <p:cNvPr id="1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Immagin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45325" y="6237288"/>
            <a:ext cx="1558925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420938"/>
            <a:ext cx="578326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684213" y="692150"/>
            <a:ext cx="79200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it-IT" sz="2400" b="1">
                <a:solidFill>
                  <a:srgbClr val="002060"/>
                </a:solidFill>
                <a:latin typeface="Candara" pitchFamily="34" charset="0"/>
                <a:cs typeface="Arial" pitchFamily="34" charset="0"/>
              </a:rPr>
              <a:t>È stato proposto nel 2002 un approccio automatico di analisi ontologica per aiutare l’interpretazione dei risultati biologici a partire da una lista di geni differenzialmente espressi</a:t>
            </a: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6084888" y="2054225"/>
            <a:ext cx="3059112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it-IT" sz="2400" b="1">
                <a:solidFill>
                  <a:srgbClr val="002060"/>
                </a:solidFill>
                <a:latin typeface="Candara" pitchFamily="34" charset="0"/>
                <a:cs typeface="Arial" pitchFamily="34" charset="0"/>
              </a:rPr>
              <a:t>Dal 2003 al 2005 sono stati proposti ben 13 altri strumenti per questo tipo di analisi, tra loro simili nell’approccio generale ma differenti a tal punto da influenzare il risultato dell’analisi</a:t>
            </a:r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107950" y="5516563"/>
            <a:ext cx="61928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it-IT" sz="2400" b="1">
                <a:solidFill>
                  <a:srgbClr val="002060"/>
                </a:solidFill>
                <a:latin typeface="Candara" pitchFamily="34" charset="0"/>
                <a:cs typeface="Arial" pitchFamily="34" charset="0"/>
              </a:rPr>
              <a:t>Questo approccio è diventato standard nell’ambito dell’analisi dei dati</a:t>
            </a:r>
          </a:p>
        </p:txBody>
      </p:sp>
      <p:pic>
        <p:nvPicPr>
          <p:cNvPr id="8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04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Oval 2"/>
          <p:cNvSpPr>
            <a:spLocks noChangeArrowheads="1"/>
          </p:cNvSpPr>
          <p:nvPr/>
        </p:nvSpPr>
        <p:spPr bwMode="auto">
          <a:xfrm>
            <a:off x="990600" y="533400"/>
            <a:ext cx="2362200" cy="1371600"/>
          </a:xfrm>
          <a:prstGeom prst="ellipse">
            <a:avLst/>
          </a:prstGeom>
          <a:solidFill>
            <a:srgbClr val="E3FD2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it-IT" sz="1800">
                <a:latin typeface="Arial" pitchFamily="34" charset="0"/>
              </a:rPr>
              <a:t>5000 geni</a:t>
            </a:r>
          </a:p>
          <a:p>
            <a:pPr algn="ctr" eaLnBrk="1" hangingPunct="1"/>
            <a:r>
              <a:rPr lang="it-IT" sz="1800">
                <a:latin typeface="Arial" pitchFamily="34" charset="0"/>
              </a:rPr>
              <a:t>Su microarray</a:t>
            </a:r>
          </a:p>
        </p:txBody>
      </p:sp>
      <p:sp>
        <p:nvSpPr>
          <p:cNvPr id="149507" name="Oval 3"/>
          <p:cNvSpPr>
            <a:spLocks noChangeArrowheads="1"/>
          </p:cNvSpPr>
          <p:nvPr/>
        </p:nvSpPr>
        <p:spPr bwMode="auto">
          <a:xfrm>
            <a:off x="5029200" y="457200"/>
            <a:ext cx="2895600" cy="1524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it-IT" sz="1800">
                <a:latin typeface="Arial" pitchFamily="34" charset="0"/>
              </a:rPr>
              <a:t>6300 ORF di </a:t>
            </a:r>
          </a:p>
          <a:p>
            <a:pPr algn="ctr" eaLnBrk="1" hangingPunct="1"/>
            <a:r>
              <a:rPr lang="it-IT" sz="1800">
                <a:latin typeface="Arial" pitchFamily="34" charset="0"/>
              </a:rPr>
              <a:t>S. cerevisiae</a:t>
            </a:r>
          </a:p>
        </p:txBody>
      </p:sp>
      <p:sp>
        <p:nvSpPr>
          <p:cNvPr id="149508" name="Line 4"/>
          <p:cNvSpPr>
            <a:spLocks noChangeShapeType="1"/>
          </p:cNvSpPr>
          <p:nvPr/>
        </p:nvSpPr>
        <p:spPr bwMode="auto">
          <a:xfrm>
            <a:off x="2286000" y="2057400"/>
            <a:ext cx="762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49509" name="Line 5"/>
          <p:cNvSpPr>
            <a:spLocks noChangeShapeType="1"/>
          </p:cNvSpPr>
          <p:nvPr/>
        </p:nvSpPr>
        <p:spPr bwMode="auto">
          <a:xfrm flipH="1">
            <a:off x="4800600" y="1981200"/>
            <a:ext cx="9144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49510" name="Oval 6"/>
          <p:cNvSpPr>
            <a:spLocks noChangeArrowheads="1"/>
          </p:cNvSpPr>
          <p:nvPr/>
        </p:nvSpPr>
        <p:spPr bwMode="auto">
          <a:xfrm>
            <a:off x="2667000" y="3429000"/>
            <a:ext cx="990600" cy="914400"/>
          </a:xfrm>
          <a:prstGeom prst="ellipse">
            <a:avLst/>
          </a:prstGeom>
          <a:solidFill>
            <a:srgbClr val="E3FD2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it-IT" sz="1800">
              <a:latin typeface="Arial" pitchFamily="34" charset="0"/>
            </a:endParaRPr>
          </a:p>
        </p:txBody>
      </p:sp>
      <p:sp>
        <p:nvSpPr>
          <p:cNvPr id="149511" name="Oval 7"/>
          <p:cNvSpPr>
            <a:spLocks noChangeArrowheads="1"/>
          </p:cNvSpPr>
          <p:nvPr/>
        </p:nvSpPr>
        <p:spPr bwMode="auto">
          <a:xfrm>
            <a:off x="3200400" y="3352800"/>
            <a:ext cx="1271588" cy="1066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it-IT" sz="1800">
              <a:latin typeface="Arial" pitchFamily="34" charset="0"/>
            </a:endParaRPr>
          </a:p>
        </p:txBody>
      </p:sp>
      <p:sp>
        <p:nvSpPr>
          <p:cNvPr id="149512" name="Oval 8"/>
          <p:cNvSpPr>
            <a:spLocks noChangeArrowheads="1"/>
          </p:cNvSpPr>
          <p:nvPr/>
        </p:nvSpPr>
        <p:spPr bwMode="auto">
          <a:xfrm>
            <a:off x="3040063" y="3505200"/>
            <a:ext cx="1011237" cy="762000"/>
          </a:xfrm>
          <a:prstGeom prst="ellipse">
            <a:avLst/>
          </a:prstGeom>
          <a:solidFill>
            <a:srgbClr val="F8BB2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it-IT" sz="1800">
                <a:latin typeface="Arial" pitchFamily="34" charset="0"/>
              </a:rPr>
              <a:t>80</a:t>
            </a:r>
          </a:p>
        </p:txBody>
      </p:sp>
      <p:sp>
        <p:nvSpPr>
          <p:cNvPr id="149513" name="Text Box 9"/>
          <p:cNvSpPr txBox="1">
            <a:spLocks noChangeArrowheads="1"/>
          </p:cNvSpPr>
          <p:nvPr/>
        </p:nvSpPr>
        <p:spPr bwMode="auto">
          <a:xfrm>
            <a:off x="571472" y="2214554"/>
            <a:ext cx="224773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sz="1200" b="1" dirty="0">
                <a:latin typeface="Arial" pitchFamily="34" charset="0"/>
              </a:rPr>
              <a:t>100 geni repressi</a:t>
            </a:r>
          </a:p>
          <a:p>
            <a:pPr eaLnBrk="1" hangingPunct="1"/>
            <a:r>
              <a:rPr lang="it-IT" sz="1200" b="1" dirty="0">
                <a:latin typeface="Arial" pitchFamily="34" charset="0"/>
              </a:rPr>
              <a:t>dalla penuria di </a:t>
            </a:r>
          </a:p>
          <a:p>
            <a:pPr eaLnBrk="1" hangingPunct="1"/>
            <a:r>
              <a:rPr lang="it-IT" sz="1200" b="1" dirty="0">
                <a:latin typeface="Arial" pitchFamily="34" charset="0"/>
              </a:rPr>
              <a:t>Aminoacidi</a:t>
            </a:r>
          </a:p>
          <a:p>
            <a:pPr eaLnBrk="1" hangingPunct="1"/>
            <a:r>
              <a:rPr lang="it-IT" sz="1200" b="1" dirty="0">
                <a:latin typeface="Arial" pitchFamily="34" charset="0"/>
              </a:rPr>
              <a:t>1/50</a:t>
            </a:r>
          </a:p>
          <a:p>
            <a:pPr eaLnBrk="1" hangingPunct="1"/>
            <a:r>
              <a:rPr lang="it-IT" sz="1200" b="1" dirty="0">
                <a:latin typeface="Arial" pitchFamily="34" charset="0"/>
              </a:rPr>
              <a:t>Di questi 80 codificano</a:t>
            </a:r>
          </a:p>
          <a:p>
            <a:pPr eaLnBrk="1" hangingPunct="1"/>
            <a:r>
              <a:rPr lang="it-IT" sz="1200" b="1" dirty="0">
                <a:latin typeface="Arial" pitchFamily="34" charset="0"/>
              </a:rPr>
              <a:t>per costituenti del ribosoma</a:t>
            </a:r>
          </a:p>
        </p:txBody>
      </p:sp>
      <p:sp>
        <p:nvSpPr>
          <p:cNvPr id="149514" name="Text Box 10"/>
          <p:cNvSpPr txBox="1">
            <a:spLocks noChangeArrowheads="1"/>
          </p:cNvSpPr>
          <p:nvPr/>
        </p:nvSpPr>
        <p:spPr bwMode="auto">
          <a:xfrm>
            <a:off x="6003925" y="2243138"/>
            <a:ext cx="224773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it-IT" sz="1200" b="1" dirty="0">
              <a:latin typeface="Arial" pitchFamily="34" charset="0"/>
            </a:endParaRPr>
          </a:p>
          <a:p>
            <a:pPr eaLnBrk="1" hangingPunct="1"/>
            <a:r>
              <a:rPr lang="it-IT" sz="1200" b="1" dirty="0">
                <a:latin typeface="Arial" pitchFamily="34" charset="0"/>
              </a:rPr>
              <a:t>Nel genoma sono presenti</a:t>
            </a:r>
          </a:p>
          <a:p>
            <a:pPr eaLnBrk="1" hangingPunct="1"/>
            <a:r>
              <a:rPr lang="it-IT" sz="1200" b="1" dirty="0">
                <a:latin typeface="Arial" pitchFamily="34" charset="0"/>
              </a:rPr>
              <a:t>200 geni che codificano</a:t>
            </a:r>
          </a:p>
          <a:p>
            <a:pPr eaLnBrk="1" hangingPunct="1"/>
            <a:r>
              <a:rPr lang="it-IT" sz="1200" b="1" dirty="0">
                <a:latin typeface="Arial" pitchFamily="34" charset="0"/>
              </a:rPr>
              <a:t>per costituenti del ribosoma</a:t>
            </a:r>
          </a:p>
          <a:p>
            <a:pPr eaLnBrk="1" hangingPunct="1"/>
            <a:endParaRPr lang="it-IT" sz="1200" b="1" dirty="0">
              <a:latin typeface="Arial" pitchFamily="34" charset="0"/>
            </a:endParaRPr>
          </a:p>
          <a:p>
            <a:pPr eaLnBrk="1" hangingPunct="1"/>
            <a:r>
              <a:rPr lang="it-IT" sz="1200" b="1" dirty="0">
                <a:latin typeface="Arial" pitchFamily="34" charset="0"/>
              </a:rPr>
              <a:t>1/31.5</a:t>
            </a:r>
          </a:p>
        </p:txBody>
      </p:sp>
      <p:sp>
        <p:nvSpPr>
          <p:cNvPr id="149515" name="Text Box 11"/>
          <p:cNvSpPr txBox="1">
            <a:spLocks noChangeArrowheads="1"/>
          </p:cNvSpPr>
          <p:nvPr/>
        </p:nvSpPr>
        <p:spPr bwMode="auto">
          <a:xfrm>
            <a:off x="2689225" y="3683000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sz="1800">
                <a:latin typeface="Arial" pitchFamily="34" charset="0"/>
              </a:rPr>
              <a:t>20</a:t>
            </a:r>
          </a:p>
        </p:txBody>
      </p:sp>
      <p:sp>
        <p:nvSpPr>
          <p:cNvPr id="149516" name="Text Box 12"/>
          <p:cNvSpPr txBox="1">
            <a:spLocks noChangeArrowheads="1"/>
          </p:cNvSpPr>
          <p:nvPr/>
        </p:nvSpPr>
        <p:spPr bwMode="auto">
          <a:xfrm>
            <a:off x="3970338" y="3708400"/>
            <a:ext cx="56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sz="1800">
                <a:latin typeface="Arial" pitchFamily="34" charset="0"/>
              </a:rPr>
              <a:t>120</a:t>
            </a:r>
          </a:p>
        </p:txBody>
      </p:sp>
      <p:sp>
        <p:nvSpPr>
          <p:cNvPr id="149517" name="Text Box 13"/>
          <p:cNvSpPr txBox="1">
            <a:spLocks noChangeArrowheads="1"/>
          </p:cNvSpPr>
          <p:nvPr/>
        </p:nvSpPr>
        <p:spPr bwMode="auto">
          <a:xfrm>
            <a:off x="2133600" y="5013325"/>
            <a:ext cx="4870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sz="1800" dirty="0">
                <a:latin typeface="Arial" pitchFamily="34" charset="0"/>
              </a:rPr>
              <a:t>Geni in comune 80</a:t>
            </a:r>
          </a:p>
          <a:p>
            <a:pPr eaLnBrk="1" hangingPunct="1"/>
            <a:r>
              <a:rPr lang="it-IT" sz="1800" dirty="0">
                <a:latin typeface="Arial" pitchFamily="34" charset="0"/>
              </a:rPr>
              <a:t>Attesi per caso 5000/50x31.5=5000/1575= 3.2</a:t>
            </a:r>
          </a:p>
          <a:p>
            <a:pPr eaLnBrk="1" hangingPunct="1"/>
            <a:r>
              <a:rPr lang="it-IT" sz="1800" dirty="0">
                <a:latin typeface="Arial" pitchFamily="34" charset="0"/>
              </a:rPr>
              <a:t>Quindi nel campione sono sovra-rappresentati</a:t>
            </a:r>
          </a:p>
          <a:p>
            <a:pPr eaLnBrk="1" hangingPunct="1"/>
            <a:r>
              <a:rPr lang="it-IT" sz="1800" dirty="0">
                <a:latin typeface="Arial" pitchFamily="34" charset="0"/>
              </a:rPr>
              <a:t>80/3.2= 25 volte</a:t>
            </a:r>
          </a:p>
        </p:txBody>
      </p:sp>
      <p:pic>
        <p:nvPicPr>
          <p:cNvPr id="1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0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Immagin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45325" y="6237288"/>
            <a:ext cx="1558925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822325"/>
            <a:ext cx="25717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3276600" y="620713"/>
            <a:ext cx="5327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it-IT" sz="3200" b="1">
                <a:solidFill>
                  <a:srgbClr val="FF0000"/>
                </a:solidFill>
                <a:latin typeface="Candara" pitchFamily="34" charset="0"/>
                <a:cs typeface="Arial" pitchFamily="34" charset="0"/>
              </a:rPr>
              <a:t>Il Modello Statistico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987675" y="1125538"/>
            <a:ext cx="3455988" cy="2554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rgbClr val="002060"/>
                </a:solidFill>
                <a:latin typeface="Candara" pitchFamily="34" charset="0"/>
              </a:rPr>
              <a:t>L’analisi ontologica può utilizzare diversi modelli statistici tra cui i principali sono:</a:t>
            </a:r>
          </a:p>
          <a:p>
            <a:pPr marL="342900" indent="-342900" algn="ctr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b="1" dirty="0">
                <a:solidFill>
                  <a:srgbClr val="002060"/>
                </a:solidFill>
                <a:latin typeface="Candara" pitchFamily="34" charset="0"/>
              </a:rPr>
              <a:t>Test </a:t>
            </a:r>
            <a:r>
              <a:rPr lang="it-IT" b="1" dirty="0" err="1">
                <a:solidFill>
                  <a:srgbClr val="002060"/>
                </a:solidFill>
                <a:latin typeface="Candara" pitchFamily="34" charset="0"/>
              </a:rPr>
              <a:t>ipergeometrico</a:t>
            </a:r>
            <a:r>
              <a:rPr lang="it-IT" b="1" dirty="0">
                <a:solidFill>
                  <a:srgbClr val="002060"/>
                </a:solidFill>
                <a:latin typeface="Candara" pitchFamily="34" charset="0"/>
              </a:rPr>
              <a:t> </a:t>
            </a:r>
          </a:p>
          <a:p>
            <a:pPr marL="342900" indent="-342900" algn="ctr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b="1" dirty="0">
                <a:solidFill>
                  <a:srgbClr val="002060"/>
                </a:solidFill>
                <a:latin typeface="Candara" pitchFamily="34" charset="0"/>
              </a:rPr>
              <a:t>Test binomiale</a:t>
            </a:r>
          </a:p>
          <a:p>
            <a:pPr marL="342900" indent="-342900" algn="ctr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b="1" dirty="0">
                <a:solidFill>
                  <a:srgbClr val="002060"/>
                </a:solidFill>
                <a:latin typeface="Candara" pitchFamily="34" charset="0"/>
              </a:rPr>
              <a:t>Test del </a:t>
            </a:r>
            <a:r>
              <a:rPr lang="el-GR" b="1" dirty="0">
                <a:solidFill>
                  <a:srgbClr val="002060"/>
                </a:solidFill>
                <a:latin typeface="Candara" pitchFamily="34" charset="0"/>
              </a:rPr>
              <a:t>χ</a:t>
            </a:r>
            <a:r>
              <a:rPr lang="it-IT" b="1" baseline="30000" dirty="0">
                <a:solidFill>
                  <a:srgbClr val="002060"/>
                </a:solidFill>
                <a:latin typeface="Candara" pitchFamily="34" charset="0"/>
              </a:rPr>
              <a:t>2</a:t>
            </a:r>
          </a:p>
          <a:p>
            <a:pPr marL="342900" indent="-342900" algn="ctr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b="1" dirty="0">
                <a:solidFill>
                  <a:srgbClr val="002060"/>
                </a:solidFill>
                <a:latin typeface="Candara" pitchFamily="34" charset="0"/>
              </a:rPr>
              <a:t>Test esatto di Fisher</a:t>
            </a:r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6443663" y="590550"/>
            <a:ext cx="2700337" cy="384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it-IT" sz="2800" b="1">
              <a:solidFill>
                <a:srgbClr val="002060"/>
              </a:solidFill>
              <a:latin typeface="Candara" pitchFamily="34" charset="0"/>
              <a:cs typeface="Arial" pitchFamily="34" charset="0"/>
            </a:endParaRPr>
          </a:p>
          <a:p>
            <a:pPr algn="r" eaLnBrk="1" hangingPunct="1"/>
            <a:r>
              <a:rPr lang="it-IT" sz="1800" b="1" u="sng">
                <a:solidFill>
                  <a:srgbClr val="002060"/>
                </a:solidFill>
                <a:latin typeface="Candara" pitchFamily="34" charset="0"/>
                <a:cs typeface="Arial" pitchFamily="34" charset="0"/>
              </a:rPr>
              <a:t>Distribuzione ipergeometrica</a:t>
            </a:r>
            <a:r>
              <a:rPr lang="it-IT" sz="1800" b="1">
                <a:solidFill>
                  <a:srgbClr val="002060"/>
                </a:solidFill>
                <a:latin typeface="Candara" pitchFamily="34" charset="0"/>
                <a:cs typeface="Arial" pitchFamily="34" charset="0"/>
              </a:rPr>
              <a:t>: descrive l'estrazione senza reinserimento di alcune palline, perdenti o vincenti, da un'urna</a:t>
            </a:r>
          </a:p>
          <a:p>
            <a:pPr algn="r" eaLnBrk="1" hangingPunct="1"/>
            <a:r>
              <a:rPr lang="it-IT" sz="1800" b="1" u="sng">
                <a:solidFill>
                  <a:srgbClr val="002060"/>
                </a:solidFill>
                <a:latin typeface="Candara" pitchFamily="34" charset="0"/>
                <a:cs typeface="Arial" pitchFamily="34" charset="0"/>
              </a:rPr>
              <a:t>Distribuzione binomiale</a:t>
            </a:r>
            <a:r>
              <a:rPr lang="it-IT" sz="1800" b="1">
                <a:solidFill>
                  <a:srgbClr val="002060"/>
                </a:solidFill>
                <a:latin typeface="Candara" pitchFamily="34" charset="0"/>
                <a:cs typeface="Arial" pitchFamily="34" charset="0"/>
              </a:rPr>
              <a:t>: descrive l'estrazione con reinserimento di alcune palline, perdenti o vincenti, da un'urna</a:t>
            </a:r>
          </a:p>
          <a:p>
            <a:pPr eaLnBrk="1" hangingPunct="1"/>
            <a:endParaRPr lang="it-IT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2895600" y="3679825"/>
            <a:ext cx="3692525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b="1">
                <a:solidFill>
                  <a:srgbClr val="002060"/>
                </a:solidFill>
                <a:latin typeface="Candara" pitchFamily="34" charset="0"/>
                <a:cs typeface="Arial" pitchFamily="34" charset="0"/>
              </a:rPr>
              <a:t>La distribuzione ipergeometrica è di difficile applicazione in caso di arrays grandi, quando il numero di geni è grande questa distribuzione tende alla distribuzione binomiale, che è quindi adatta in caso di arrays molto grandi</a:t>
            </a:r>
          </a:p>
        </p:txBody>
      </p:sp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6732588" y="4221163"/>
            <a:ext cx="241141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it-IT" b="1">
                <a:solidFill>
                  <a:srgbClr val="002060"/>
                </a:solidFill>
                <a:latin typeface="Candara" pitchFamily="34" charset="0"/>
                <a:cs typeface="Arial" pitchFamily="34" charset="0"/>
              </a:rPr>
              <a:t>FatiGo utilizza il sistema delle percentuali rispetto ai geni annotati o ai geni conosciuti di un organismo</a:t>
            </a:r>
          </a:p>
        </p:txBody>
      </p:sp>
      <p:sp>
        <p:nvSpPr>
          <p:cNvPr id="11" name="Ovale 10"/>
          <p:cNvSpPr>
            <a:spLocks noChangeArrowheads="1"/>
          </p:cNvSpPr>
          <p:nvPr/>
        </p:nvSpPr>
        <p:spPr bwMode="auto">
          <a:xfrm>
            <a:off x="468313" y="4221163"/>
            <a:ext cx="503237" cy="215900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 sz="2400">
              <a:latin typeface="Tahoma" pitchFamily="34" charset="0"/>
              <a:cs typeface="Arial" pitchFamily="34" charset="0"/>
            </a:endParaRPr>
          </a:p>
        </p:txBody>
      </p:sp>
      <p:sp>
        <p:nvSpPr>
          <p:cNvPr id="14" name="Ovale 13"/>
          <p:cNvSpPr>
            <a:spLocks noChangeArrowheads="1"/>
          </p:cNvSpPr>
          <p:nvPr/>
        </p:nvSpPr>
        <p:spPr bwMode="auto">
          <a:xfrm>
            <a:off x="468313" y="2781300"/>
            <a:ext cx="503237" cy="215900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 sz="2400">
              <a:latin typeface="Tahoma" pitchFamily="34" charset="0"/>
              <a:cs typeface="Arial" pitchFamily="34" charset="0"/>
            </a:endParaRPr>
          </a:p>
        </p:txBody>
      </p:sp>
      <p:pic>
        <p:nvPicPr>
          <p:cNvPr id="1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94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Immagin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45325" y="6237288"/>
            <a:ext cx="1558925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684213" y="620713"/>
            <a:ext cx="7775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it-IT" sz="3200" b="1">
                <a:solidFill>
                  <a:srgbClr val="FF0000"/>
                </a:solidFill>
                <a:latin typeface="Candara" pitchFamily="34" charset="0"/>
                <a:cs typeface="Arial" pitchFamily="34" charset="0"/>
              </a:rPr>
              <a:t>Lo scopo dell’analisi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1139825"/>
            <a:ext cx="1971675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3348038" y="1268413"/>
            <a:ext cx="51117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it-IT" sz="2400" b="1">
                <a:solidFill>
                  <a:srgbClr val="002060"/>
                </a:solidFill>
                <a:latin typeface="Candara" pitchFamily="34" charset="0"/>
                <a:cs typeface="Arial" pitchFamily="34" charset="0"/>
              </a:rPr>
              <a:t>Un fattore fondamentale è la capacità di fornire un quadro completo del fenomeno in oggetto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771775" y="2492375"/>
            <a:ext cx="6121400" cy="193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rgbClr val="002060"/>
                </a:solidFill>
                <a:latin typeface="Candara" pitchFamily="34" charset="0"/>
              </a:rPr>
              <a:t>Un’analisi completa deve comprendere le tre categorie fondamentali di GO:</a:t>
            </a:r>
          </a:p>
          <a:p>
            <a:pPr marL="457200" indent="-457200" algn="ctr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it-IT" sz="2400" b="1" dirty="0">
                <a:solidFill>
                  <a:srgbClr val="002060"/>
                </a:solidFill>
                <a:latin typeface="Candara" pitchFamily="34" charset="0"/>
              </a:rPr>
              <a:t>Funzione molecolare</a:t>
            </a:r>
          </a:p>
          <a:p>
            <a:pPr marL="457200" indent="-457200" algn="ctr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it-IT" sz="2400" b="1" dirty="0">
                <a:solidFill>
                  <a:srgbClr val="002060"/>
                </a:solidFill>
                <a:latin typeface="Candara" pitchFamily="34" charset="0"/>
              </a:rPr>
              <a:t>Processi biologici</a:t>
            </a:r>
          </a:p>
          <a:p>
            <a:pPr marL="457200" indent="-457200" algn="ctr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it-IT" sz="2400" b="1" dirty="0">
                <a:solidFill>
                  <a:srgbClr val="002060"/>
                </a:solidFill>
                <a:latin typeface="Candara" pitchFamily="34" charset="0"/>
              </a:rPr>
              <a:t>Componenti cellulari</a:t>
            </a:r>
          </a:p>
        </p:txBody>
      </p: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2555875" y="4365625"/>
            <a:ext cx="658812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it-IT" sz="2400" b="1">
                <a:solidFill>
                  <a:srgbClr val="002060"/>
                </a:solidFill>
                <a:latin typeface="Candara" pitchFamily="34" charset="0"/>
                <a:cs typeface="Arial" pitchFamily="34" charset="0"/>
              </a:rPr>
              <a:t>Alcuni di questi tools sono in grado di analizzare una sola categoria alla volta</a:t>
            </a:r>
          </a:p>
          <a:p>
            <a:pPr algn="ctr" eaLnBrk="1" hangingPunct="1"/>
            <a:r>
              <a:rPr lang="it-IT" sz="2400" b="1">
                <a:solidFill>
                  <a:srgbClr val="002060"/>
                </a:solidFill>
                <a:latin typeface="Candara" pitchFamily="34" charset="0"/>
                <a:cs typeface="Arial" pitchFamily="34" charset="0"/>
              </a:rPr>
              <a:t>(GeneMerge, FatiGO, Ontology Traverses, eGOn) </a:t>
            </a:r>
          </a:p>
          <a:p>
            <a:pPr algn="ctr" eaLnBrk="1" hangingPunct="1"/>
            <a:r>
              <a:rPr lang="it-IT" sz="2400" b="1">
                <a:solidFill>
                  <a:srgbClr val="002060"/>
                </a:solidFill>
                <a:latin typeface="Candara" pitchFamily="34" charset="0"/>
                <a:cs typeface="Arial" pitchFamily="34" charset="0"/>
              </a:rPr>
              <a:t>Gli altri possono considerare le tre categorie simultaneamente</a:t>
            </a:r>
          </a:p>
        </p:txBody>
      </p:sp>
      <p:sp>
        <p:nvSpPr>
          <p:cNvPr id="10" name="Ovale 9"/>
          <p:cNvSpPr>
            <a:spLocks noChangeArrowheads="1"/>
          </p:cNvSpPr>
          <p:nvPr/>
        </p:nvSpPr>
        <p:spPr bwMode="auto">
          <a:xfrm>
            <a:off x="684213" y="3284538"/>
            <a:ext cx="574675" cy="215900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 sz="2400">
              <a:latin typeface="Tahoma" pitchFamily="34" charset="0"/>
              <a:cs typeface="Arial" pitchFamily="34" charset="0"/>
            </a:endParaRPr>
          </a:p>
        </p:txBody>
      </p:sp>
      <p:sp>
        <p:nvSpPr>
          <p:cNvPr id="11" name="Ovale 10"/>
          <p:cNvSpPr>
            <a:spLocks noChangeArrowheads="1"/>
          </p:cNvSpPr>
          <p:nvPr/>
        </p:nvSpPr>
        <p:spPr bwMode="auto">
          <a:xfrm>
            <a:off x="611188" y="4149725"/>
            <a:ext cx="576262" cy="215900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 sz="2400">
              <a:latin typeface="Tahoma" pitchFamily="34" charset="0"/>
              <a:cs typeface="Arial" pitchFamily="34" charset="0"/>
            </a:endParaRPr>
          </a:p>
        </p:txBody>
      </p:sp>
      <p:sp>
        <p:nvSpPr>
          <p:cNvPr id="12" name="Ovale 11"/>
          <p:cNvSpPr>
            <a:spLocks noChangeArrowheads="1"/>
          </p:cNvSpPr>
          <p:nvPr/>
        </p:nvSpPr>
        <p:spPr bwMode="auto">
          <a:xfrm>
            <a:off x="684213" y="5876925"/>
            <a:ext cx="574675" cy="360363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 sz="2400">
              <a:latin typeface="Tahoma" pitchFamily="34" charset="0"/>
              <a:cs typeface="Arial" pitchFamily="34" charset="0"/>
            </a:endParaRPr>
          </a:p>
        </p:txBody>
      </p:sp>
      <p:sp>
        <p:nvSpPr>
          <p:cNvPr id="13" name="Ovale 12"/>
          <p:cNvSpPr>
            <a:spLocks noChangeArrowheads="1"/>
          </p:cNvSpPr>
          <p:nvPr/>
        </p:nvSpPr>
        <p:spPr bwMode="auto">
          <a:xfrm>
            <a:off x="611188" y="6165850"/>
            <a:ext cx="576262" cy="215900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 sz="2400">
              <a:latin typeface="Tahoma" pitchFamily="34" charset="0"/>
              <a:cs typeface="Arial" pitchFamily="34" charset="0"/>
            </a:endParaRPr>
          </a:p>
        </p:txBody>
      </p:sp>
      <p:pic>
        <p:nvPicPr>
          <p:cNvPr id="1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995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6788" y="1227138"/>
            <a:ext cx="7208837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2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00163" y="1447800"/>
            <a:ext cx="6542087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459</Words>
  <Application>Microsoft Office PowerPoint</Application>
  <PresentationFormat>Presentazione su schermo (4:3)</PresentationFormat>
  <Paragraphs>97</Paragraphs>
  <Slides>29</Slides>
  <Notes>16</Notes>
  <HiddenSlides>0</HiddenSlides>
  <MMClips>29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4" baseType="lpstr">
      <vt:lpstr>Arial</vt:lpstr>
      <vt:lpstr>Calibri</vt:lpstr>
      <vt:lpstr>Candara</vt:lpstr>
      <vt:lpstr>Tahoma</vt:lpstr>
      <vt:lpstr>Tema di Office</vt:lpstr>
      <vt:lpstr>Classificare i geni modulati in base all’Ontologia Genica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Classificare i geni modulati in base all’Ontologia Genica</dc:title>
  <dc:creator>Standard</dc:creator>
  <cp:lastModifiedBy>LabC4</cp:lastModifiedBy>
  <cp:revision>11</cp:revision>
  <dcterms:created xsi:type="dcterms:W3CDTF">2020-03-11T16:18:00Z</dcterms:created>
  <dcterms:modified xsi:type="dcterms:W3CDTF">2020-03-12T12:14:29Z</dcterms:modified>
</cp:coreProperties>
</file>