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56" r:id="rId2"/>
    <p:sldId id="257" r:id="rId3"/>
    <p:sldId id="263" r:id="rId4"/>
    <p:sldId id="264" r:id="rId5"/>
    <p:sldId id="325" r:id="rId6"/>
    <p:sldId id="326" r:id="rId7"/>
    <p:sldId id="327" r:id="rId8"/>
    <p:sldId id="328" r:id="rId9"/>
    <p:sldId id="329" r:id="rId10"/>
    <p:sldId id="330" r:id="rId11"/>
    <p:sldId id="331" r:id="rId12"/>
    <p:sldId id="265" r:id="rId13"/>
    <p:sldId id="332" r:id="rId14"/>
    <p:sldId id="333" r:id="rId15"/>
    <p:sldId id="334" r:id="rId16"/>
    <p:sldId id="335" r:id="rId17"/>
    <p:sldId id="336" r:id="rId18"/>
    <p:sldId id="337" r:id="rId19"/>
    <p:sldId id="338" r:id="rId20"/>
    <p:sldId id="339" r:id="rId21"/>
    <p:sldId id="340" r:id="rId22"/>
    <p:sldId id="341" r:id="rId23"/>
    <p:sldId id="342" r:id="rId24"/>
    <p:sldId id="344" r:id="rId25"/>
    <p:sldId id="348" r:id="rId26"/>
    <p:sldId id="349" r:id="rId27"/>
    <p:sldId id="350" r:id="rId28"/>
    <p:sldId id="351" r:id="rId29"/>
    <p:sldId id="352" r:id="rId30"/>
    <p:sldId id="353" r:id="rId31"/>
    <p:sldId id="345" r:id="rId32"/>
    <p:sldId id="346" r:id="rId33"/>
    <p:sldId id="347" r:id="rId34"/>
    <p:sldId id="354" r:id="rId35"/>
    <p:sldId id="355" r:id="rId36"/>
    <p:sldId id="356" r:id="rId37"/>
    <p:sldId id="275" r:id="rId38"/>
    <p:sldId id="362" r:id="rId39"/>
    <p:sldId id="363" r:id="rId40"/>
    <p:sldId id="364" r:id="rId41"/>
    <p:sldId id="365" r:id="rId42"/>
    <p:sldId id="366" r:id="rId43"/>
    <p:sldId id="372" r:id="rId44"/>
    <p:sldId id="373" r:id="rId45"/>
    <p:sldId id="374" r:id="rId46"/>
    <p:sldId id="375" r:id="rId47"/>
    <p:sldId id="376" r:id="rId48"/>
    <p:sldId id="259" r:id="rId49"/>
    <p:sldId id="261" r:id="rId50"/>
    <p:sldId id="367" r:id="rId51"/>
    <p:sldId id="368" r:id="rId52"/>
    <p:sldId id="369" r:id="rId53"/>
    <p:sldId id="260" r:id="rId54"/>
    <p:sldId id="357" r:id="rId55"/>
    <p:sldId id="358" r:id="rId56"/>
    <p:sldId id="359" r:id="rId57"/>
    <p:sldId id="360" r:id="rId58"/>
    <p:sldId id="262" r:id="rId59"/>
    <p:sldId id="370" r:id="rId60"/>
    <p:sldId id="371" r:id="rId61"/>
    <p:sldId id="380" r:id="rId62"/>
    <p:sldId id="378" r:id="rId63"/>
    <p:sldId id="379" r:id="rId64"/>
    <p:sldId id="377" r:id="rId65"/>
    <p:sldId id="276" r:id="rId66"/>
    <p:sldId id="277" r:id="rId67"/>
    <p:sldId id="278" r:id="rId68"/>
    <p:sldId id="279" r:id="rId6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4660"/>
  </p:normalViewPr>
  <p:slideViewPr>
    <p:cSldViewPr>
      <p:cViewPr varScale="1">
        <p:scale>
          <a:sx n="82" d="100"/>
          <a:sy n="82" d="100"/>
        </p:scale>
        <p:origin x="18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097849-EB52-42F2-8A2F-A7273CC9046B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5A72C2-F6EF-4BB8-93CE-066E6A4CA782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023226-EA70-4160-A1CC-A5C4DEEBBC5B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270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F51EC7-E967-4E65-93FE-D2BFE6D3D8FC}" type="slidenum">
              <a:rPr lang="it-IT" smtClean="0"/>
              <a:pPr/>
              <a:t>65</a:t>
            </a:fld>
            <a:endParaRPr lang="it-IT"/>
          </a:p>
        </p:txBody>
      </p:sp>
      <p:sp>
        <p:nvSpPr>
          <p:cNvPr id="289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1E614A-37FC-4881-92A4-20482830CB9A}" type="slidenum">
              <a:rPr lang="it-IT" smtClean="0"/>
              <a:pPr/>
              <a:t>66</a:t>
            </a:fld>
            <a:endParaRPr lang="it-IT"/>
          </a:p>
        </p:txBody>
      </p:sp>
      <p:sp>
        <p:nvSpPr>
          <p:cNvPr id="290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69951A-87DC-4914-A377-82455F87D523}" type="slidenum">
              <a:rPr lang="it-IT" smtClean="0"/>
              <a:pPr/>
              <a:t>67</a:t>
            </a:fld>
            <a:endParaRPr lang="it-IT"/>
          </a:p>
        </p:txBody>
      </p:sp>
      <p:sp>
        <p:nvSpPr>
          <p:cNvPr id="291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E39831-A67C-4A6A-A0C8-227A6FA1967A}" type="slidenum">
              <a:rPr lang="it-IT" smtClean="0"/>
              <a:pPr/>
              <a:t>68</a:t>
            </a:fld>
            <a:endParaRPr lang="it-IT"/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8C0CDF-E788-4BD0-9630-A04C60EB1672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276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EAB0BE-8953-4185-B485-8B3E0E677192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277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DF2659-6A4A-43F9-A99D-EE81A164E40F}" type="slidenum">
              <a:rPr lang="it-IT" smtClean="0"/>
              <a:pPr/>
              <a:t>12</a:t>
            </a:fld>
            <a:endParaRPr lang="it-IT"/>
          </a:p>
        </p:txBody>
      </p:sp>
      <p:sp>
        <p:nvSpPr>
          <p:cNvPr id="278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8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C16287-8B60-4533-8121-5E670C202DEF}" type="slidenum">
              <a:rPr lang="it-IT" smtClean="0"/>
              <a:pPr/>
              <a:t>37</a:t>
            </a:fld>
            <a:endParaRPr lang="it-IT"/>
          </a:p>
        </p:txBody>
      </p:sp>
      <p:sp>
        <p:nvSpPr>
          <p:cNvPr id="288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CF5E48-5E6E-417E-AB2D-275DDDFADC0F}" type="slidenum">
              <a:rPr lang="it-IT" smtClean="0"/>
              <a:pPr/>
              <a:t>48</a:t>
            </a:fld>
            <a:endParaRPr lang="it-IT"/>
          </a:p>
        </p:txBody>
      </p:sp>
      <p:sp>
        <p:nvSpPr>
          <p:cNvPr id="272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D89E96-9292-4130-8E10-AE7060C07150}" type="slidenum">
              <a:rPr lang="it-IT" smtClean="0"/>
              <a:pPr/>
              <a:t>49</a:t>
            </a:fld>
            <a:endParaRPr lang="it-IT"/>
          </a:p>
        </p:txBody>
      </p:sp>
      <p:sp>
        <p:nvSpPr>
          <p:cNvPr id="274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4A7BC6-D68C-4690-91F6-11B4C3ACF4E3}" type="slidenum">
              <a:rPr lang="it-IT" smtClean="0"/>
              <a:pPr/>
              <a:t>53</a:t>
            </a:fld>
            <a:endParaRPr lang="it-IT"/>
          </a:p>
        </p:txBody>
      </p:sp>
      <p:sp>
        <p:nvSpPr>
          <p:cNvPr id="273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98429A-886F-4395-AA42-73E558988670}" type="slidenum">
              <a:rPr lang="it-IT" smtClean="0"/>
              <a:pPr/>
              <a:t>58</a:t>
            </a:fld>
            <a:endParaRPr lang="it-IT"/>
          </a:p>
        </p:txBody>
      </p:sp>
      <p:sp>
        <p:nvSpPr>
          <p:cNvPr id="275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CD78-F9B2-4FB5-8303-642BE2C9BC38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B5C4-A129-4F82-B641-D9EED4B7676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CD78-F9B2-4FB5-8303-642BE2C9BC38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B5C4-A129-4F82-B641-D9EED4B7676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CD78-F9B2-4FB5-8303-642BE2C9BC38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B5C4-A129-4F82-B641-D9EED4B7676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13F188A-2292-45DE-9CE8-F35D009B9F13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CD78-F9B2-4FB5-8303-642BE2C9BC38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B5C4-A129-4F82-B641-D9EED4B7676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CD78-F9B2-4FB5-8303-642BE2C9BC38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B5C4-A129-4F82-B641-D9EED4B7676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CD78-F9B2-4FB5-8303-642BE2C9BC38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B5C4-A129-4F82-B641-D9EED4B7676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CD78-F9B2-4FB5-8303-642BE2C9BC38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B5C4-A129-4F82-B641-D9EED4B7676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CD78-F9B2-4FB5-8303-642BE2C9BC38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B5C4-A129-4F82-B641-D9EED4B7676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CD78-F9B2-4FB5-8303-642BE2C9BC38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B5C4-A129-4F82-B641-D9EED4B7676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CD78-F9B2-4FB5-8303-642BE2C9BC38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B5C4-A129-4F82-B641-D9EED4B7676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CD78-F9B2-4FB5-8303-642BE2C9BC38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B5C4-A129-4F82-B641-D9EED4B7676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FCD78-F9B2-4FB5-8303-642BE2C9BC38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9B5C4-A129-4F82-B641-D9EED4B76761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1.png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1.png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1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media24.WAV"/><Relationship Id="rId5" Type="http://schemas.microsoft.com/office/2007/relationships/media" Target="../media/media24.WAV"/><Relationship Id="rId4" Type="http://schemas.openxmlformats.org/officeDocument/2006/relationships/tags" Target="../tags/tag4.xml"/><Relationship Id="rId9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audio" Target="../media/media25.WAV"/><Relationship Id="rId3" Type="http://schemas.openxmlformats.org/officeDocument/2006/relationships/tags" Target="../tags/tag7.xml"/><Relationship Id="rId7" Type="http://schemas.microsoft.com/office/2007/relationships/media" Target="../media/media25.WAV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image" Target="../media/image64.png"/><Relationship Id="rId5" Type="http://schemas.openxmlformats.org/officeDocument/2006/relationships/tags" Target="../tags/tag9.xml"/><Relationship Id="rId10" Type="http://schemas.openxmlformats.org/officeDocument/2006/relationships/notesSlide" Target="../notesSlides/notesSlide7.xml"/><Relationship Id="rId4" Type="http://schemas.openxmlformats.org/officeDocument/2006/relationships/tags" Target="../tags/tag8.xml"/><Relationship Id="rId9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22.png"/><Relationship Id="rId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22.png"/><Relationship Id="rId4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29.WAV"/><Relationship Id="rId7" Type="http://schemas.openxmlformats.org/officeDocument/2006/relationships/image" Target="../media/image70.png"/><Relationship Id="rId2" Type="http://schemas.microsoft.com/office/2007/relationships/media" Target="../media/media29.WAV"/><Relationship Id="rId1" Type="http://schemas.openxmlformats.org/officeDocument/2006/relationships/tags" Target="../tags/tag11.xml"/><Relationship Id="rId6" Type="http://schemas.openxmlformats.org/officeDocument/2006/relationships/image" Target="../media/image69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5" Type="http://schemas.openxmlformats.org/officeDocument/2006/relationships/image" Target="../media/image22.png"/><Relationship Id="rId4" Type="http://schemas.openxmlformats.org/officeDocument/2006/relationships/image" Target="../media/image7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5" Type="http://schemas.openxmlformats.org/officeDocument/2006/relationships/image" Target="../media/image22.png"/><Relationship Id="rId4" Type="http://schemas.openxmlformats.org/officeDocument/2006/relationships/image" Target="../media/image7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5" Type="http://schemas.openxmlformats.org/officeDocument/2006/relationships/image" Target="../media/image22.png"/><Relationship Id="rId4" Type="http://schemas.openxmlformats.org/officeDocument/2006/relationships/image" Target="../media/image7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33.WAV"/><Relationship Id="rId7" Type="http://schemas.openxmlformats.org/officeDocument/2006/relationships/image" Target="../media/image75.png"/><Relationship Id="rId2" Type="http://schemas.microsoft.com/office/2007/relationships/media" Target="../media/media33.WAV"/><Relationship Id="rId1" Type="http://schemas.openxmlformats.org/officeDocument/2006/relationships/tags" Target="../tags/tag12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5" Type="http://schemas.openxmlformats.org/officeDocument/2006/relationships/image" Target="../media/image22.png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5" Type="http://schemas.openxmlformats.org/officeDocument/2006/relationships/image" Target="../media/image22.png"/><Relationship Id="rId4" Type="http://schemas.openxmlformats.org/officeDocument/2006/relationships/image" Target="../media/image7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5" Type="http://schemas.openxmlformats.org/officeDocument/2006/relationships/image" Target="../media/image1.png"/><Relationship Id="rId4" Type="http://schemas.openxmlformats.org/officeDocument/2006/relationships/image" Target="../media/image7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5" Type="http://schemas.openxmlformats.org/officeDocument/2006/relationships/image" Target="../media/image1.png"/><Relationship Id="rId4" Type="http://schemas.openxmlformats.org/officeDocument/2006/relationships/image" Target="../media/image7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5" Type="http://schemas.openxmlformats.org/officeDocument/2006/relationships/image" Target="../media/image1.png"/><Relationship Id="rId4" Type="http://schemas.openxmlformats.org/officeDocument/2006/relationships/image" Target="../media/image8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notesSlide" Target="../notesSlides/notesSlide1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6" Type="http://schemas.openxmlformats.org/officeDocument/2006/relationships/image" Target="../media/image1.png"/><Relationship Id="rId5" Type="http://schemas.openxmlformats.org/officeDocument/2006/relationships/image" Target="../media/image85.png"/><Relationship Id="rId4" Type="http://schemas.openxmlformats.org/officeDocument/2006/relationships/notesSlide" Target="../notesSlides/notesSlide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00100" y="1285860"/>
            <a:ext cx="6929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Gene </a:t>
            </a:r>
            <a:r>
              <a:rPr lang="it-IT" sz="2400" b="1" dirty="0" err="1"/>
              <a:t>Clustering</a:t>
            </a:r>
            <a:r>
              <a:rPr lang="it-IT" sz="2400" b="1" dirty="0"/>
              <a:t>: tecniche di raggruppamento genico per dare un senso ai dati </a:t>
            </a:r>
            <a:r>
              <a:rPr lang="it-IT" sz="2400" b="1" dirty="0" err="1"/>
              <a:t>trascrittomici</a:t>
            </a:r>
            <a:endParaRPr lang="it-IT" sz="2400" b="1" dirty="0"/>
          </a:p>
        </p:txBody>
      </p:sp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9488" y="666750"/>
            <a:ext cx="7183437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00" y="657225"/>
            <a:ext cx="7237413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 Box 3"/>
          <p:cNvSpPr txBox="1">
            <a:spLocks noChangeArrowheads="1"/>
          </p:cNvSpPr>
          <p:nvPr/>
        </p:nvSpPr>
        <p:spPr bwMode="auto">
          <a:xfrm>
            <a:off x="138113" y="884238"/>
            <a:ext cx="3708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800"/>
              <a:t>Clustering methods: ex 1: the k-means</a:t>
            </a:r>
          </a:p>
        </p:txBody>
      </p:sp>
      <p:pic>
        <p:nvPicPr>
          <p:cNvPr id="173059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1975" y="1587500"/>
            <a:ext cx="3763963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60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5313" y="3873500"/>
            <a:ext cx="3763962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61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91088" y="1609725"/>
            <a:ext cx="3763962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62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56188" y="3989388"/>
            <a:ext cx="3763962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63" name="Text Box 8"/>
          <p:cNvSpPr txBox="1">
            <a:spLocks noChangeArrowheads="1"/>
          </p:cNvSpPr>
          <p:nvPr/>
        </p:nvSpPr>
        <p:spPr bwMode="auto">
          <a:xfrm>
            <a:off x="2517775" y="185738"/>
            <a:ext cx="2232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/>
              <a:t>Metodi distributivi</a:t>
            </a:r>
          </a:p>
        </p:txBody>
      </p:sp>
      <p:pic>
        <p:nvPicPr>
          <p:cNvPr id="8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7100" y="828675"/>
            <a:ext cx="7288213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8700" y="909638"/>
            <a:ext cx="7085013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3450" y="671513"/>
            <a:ext cx="7275513" cy="55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2975" y="638175"/>
            <a:ext cx="7256463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5363" y="757238"/>
            <a:ext cx="7151687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9013" y="728663"/>
            <a:ext cx="7164387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7275" y="728663"/>
            <a:ext cx="7027863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14500" y="933450"/>
            <a:ext cx="5624513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384175" y="242888"/>
            <a:ext cx="8512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/>
              <a:t>GENE CLUSTERING: Ragruppare i geni in famiglie che mostrano</a:t>
            </a:r>
          </a:p>
          <a:p>
            <a:r>
              <a:rPr lang="it-IT"/>
              <a:t> un profilo comune rispetto alla variabile (tempo, dose, background genetico, etc.)</a:t>
            </a:r>
          </a:p>
        </p:txBody>
      </p:sp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8700" y="685800"/>
            <a:ext cx="708501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6788" y="719138"/>
            <a:ext cx="7208837" cy="54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98600" y="1114425"/>
            <a:ext cx="6145213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asellaDiTesto 2"/>
          <p:cNvSpPr txBox="1"/>
          <p:nvPr/>
        </p:nvSpPr>
        <p:spPr>
          <a:xfrm>
            <a:off x="1571604" y="0"/>
            <a:ext cx="6047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Metodi di </a:t>
            </a:r>
            <a:r>
              <a:rPr lang="it-IT" sz="3600" dirty="0" err="1"/>
              <a:t>Clustering</a:t>
            </a:r>
            <a:r>
              <a:rPr lang="it-IT" sz="3600" dirty="0"/>
              <a:t> Associativi</a:t>
            </a:r>
          </a:p>
        </p:txBody>
      </p:sp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6375" y="1109663"/>
            <a:ext cx="6191250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Hierarchical Clustering (HCL)</a:t>
            </a: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914400" y="2438400"/>
            <a:ext cx="72390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>
                <a:solidFill>
                  <a:schemeClr val="tx2"/>
                </a:solidFill>
                <a:latin typeface="Tahoma" pitchFamily="34" charset="0"/>
              </a:rPr>
              <a:t>HCL è un metodo di clustering che unisce geni simili in gruppi. All’inizio del procedimento ogni gene è un cluster. Il processo iterativo inizia e continua con il “join” dei gruppi risultanti, basato sulla loro similarità fino a quando tutti I gruppi sono connessi in un unico albero gerarchico. </a:t>
            </a: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8159750" y="6491288"/>
            <a:ext cx="984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(HCL-1)</a:t>
            </a:r>
          </a:p>
        </p:txBody>
      </p:sp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/>
              <a:t>Un esempio di HCL con Single Linkage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085013" cy="16002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it-IT" sz="1800"/>
              <a:t>Le distanze vengono date tramite una matrice (input distance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sz="1800"/>
              <a:t>matrix).Supponiamo di voler clusterizzare alcune città  italiane.</a:t>
            </a:r>
          </a:p>
          <a:p>
            <a:pPr>
              <a:lnSpc>
                <a:spcPct val="90000"/>
              </a:lnSpc>
              <a:buFontTx/>
              <a:buNone/>
            </a:pPr>
            <a:endParaRPr lang="it-IT" sz="1800"/>
          </a:p>
          <a:p>
            <a:pPr>
              <a:lnSpc>
                <a:spcPct val="90000"/>
              </a:lnSpc>
              <a:buFontTx/>
              <a:buNone/>
            </a:pPr>
            <a:r>
              <a:rPr lang="it-IT" sz="1800"/>
              <a:t>Questa è la input distance  matrix:</a:t>
            </a:r>
          </a:p>
          <a:p>
            <a:pPr>
              <a:lnSpc>
                <a:spcPct val="90000"/>
              </a:lnSpc>
              <a:buFontTx/>
              <a:buNone/>
            </a:pPr>
            <a:endParaRPr lang="it-IT" sz="1800"/>
          </a:p>
          <a:p>
            <a:pPr algn="ctr">
              <a:lnSpc>
                <a:spcPct val="90000"/>
              </a:lnSpc>
              <a:buFontTx/>
              <a:buNone/>
            </a:pPr>
            <a:r>
              <a:rPr lang="it-IT" sz="1800"/>
              <a:t> 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it-IT" sz="1800"/>
          </a:p>
        </p:txBody>
      </p:sp>
      <p:graphicFrame>
        <p:nvGraphicFramePr>
          <p:cNvPr id="50180" name="Group 4"/>
          <p:cNvGraphicFramePr>
            <a:graphicFrameLocks noGrp="1"/>
          </p:cNvGraphicFramePr>
          <p:nvPr>
            <p:ph sz="half" idx="2"/>
          </p:nvPr>
        </p:nvGraphicFramePr>
        <p:xfrm>
          <a:off x="762000" y="3581400"/>
          <a:ext cx="3962400" cy="2667000"/>
        </p:xfrm>
        <a:graphic>
          <a:graphicData uri="http://schemas.openxmlformats.org/drawingml/2006/table">
            <a:tbl>
              <a:tblPr/>
              <a:tblGrid>
                <a:gridCol w="528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86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86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86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21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GB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RM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662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877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255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412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996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662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295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468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268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877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295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754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564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138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255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468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754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219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869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RM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412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268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564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219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669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996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138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869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669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0246" name="Picture 70" descr="italia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0" y="3429000"/>
            <a:ext cx="2719388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28600"/>
            <a:ext cx="7924800" cy="5867400"/>
          </a:xfrm>
        </p:spPr>
        <p:txBody>
          <a:bodyPr/>
          <a:lstStyle/>
          <a:p>
            <a:pPr>
              <a:buFontTx/>
              <a:buNone/>
            </a:pPr>
            <a:r>
              <a:rPr lang="it-IT" sz="2400"/>
              <a:t>Le città più vicine sono Milano e Torino a distanza 138 </a:t>
            </a:r>
          </a:p>
          <a:p>
            <a:pPr>
              <a:buFontTx/>
              <a:buNone/>
            </a:pPr>
            <a:r>
              <a:rPr lang="it-IT" sz="2400"/>
              <a:t>km. Queste città vengono messe dentro lo stesso cluster </a:t>
            </a:r>
          </a:p>
          <a:p>
            <a:pPr>
              <a:buFontTx/>
              <a:buNone/>
            </a:pPr>
            <a:r>
              <a:rPr lang="it-IT" sz="2400"/>
              <a:t>chiamato MI/TO.</a:t>
            </a:r>
          </a:p>
          <a:p>
            <a:pPr>
              <a:buFontTx/>
              <a:buNone/>
            </a:pPr>
            <a:endParaRPr lang="it-IT" sz="2400"/>
          </a:p>
        </p:txBody>
      </p:sp>
      <p:pic>
        <p:nvPicPr>
          <p:cNvPr id="51203" name="Picture 3" descr="italia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1524000"/>
            <a:ext cx="2922588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204" name="Group 4"/>
          <p:cNvGraphicFramePr>
            <a:graphicFrameLocks noGrp="1"/>
          </p:cNvGraphicFramePr>
          <p:nvPr>
            <p:ph sz="half" idx="2"/>
          </p:nvPr>
        </p:nvGraphicFramePr>
        <p:xfrm>
          <a:off x="688975" y="2608263"/>
          <a:ext cx="4437063" cy="3046414"/>
        </p:xfrm>
        <a:graphic>
          <a:graphicData uri="http://schemas.openxmlformats.org/drawingml/2006/table">
            <a:tbl>
              <a:tblPr/>
              <a:tblGrid>
                <a:gridCol w="693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35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1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38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45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GB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MI/TO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RM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9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662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877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255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412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9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662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295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468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268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45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MI/TO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877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295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754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564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45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255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468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754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219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70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RM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412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268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564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219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28600"/>
            <a:ext cx="8305800" cy="5867400"/>
          </a:xfrm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it-IT" sz="2400"/>
              <a:t>A questo punto le citta più vicine sono NA e RM a</a:t>
            </a:r>
          </a:p>
          <a:p>
            <a:pPr>
              <a:buFontTx/>
              <a:buNone/>
            </a:pPr>
            <a:r>
              <a:rPr lang="it-IT" sz="2400"/>
              <a:t>Distanza 219 km. Cosi viene creato il cluster </a:t>
            </a:r>
          </a:p>
          <a:p>
            <a:pPr>
              <a:buFontTx/>
              <a:buNone/>
            </a:pPr>
            <a:r>
              <a:rPr lang="it-IT" sz="2400"/>
              <a:t>NA/RM.  </a:t>
            </a:r>
          </a:p>
          <a:p>
            <a:pPr algn="ctr">
              <a:buFontTx/>
              <a:buNone/>
            </a:pPr>
            <a:r>
              <a:rPr lang="en-GB" sz="2800"/>
              <a:t>  </a:t>
            </a:r>
            <a:endParaRPr lang="it-IT" sz="2800"/>
          </a:p>
        </p:txBody>
      </p:sp>
      <p:graphicFrame>
        <p:nvGraphicFramePr>
          <p:cNvPr id="52227" name="Group 3"/>
          <p:cNvGraphicFramePr>
            <a:graphicFrameLocks noGrp="1"/>
          </p:cNvGraphicFramePr>
          <p:nvPr>
            <p:ph sz="half" idx="2"/>
          </p:nvPr>
        </p:nvGraphicFramePr>
        <p:xfrm>
          <a:off x="685800" y="2397125"/>
          <a:ext cx="3381375" cy="3652838"/>
        </p:xfrm>
        <a:graphic>
          <a:graphicData uri="http://schemas.openxmlformats.org/drawingml/2006/table">
            <a:tbl>
              <a:tblPr/>
              <a:tblGrid>
                <a:gridCol w="706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75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51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302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GB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MI/TO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NA/RM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02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662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877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255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02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662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295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268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8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MI/TO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877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295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564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02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NA/RM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255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268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564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2265" name="Picture 41" descr="italia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1981200"/>
            <a:ext cx="3175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28600"/>
            <a:ext cx="8153400" cy="5867400"/>
          </a:xfrm>
        </p:spPr>
        <p:txBody>
          <a:bodyPr/>
          <a:lstStyle/>
          <a:p>
            <a:pPr>
              <a:buFontTx/>
              <a:buNone/>
            </a:pPr>
            <a:r>
              <a:rPr lang="it-IT" sz="2400"/>
              <a:t>Ora la distanza più piccola è tra BA e NA/RM quindi:</a:t>
            </a:r>
          </a:p>
          <a:p>
            <a:pPr>
              <a:buFontTx/>
              <a:buNone/>
            </a:pPr>
            <a:endParaRPr lang="it-IT" sz="2400"/>
          </a:p>
          <a:p>
            <a:pPr>
              <a:buFontTx/>
              <a:buNone/>
            </a:pPr>
            <a:endParaRPr lang="it-IT" sz="2000"/>
          </a:p>
          <a:p>
            <a:pPr>
              <a:buFontTx/>
              <a:buNone/>
            </a:pPr>
            <a:endParaRPr lang="it-IT" sz="2000"/>
          </a:p>
        </p:txBody>
      </p:sp>
      <p:graphicFrame>
        <p:nvGraphicFramePr>
          <p:cNvPr id="53251" name="Group 3"/>
          <p:cNvGraphicFramePr>
            <a:graphicFrameLocks noGrp="1"/>
          </p:cNvGraphicFramePr>
          <p:nvPr>
            <p:ph sz="half" idx="2"/>
          </p:nvPr>
        </p:nvGraphicFramePr>
        <p:xfrm>
          <a:off x="609600" y="1447800"/>
          <a:ext cx="3810000" cy="2971801"/>
        </p:xfrm>
        <a:graphic>
          <a:graphicData uri="http://schemas.openxmlformats.org/drawingml/2006/table">
            <a:tbl>
              <a:tblPr/>
              <a:tblGrid>
                <a:gridCol w="1247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2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69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32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45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GB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BA/NA/RM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MI/TO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13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BA/NA/RM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268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564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268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295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MI/TO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564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295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3278" name="Picture 30" descr="italia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1447800"/>
            <a:ext cx="330676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52400"/>
            <a:ext cx="8305800" cy="5943600"/>
          </a:xfrm>
        </p:spPr>
        <p:txBody>
          <a:bodyPr/>
          <a:lstStyle/>
          <a:p>
            <a:pPr>
              <a:buFontTx/>
              <a:buNone/>
            </a:pPr>
            <a:r>
              <a:rPr lang="it-IT" sz="2000"/>
              <a:t>Vedendo che la distanza tra </a:t>
            </a:r>
            <a:r>
              <a:rPr lang="it-IT" sz="2000" b="1">
                <a:cs typeface="Times New Roman" pitchFamily="18" charset="0"/>
              </a:rPr>
              <a:t>BA/NA/RM e FI </a:t>
            </a:r>
            <a:r>
              <a:rPr lang="it-IT" sz="2000">
                <a:cs typeface="Times New Roman" pitchFamily="18" charset="0"/>
              </a:rPr>
              <a:t>è la distanza </a:t>
            </a:r>
          </a:p>
          <a:p>
            <a:pPr>
              <a:buFontTx/>
              <a:buNone/>
            </a:pPr>
            <a:r>
              <a:rPr lang="it-IT" sz="2000">
                <a:cs typeface="Times New Roman" pitchFamily="18" charset="0"/>
              </a:rPr>
              <a:t>Minore, mettiamo </a:t>
            </a:r>
            <a:r>
              <a:rPr lang="it-IT" sz="2000" b="1">
                <a:cs typeface="Times New Roman" pitchFamily="18" charset="0"/>
              </a:rPr>
              <a:t>BA/NA/RM e FI  </a:t>
            </a:r>
            <a:r>
              <a:rPr lang="it-IT" sz="2000">
                <a:cs typeface="Times New Roman" pitchFamily="18" charset="0"/>
              </a:rPr>
              <a:t>dentro un nuovo </a:t>
            </a:r>
          </a:p>
          <a:p>
            <a:pPr>
              <a:buFontTx/>
              <a:buNone/>
            </a:pPr>
            <a:r>
              <a:rPr lang="it-IT" sz="2000">
                <a:cs typeface="Times New Roman" pitchFamily="18" charset="0"/>
              </a:rPr>
              <a:t>cluster </a:t>
            </a:r>
            <a:r>
              <a:rPr lang="it-IT" sz="2000" b="1"/>
              <a:t>BA/FI/NA/RM</a:t>
            </a:r>
            <a:r>
              <a:rPr lang="it-IT" sz="2000"/>
              <a:t> .</a:t>
            </a:r>
          </a:p>
          <a:p>
            <a:pPr>
              <a:buFontTx/>
              <a:buNone/>
            </a:pPr>
            <a:endParaRPr lang="it-IT" sz="2000"/>
          </a:p>
          <a:p>
            <a:pPr>
              <a:buFontTx/>
              <a:buNone/>
            </a:pPr>
            <a:endParaRPr lang="it-IT" sz="2000"/>
          </a:p>
        </p:txBody>
      </p:sp>
      <p:graphicFrame>
        <p:nvGraphicFramePr>
          <p:cNvPr id="54275" name="Group 3"/>
          <p:cNvGraphicFramePr>
            <a:graphicFrameLocks noGrp="1"/>
          </p:cNvGraphicFramePr>
          <p:nvPr>
            <p:ph sz="half" idx="2"/>
          </p:nvPr>
        </p:nvGraphicFramePr>
        <p:xfrm>
          <a:off x="827088" y="2189163"/>
          <a:ext cx="3706812" cy="3067051"/>
        </p:xfrm>
        <a:graphic>
          <a:graphicData uri="http://schemas.openxmlformats.org/drawingml/2006/table">
            <a:tbl>
              <a:tblPr/>
              <a:tblGrid>
                <a:gridCol w="1485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4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239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GB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BA/FI/NA/RM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MI/TO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07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BA/FI/NA/RM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295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23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MI/TO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295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4293" name="Picture 21" descr="italia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1828800"/>
            <a:ext cx="310832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6213" y="1200150"/>
            <a:ext cx="6249987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785786" y="500042"/>
            <a:ext cx="7637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Misurare la somiglianza/differenza delle curve con il coefficiente di correlazione</a:t>
            </a:r>
          </a:p>
        </p:txBody>
      </p:sp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"/>
            <a:ext cx="7772400" cy="5943600"/>
          </a:xfrm>
        </p:spPr>
        <p:txBody>
          <a:bodyPr/>
          <a:lstStyle/>
          <a:p>
            <a:pPr>
              <a:buFontTx/>
              <a:buNone/>
            </a:pPr>
            <a:r>
              <a:rPr lang="it-IT" sz="2400"/>
              <a:t>Finalmente uniamo i due ultimi cluster in uno solo.</a:t>
            </a:r>
          </a:p>
          <a:p>
            <a:pPr>
              <a:buFontTx/>
              <a:buNone/>
            </a:pPr>
            <a:r>
              <a:rPr lang="it-IT" sz="2400"/>
              <a:t>L’albero gerarchico che si genera è il seguente:</a:t>
            </a:r>
          </a:p>
          <a:p>
            <a:pPr>
              <a:buFontTx/>
              <a:buNone/>
            </a:pPr>
            <a:endParaRPr lang="it-IT" sz="2400"/>
          </a:p>
          <a:p>
            <a:pPr>
              <a:buFontTx/>
              <a:buNone/>
            </a:pPr>
            <a:endParaRPr lang="it-IT" sz="2400"/>
          </a:p>
        </p:txBody>
      </p:sp>
      <p:pic>
        <p:nvPicPr>
          <p:cNvPr id="55299" name="Picture 3" descr="image05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2209800"/>
            <a:ext cx="4800600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901700" y="717550"/>
            <a:ext cx="7340600" cy="912813"/>
          </a:xfrm>
          <a:noFill/>
          <a:ln/>
        </p:spPr>
        <p:txBody>
          <a:bodyPr/>
          <a:lstStyle/>
          <a:p>
            <a:r>
              <a:rPr lang="en-US"/>
              <a:t>Hierarchical Clustering</a:t>
            </a: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990600" y="2057400"/>
            <a:ext cx="70866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>
                <a:solidFill>
                  <a:schemeClr val="tx2"/>
                </a:solidFill>
                <a:latin typeface="Tahoma" pitchFamily="34" charset="0"/>
              </a:rPr>
              <a:t>Durante la costruzione della gerarchia, delle decisione devono essere prese per determinare quali cluster devono essere uniti (joined). La distanza (similarità) tra i cluster deve essere calcolata. Le regole che gestiscono questo calcolo sono I metodi di lincaggio(linkage methods ). </a:t>
            </a:r>
            <a:endParaRPr lang="en-US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8159750" y="6491288"/>
            <a:ext cx="984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(HCL-2)</a:t>
            </a:r>
          </a:p>
        </p:txBody>
      </p:sp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828675" y="874713"/>
            <a:ext cx="7340600" cy="752475"/>
          </a:xfrm>
        </p:spPr>
        <p:txBody>
          <a:bodyPr>
            <a:normAutofit fontScale="90000"/>
          </a:bodyPr>
          <a:lstStyle/>
          <a:p>
            <a:r>
              <a:rPr lang="en-US"/>
              <a:t>Metodi di Lincaggio                   (Linkage Methods)</a:t>
            </a: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762000" y="2286000"/>
            <a:ext cx="777240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>
                <a:solidFill>
                  <a:schemeClr val="tx2"/>
                </a:solidFill>
                <a:latin typeface="Tahoma" pitchFamily="34" charset="0"/>
              </a:rPr>
              <a:t>I metodi di lincaggio sono regole che ritornano un valore che verrà usato per determinare quali elementi (clusters) devono essere uniti(linked).</a:t>
            </a:r>
          </a:p>
          <a:p>
            <a:r>
              <a:rPr lang="it-IT">
                <a:solidFill>
                  <a:schemeClr val="tx2"/>
                </a:solidFill>
                <a:latin typeface="Tahoma" pitchFamily="34" charset="0"/>
              </a:rPr>
              <a:t>I tre metodi di lincaggio comunemente usati sono:</a:t>
            </a:r>
            <a:endParaRPr lang="en-US" b="1">
              <a:solidFill>
                <a:schemeClr val="tx2"/>
              </a:solidFill>
              <a:latin typeface="Tahoma" pitchFamily="34" charset="0"/>
            </a:endParaRPr>
          </a:p>
          <a:p>
            <a:pPr lvl="4"/>
            <a:endParaRPr lang="en-US" b="1">
              <a:solidFill>
                <a:schemeClr val="tx2"/>
              </a:solidFill>
              <a:latin typeface="Tahoma" pitchFamily="34" charset="0"/>
            </a:endParaRPr>
          </a:p>
          <a:p>
            <a:pPr lvl="4"/>
            <a:r>
              <a:rPr lang="en-US" b="1">
                <a:solidFill>
                  <a:schemeClr val="tx2"/>
                </a:solidFill>
                <a:latin typeface="Tahoma" pitchFamily="34" charset="0"/>
              </a:rPr>
              <a:t>      		Single Linkage</a:t>
            </a:r>
          </a:p>
          <a:p>
            <a:pPr lvl="4"/>
            <a:r>
              <a:rPr lang="en-US" b="1">
                <a:solidFill>
                  <a:schemeClr val="tx2"/>
                </a:solidFill>
                <a:latin typeface="Tahoma" pitchFamily="34" charset="0"/>
              </a:rPr>
              <a:t>		Average Linkage</a:t>
            </a:r>
          </a:p>
          <a:p>
            <a:pPr lvl="4"/>
            <a:r>
              <a:rPr lang="en-US" b="1">
                <a:solidFill>
                  <a:schemeClr val="tx2"/>
                </a:solidFill>
                <a:latin typeface="Tahoma" pitchFamily="34" charset="0"/>
              </a:rPr>
              <a:t>		Complete Linkage</a:t>
            </a: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8159750" y="6491288"/>
            <a:ext cx="984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(HCL-3)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647700" y="1295400"/>
            <a:ext cx="7848600" cy="392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La distanza da cluster a cluster (cluster-to-cluster distance) è definita come la distanza minima tra i membri di un cluster e i membri di un altro cluster. Single linkage tende a creare cluster  ‘allungati’ con geni individuali concatenati nei cluster.</a:t>
            </a:r>
          </a:p>
          <a:p>
            <a:endParaRPr lang="en-US"/>
          </a:p>
          <a:p>
            <a:r>
              <a:rPr lang="en-US" sz="3200"/>
              <a:t>                    D</a:t>
            </a:r>
            <a:r>
              <a:rPr lang="en-US" sz="3200" baseline="-25000"/>
              <a:t>AB</a:t>
            </a:r>
            <a:r>
              <a:rPr lang="en-US" sz="3200"/>
              <a:t> = min ( d(u</a:t>
            </a:r>
            <a:r>
              <a:rPr lang="en-US" sz="3200" baseline="-25000"/>
              <a:t>i</a:t>
            </a:r>
            <a:r>
              <a:rPr lang="en-US" sz="3200"/>
              <a:t>, v</a:t>
            </a:r>
            <a:r>
              <a:rPr lang="en-US" sz="3200" baseline="-25000"/>
              <a:t>j</a:t>
            </a:r>
            <a:r>
              <a:rPr lang="en-US" sz="3200"/>
              <a:t>) )</a:t>
            </a:r>
          </a:p>
          <a:p>
            <a:pPr algn="ctr"/>
            <a:r>
              <a:rPr lang="en-US"/>
              <a:t>dove u </a:t>
            </a:r>
            <a:r>
              <a:rPr lang="en-US" b="1">
                <a:latin typeface="Symbol" pitchFamily="18" charset="2"/>
              </a:rPr>
              <a:t>Î </a:t>
            </a:r>
            <a:r>
              <a:rPr lang="en-US"/>
              <a:t>A e v </a:t>
            </a:r>
            <a:r>
              <a:rPr lang="en-US" b="1">
                <a:latin typeface="Symbol" pitchFamily="18" charset="2"/>
              </a:rPr>
              <a:t>Î </a:t>
            </a:r>
            <a:r>
              <a:rPr lang="en-US"/>
              <a:t>B</a:t>
            </a:r>
          </a:p>
          <a:p>
            <a:pPr algn="ctr"/>
            <a:r>
              <a:rPr lang="en-US"/>
              <a:t>Per ogni i = 1 a N</a:t>
            </a:r>
            <a:r>
              <a:rPr lang="en-US" baseline="-25000"/>
              <a:t>A</a:t>
            </a:r>
            <a:r>
              <a:rPr lang="en-US"/>
              <a:t> e j = 1 a N</a:t>
            </a:r>
            <a:r>
              <a:rPr lang="en-US" baseline="-25000"/>
              <a:t>B</a:t>
            </a:r>
          </a:p>
          <a:p>
            <a:r>
              <a:rPr lang="en-US"/>
              <a:t>                              </a:t>
            </a:r>
          </a:p>
          <a:p>
            <a:r>
              <a:rPr lang="en-US"/>
              <a:t>                    CLUSTER </a:t>
            </a:r>
            <a:r>
              <a:rPr lang="en-US" sz="2800" b="1"/>
              <a:t> A</a:t>
            </a:r>
            <a:r>
              <a:rPr lang="en-US"/>
              <a:t>              CLUSTER </a:t>
            </a:r>
            <a:r>
              <a:rPr lang="en-US" sz="2800" b="1"/>
              <a:t>B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7772400" cy="838200"/>
          </a:xfrm>
        </p:spPr>
        <p:txBody>
          <a:bodyPr/>
          <a:lstStyle/>
          <a:p>
            <a:r>
              <a:rPr lang="en-US"/>
              <a:t>Single Linkage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8159750" y="6491288"/>
            <a:ext cx="984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(HCL-4)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463800" y="5422900"/>
            <a:ext cx="3968750" cy="984250"/>
            <a:chOff x="1552" y="3416"/>
            <a:chExt cx="2500" cy="620"/>
          </a:xfrm>
        </p:grpSpPr>
        <p:sp>
          <p:nvSpPr>
            <p:cNvPr id="49158" name="Oval 6"/>
            <p:cNvSpPr>
              <a:spLocks noChangeArrowheads="1"/>
            </p:cNvSpPr>
            <p:nvPr/>
          </p:nvSpPr>
          <p:spPr bwMode="auto">
            <a:xfrm>
              <a:off x="1680" y="384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9159" name="Oval 7"/>
            <p:cNvSpPr>
              <a:spLocks noChangeArrowheads="1"/>
            </p:cNvSpPr>
            <p:nvPr/>
          </p:nvSpPr>
          <p:spPr bwMode="auto">
            <a:xfrm>
              <a:off x="2016" y="374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9160" name="Oval 8"/>
            <p:cNvSpPr>
              <a:spLocks noChangeArrowheads="1"/>
            </p:cNvSpPr>
            <p:nvPr/>
          </p:nvSpPr>
          <p:spPr bwMode="auto">
            <a:xfrm>
              <a:off x="1728" y="360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9161" name="Oval 9"/>
            <p:cNvSpPr>
              <a:spLocks noChangeArrowheads="1"/>
            </p:cNvSpPr>
            <p:nvPr/>
          </p:nvSpPr>
          <p:spPr bwMode="auto">
            <a:xfrm>
              <a:off x="1824" y="374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9162" name="Oval 10"/>
            <p:cNvSpPr>
              <a:spLocks noChangeArrowheads="1"/>
            </p:cNvSpPr>
            <p:nvPr/>
          </p:nvSpPr>
          <p:spPr bwMode="auto">
            <a:xfrm>
              <a:off x="3312" y="374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9163" name="Oval 11"/>
            <p:cNvSpPr>
              <a:spLocks noChangeArrowheads="1"/>
            </p:cNvSpPr>
            <p:nvPr/>
          </p:nvSpPr>
          <p:spPr bwMode="auto">
            <a:xfrm>
              <a:off x="3552" y="374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9164" name="Oval 12"/>
            <p:cNvSpPr>
              <a:spLocks noChangeArrowheads="1"/>
            </p:cNvSpPr>
            <p:nvPr/>
          </p:nvSpPr>
          <p:spPr bwMode="auto">
            <a:xfrm>
              <a:off x="3408" y="360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9165" name="Oval 13"/>
            <p:cNvSpPr>
              <a:spLocks noChangeArrowheads="1"/>
            </p:cNvSpPr>
            <p:nvPr/>
          </p:nvSpPr>
          <p:spPr bwMode="auto">
            <a:xfrm>
              <a:off x="3600" y="345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9166" name="Oval 14"/>
            <p:cNvSpPr>
              <a:spLocks noChangeArrowheads="1"/>
            </p:cNvSpPr>
            <p:nvPr/>
          </p:nvSpPr>
          <p:spPr bwMode="auto">
            <a:xfrm>
              <a:off x="3552" y="360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9167" name="Oval 15"/>
            <p:cNvSpPr>
              <a:spLocks noChangeArrowheads="1"/>
            </p:cNvSpPr>
            <p:nvPr/>
          </p:nvSpPr>
          <p:spPr bwMode="auto">
            <a:xfrm>
              <a:off x="1968" y="3648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9168" name="Oval 16"/>
            <p:cNvSpPr>
              <a:spLocks noChangeArrowheads="1"/>
            </p:cNvSpPr>
            <p:nvPr/>
          </p:nvSpPr>
          <p:spPr bwMode="auto">
            <a:xfrm>
              <a:off x="1968" y="350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9169" name="Oval 17"/>
            <p:cNvSpPr>
              <a:spLocks noChangeArrowheads="1"/>
            </p:cNvSpPr>
            <p:nvPr/>
          </p:nvSpPr>
          <p:spPr bwMode="auto">
            <a:xfrm>
              <a:off x="2256" y="374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9170" name="Oval 18"/>
            <p:cNvSpPr>
              <a:spLocks noChangeArrowheads="1"/>
            </p:cNvSpPr>
            <p:nvPr/>
          </p:nvSpPr>
          <p:spPr bwMode="auto">
            <a:xfrm>
              <a:off x="2112" y="360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9171" name="Oval 19"/>
            <p:cNvSpPr>
              <a:spLocks noChangeArrowheads="1"/>
            </p:cNvSpPr>
            <p:nvPr/>
          </p:nvSpPr>
          <p:spPr bwMode="auto">
            <a:xfrm>
              <a:off x="3840" y="379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3" name="Group 20"/>
            <p:cNvGrpSpPr>
              <a:grpSpLocks/>
            </p:cNvGrpSpPr>
            <p:nvPr/>
          </p:nvGrpSpPr>
          <p:grpSpPr bwMode="auto">
            <a:xfrm>
              <a:off x="1552" y="3416"/>
              <a:ext cx="2500" cy="620"/>
              <a:chOff x="1552" y="3416"/>
              <a:chExt cx="2500" cy="620"/>
            </a:xfrm>
          </p:grpSpPr>
          <p:sp>
            <p:nvSpPr>
              <p:cNvPr id="49173" name="Oval 21"/>
              <p:cNvSpPr>
                <a:spLocks noChangeArrowheads="1"/>
              </p:cNvSpPr>
              <p:nvPr/>
            </p:nvSpPr>
            <p:spPr bwMode="auto">
              <a:xfrm>
                <a:off x="1552" y="3460"/>
                <a:ext cx="864" cy="57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9174" name="Oval 22"/>
              <p:cNvSpPr>
                <a:spLocks noChangeArrowheads="1"/>
              </p:cNvSpPr>
              <p:nvPr/>
            </p:nvSpPr>
            <p:spPr bwMode="auto">
              <a:xfrm>
                <a:off x="3208" y="3416"/>
                <a:ext cx="844" cy="57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49175" name="Line 23"/>
          <p:cNvSpPr>
            <a:spLocks noChangeShapeType="1"/>
          </p:cNvSpPr>
          <p:nvPr/>
        </p:nvSpPr>
        <p:spPr bwMode="auto">
          <a:xfrm>
            <a:off x="3733800" y="6019800"/>
            <a:ext cx="152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49176" name="Rectangle 24"/>
          <p:cNvSpPr>
            <a:spLocks noChangeArrowheads="1"/>
          </p:cNvSpPr>
          <p:nvPr/>
        </p:nvSpPr>
        <p:spPr bwMode="auto">
          <a:xfrm>
            <a:off x="4229100" y="5562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D</a:t>
            </a:r>
            <a:r>
              <a:rPr lang="en-US" baseline="-25000"/>
              <a:t>AB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647700" y="1371600"/>
            <a:ext cx="7848600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>
                <a:latin typeface="Tahoma" pitchFamily="34" charset="0"/>
              </a:rPr>
              <a:t>La distanza da cluster a cluster (cluster to clusuter distance) è definita come la distanza media tra tutti I membri di un cluster e tutti I membri di un altro cluster. Average Linkage ha una leggera tendenza alla produzione di cluster di varianze simili.</a:t>
            </a:r>
            <a:r>
              <a:rPr lang="it-IT" sz="1800">
                <a:latin typeface="Tahoma" pitchFamily="34" charset="0"/>
              </a:rPr>
              <a:t> </a:t>
            </a:r>
          </a:p>
          <a:p>
            <a:r>
              <a:rPr lang="it-IT" sz="1800">
                <a:latin typeface="Tahoma" pitchFamily="34" charset="0"/>
              </a:rPr>
              <a:t>                      </a:t>
            </a:r>
            <a:r>
              <a:rPr lang="en-US" sz="3200"/>
              <a:t>D</a:t>
            </a:r>
            <a:r>
              <a:rPr lang="en-US" sz="3200" baseline="-25000"/>
              <a:t>AB</a:t>
            </a:r>
            <a:r>
              <a:rPr lang="en-US" sz="3200"/>
              <a:t> =  1/(N</a:t>
            </a:r>
            <a:r>
              <a:rPr lang="en-US" sz="3200" baseline="-25000"/>
              <a:t>A</a:t>
            </a:r>
            <a:r>
              <a:rPr lang="en-US" sz="3200"/>
              <a:t>N</a:t>
            </a:r>
            <a:r>
              <a:rPr lang="en-US" sz="3200" baseline="-25000"/>
              <a:t>B</a:t>
            </a:r>
            <a:r>
              <a:rPr lang="en-US" sz="3200"/>
              <a:t>) </a:t>
            </a:r>
            <a:r>
              <a:rPr lang="en-US" sz="3200">
                <a:latin typeface="Symbol" pitchFamily="18" charset="2"/>
              </a:rPr>
              <a:t>S S</a:t>
            </a:r>
            <a:r>
              <a:rPr lang="en-US" sz="3200"/>
              <a:t> ( d(u</a:t>
            </a:r>
            <a:r>
              <a:rPr lang="en-US" sz="3200" baseline="-25000"/>
              <a:t>i</a:t>
            </a:r>
            <a:r>
              <a:rPr lang="en-US" sz="3200"/>
              <a:t>, v</a:t>
            </a:r>
            <a:r>
              <a:rPr lang="en-US" sz="3200" baseline="-25000"/>
              <a:t>j</a:t>
            </a:r>
            <a:r>
              <a:rPr lang="en-US" sz="3200"/>
              <a:t>) )</a:t>
            </a:r>
            <a:r>
              <a:rPr lang="en-US"/>
              <a:t> </a:t>
            </a:r>
          </a:p>
          <a:p>
            <a:endParaRPr lang="en-US"/>
          </a:p>
          <a:p>
            <a:pPr algn="ctr"/>
            <a:r>
              <a:rPr lang="en-US"/>
              <a:t> dove u </a:t>
            </a:r>
            <a:r>
              <a:rPr lang="en-US" b="1">
                <a:latin typeface="Symbol" pitchFamily="18" charset="2"/>
              </a:rPr>
              <a:t>Î </a:t>
            </a:r>
            <a:r>
              <a:rPr lang="en-US"/>
              <a:t>A e v </a:t>
            </a:r>
            <a:r>
              <a:rPr lang="en-US" b="1">
                <a:latin typeface="Symbol" pitchFamily="18" charset="2"/>
              </a:rPr>
              <a:t>Î </a:t>
            </a:r>
            <a:r>
              <a:rPr lang="en-US"/>
              <a:t>B</a:t>
            </a:r>
          </a:p>
          <a:p>
            <a:pPr algn="ctr"/>
            <a:r>
              <a:rPr lang="en-US"/>
              <a:t>Per ogni  i = 1 a N</a:t>
            </a:r>
            <a:r>
              <a:rPr lang="en-US" baseline="-25000"/>
              <a:t>A</a:t>
            </a:r>
            <a:r>
              <a:rPr lang="en-US"/>
              <a:t> e j = 1 a N</a:t>
            </a:r>
            <a:r>
              <a:rPr lang="en-US" baseline="-25000"/>
              <a:t>B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title"/>
          </p:nvPr>
        </p:nvSpPr>
        <p:spPr>
          <a:xfrm>
            <a:off x="901700" y="609600"/>
            <a:ext cx="7340600" cy="1143000"/>
          </a:xfrm>
        </p:spPr>
        <p:txBody>
          <a:bodyPr>
            <a:normAutofit fontScale="90000"/>
          </a:bodyPr>
          <a:lstStyle/>
          <a:p>
            <a:r>
              <a:rPr lang="en-US" sz="4000"/>
              <a:t>Average Linkage</a:t>
            </a:r>
            <a:br>
              <a:rPr lang="en-US" sz="4000"/>
            </a:br>
            <a:endParaRPr lang="en-US" sz="4000"/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8159750" y="6491288"/>
            <a:ext cx="984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(HCL-5)</a:t>
            </a:r>
          </a:p>
        </p:txBody>
      </p:sp>
      <p:sp>
        <p:nvSpPr>
          <p:cNvPr id="56325" name="Oval 5"/>
          <p:cNvSpPr>
            <a:spLocks noChangeArrowheads="1"/>
          </p:cNvSpPr>
          <p:nvPr/>
        </p:nvSpPr>
        <p:spPr bwMode="auto">
          <a:xfrm>
            <a:off x="2667000" y="6096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6326" name="Oval 6"/>
          <p:cNvSpPr>
            <a:spLocks noChangeArrowheads="1"/>
          </p:cNvSpPr>
          <p:nvPr/>
        </p:nvSpPr>
        <p:spPr bwMode="auto">
          <a:xfrm>
            <a:off x="3200400" y="5943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6327" name="Oval 7"/>
          <p:cNvSpPr>
            <a:spLocks noChangeArrowheads="1"/>
          </p:cNvSpPr>
          <p:nvPr/>
        </p:nvSpPr>
        <p:spPr bwMode="auto">
          <a:xfrm>
            <a:off x="2743200" y="5715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6328" name="Oval 8"/>
          <p:cNvSpPr>
            <a:spLocks noChangeArrowheads="1"/>
          </p:cNvSpPr>
          <p:nvPr/>
        </p:nvSpPr>
        <p:spPr bwMode="auto">
          <a:xfrm>
            <a:off x="2895600" y="5943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6329" name="Oval 9"/>
          <p:cNvSpPr>
            <a:spLocks noChangeArrowheads="1"/>
          </p:cNvSpPr>
          <p:nvPr/>
        </p:nvSpPr>
        <p:spPr bwMode="auto">
          <a:xfrm>
            <a:off x="5257800" y="5943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6330" name="Oval 10"/>
          <p:cNvSpPr>
            <a:spLocks noChangeArrowheads="1"/>
          </p:cNvSpPr>
          <p:nvPr/>
        </p:nvSpPr>
        <p:spPr bwMode="auto">
          <a:xfrm>
            <a:off x="5638800" y="5943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6331" name="Oval 11"/>
          <p:cNvSpPr>
            <a:spLocks noChangeArrowheads="1"/>
          </p:cNvSpPr>
          <p:nvPr/>
        </p:nvSpPr>
        <p:spPr bwMode="auto">
          <a:xfrm>
            <a:off x="5410200" y="5715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6332" name="Oval 12"/>
          <p:cNvSpPr>
            <a:spLocks noChangeArrowheads="1"/>
          </p:cNvSpPr>
          <p:nvPr/>
        </p:nvSpPr>
        <p:spPr bwMode="auto">
          <a:xfrm>
            <a:off x="5715000" y="5486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6333" name="Oval 13"/>
          <p:cNvSpPr>
            <a:spLocks noChangeArrowheads="1"/>
          </p:cNvSpPr>
          <p:nvPr/>
        </p:nvSpPr>
        <p:spPr bwMode="auto">
          <a:xfrm>
            <a:off x="5638800" y="5715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6334" name="Oval 14"/>
          <p:cNvSpPr>
            <a:spLocks noChangeArrowheads="1"/>
          </p:cNvSpPr>
          <p:nvPr/>
        </p:nvSpPr>
        <p:spPr bwMode="auto">
          <a:xfrm>
            <a:off x="3124200" y="5791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6335" name="Oval 15"/>
          <p:cNvSpPr>
            <a:spLocks noChangeArrowheads="1"/>
          </p:cNvSpPr>
          <p:nvPr/>
        </p:nvSpPr>
        <p:spPr bwMode="auto">
          <a:xfrm>
            <a:off x="3124200" y="5562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6336" name="Oval 16"/>
          <p:cNvSpPr>
            <a:spLocks noChangeArrowheads="1"/>
          </p:cNvSpPr>
          <p:nvPr/>
        </p:nvSpPr>
        <p:spPr bwMode="auto">
          <a:xfrm>
            <a:off x="3581400" y="5943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6337" name="Oval 17"/>
          <p:cNvSpPr>
            <a:spLocks noChangeArrowheads="1"/>
          </p:cNvSpPr>
          <p:nvPr/>
        </p:nvSpPr>
        <p:spPr bwMode="auto">
          <a:xfrm>
            <a:off x="3352800" y="5715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6338" name="Oval 18"/>
          <p:cNvSpPr>
            <a:spLocks noChangeArrowheads="1"/>
          </p:cNvSpPr>
          <p:nvPr/>
        </p:nvSpPr>
        <p:spPr bwMode="auto">
          <a:xfrm>
            <a:off x="6096000" y="6019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2463800" y="5422900"/>
            <a:ext cx="3968750" cy="984250"/>
            <a:chOff x="1552" y="3416"/>
            <a:chExt cx="2500" cy="620"/>
          </a:xfrm>
        </p:grpSpPr>
        <p:sp>
          <p:nvSpPr>
            <p:cNvPr id="56340" name="Oval 20"/>
            <p:cNvSpPr>
              <a:spLocks noChangeArrowheads="1"/>
            </p:cNvSpPr>
            <p:nvPr/>
          </p:nvSpPr>
          <p:spPr bwMode="auto">
            <a:xfrm>
              <a:off x="1552" y="3460"/>
              <a:ext cx="864" cy="57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6341" name="Oval 21"/>
            <p:cNvSpPr>
              <a:spLocks noChangeArrowheads="1"/>
            </p:cNvSpPr>
            <p:nvPr/>
          </p:nvSpPr>
          <p:spPr bwMode="auto">
            <a:xfrm>
              <a:off x="3208" y="3416"/>
              <a:ext cx="844" cy="57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56342" name="Rectangle 22"/>
          <p:cNvSpPr>
            <a:spLocks noChangeArrowheads="1"/>
          </p:cNvSpPr>
          <p:nvPr/>
        </p:nvSpPr>
        <p:spPr bwMode="auto">
          <a:xfrm>
            <a:off x="4229100" y="54102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D</a:t>
            </a:r>
            <a:r>
              <a:rPr lang="en-US" baseline="-25000"/>
              <a:t>AB</a:t>
            </a:r>
          </a:p>
        </p:txBody>
      </p:sp>
      <p:sp>
        <p:nvSpPr>
          <p:cNvPr id="56343" name="Oval 23"/>
          <p:cNvSpPr>
            <a:spLocks noChangeArrowheads="1"/>
          </p:cNvSpPr>
          <p:nvPr/>
        </p:nvSpPr>
        <p:spPr bwMode="auto">
          <a:xfrm>
            <a:off x="3086100" y="58547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6344" name="Oval 24"/>
          <p:cNvSpPr>
            <a:spLocks noChangeArrowheads="1"/>
          </p:cNvSpPr>
          <p:nvPr/>
        </p:nvSpPr>
        <p:spPr bwMode="auto">
          <a:xfrm>
            <a:off x="5670550" y="583565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6345" name="Line 25"/>
          <p:cNvSpPr>
            <a:spLocks noChangeShapeType="1"/>
          </p:cNvSpPr>
          <p:nvPr/>
        </p:nvSpPr>
        <p:spPr bwMode="auto">
          <a:xfrm flipV="1">
            <a:off x="3200400" y="5924550"/>
            <a:ext cx="2514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647700" y="1219200"/>
            <a:ext cx="7848600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La distanza da cluster a cluster è definita come la massima distanza tra i membri di un cluster e i membri di un altro cluster. Complete Linkage tende di creare cluster di dimensione e variabilità simili.</a:t>
            </a:r>
          </a:p>
          <a:p>
            <a:endParaRPr lang="en-US">
              <a:solidFill>
                <a:schemeClr val="tx2"/>
              </a:solidFill>
            </a:endParaRPr>
          </a:p>
          <a:p>
            <a:pPr algn="ctr"/>
            <a:r>
              <a:rPr lang="en-US" sz="3200">
                <a:solidFill>
                  <a:schemeClr val="tx2"/>
                </a:solidFill>
              </a:rPr>
              <a:t>D</a:t>
            </a:r>
            <a:r>
              <a:rPr lang="en-US" sz="3200" baseline="-25000">
                <a:solidFill>
                  <a:schemeClr val="tx2"/>
                </a:solidFill>
              </a:rPr>
              <a:t>AB</a:t>
            </a:r>
            <a:r>
              <a:rPr lang="en-US" sz="3200">
                <a:solidFill>
                  <a:schemeClr val="tx2"/>
                </a:solidFill>
              </a:rPr>
              <a:t> = max ( d(u</a:t>
            </a:r>
            <a:r>
              <a:rPr lang="en-US" sz="3200" baseline="-25000">
                <a:solidFill>
                  <a:schemeClr val="tx2"/>
                </a:solidFill>
              </a:rPr>
              <a:t>i</a:t>
            </a:r>
            <a:r>
              <a:rPr lang="en-US" sz="3200">
                <a:solidFill>
                  <a:schemeClr val="tx2"/>
                </a:solidFill>
              </a:rPr>
              <a:t>, v</a:t>
            </a:r>
            <a:r>
              <a:rPr lang="en-US" sz="3200" baseline="-25000">
                <a:solidFill>
                  <a:schemeClr val="tx2"/>
                </a:solidFill>
              </a:rPr>
              <a:t>j</a:t>
            </a:r>
            <a:r>
              <a:rPr lang="en-US" sz="3200">
                <a:solidFill>
                  <a:schemeClr val="tx2"/>
                </a:solidFill>
              </a:rPr>
              <a:t>) )</a:t>
            </a:r>
            <a:endParaRPr lang="en-US">
              <a:solidFill>
                <a:schemeClr val="tx2"/>
              </a:solidFill>
            </a:endParaRPr>
          </a:p>
          <a:p>
            <a:pPr algn="ctr"/>
            <a:endParaRPr lang="en-US">
              <a:solidFill>
                <a:schemeClr val="tx2"/>
              </a:solidFill>
            </a:endParaRPr>
          </a:p>
          <a:p>
            <a:pPr algn="ctr"/>
            <a:r>
              <a:rPr lang="en-US">
                <a:solidFill>
                  <a:schemeClr val="tx2"/>
                </a:solidFill>
              </a:rPr>
              <a:t>dove u </a:t>
            </a:r>
            <a:r>
              <a:rPr lang="en-US" b="1">
                <a:solidFill>
                  <a:schemeClr val="tx2"/>
                </a:solidFill>
                <a:latin typeface="Symbol" pitchFamily="18" charset="2"/>
              </a:rPr>
              <a:t>Î </a:t>
            </a:r>
            <a:r>
              <a:rPr lang="en-US">
                <a:solidFill>
                  <a:schemeClr val="tx2"/>
                </a:solidFill>
              </a:rPr>
              <a:t>A e v </a:t>
            </a:r>
            <a:r>
              <a:rPr lang="en-US" b="1">
                <a:solidFill>
                  <a:schemeClr val="tx2"/>
                </a:solidFill>
                <a:latin typeface="Symbol" pitchFamily="18" charset="2"/>
              </a:rPr>
              <a:t>Î </a:t>
            </a:r>
            <a:r>
              <a:rPr lang="en-US">
                <a:solidFill>
                  <a:schemeClr val="tx2"/>
                </a:solidFill>
              </a:rPr>
              <a:t>B</a:t>
            </a:r>
          </a:p>
          <a:p>
            <a:pPr algn="ctr"/>
            <a:r>
              <a:rPr lang="en-US">
                <a:solidFill>
                  <a:schemeClr val="tx2"/>
                </a:solidFill>
              </a:rPr>
              <a:t>Per ogni i = 1 a N</a:t>
            </a:r>
            <a:r>
              <a:rPr lang="en-US" baseline="-25000">
                <a:solidFill>
                  <a:schemeClr val="tx2"/>
                </a:solidFill>
              </a:rPr>
              <a:t>A</a:t>
            </a:r>
            <a:r>
              <a:rPr lang="en-US">
                <a:solidFill>
                  <a:schemeClr val="tx2"/>
                </a:solidFill>
              </a:rPr>
              <a:t> e j = 1 a N</a:t>
            </a:r>
            <a:r>
              <a:rPr lang="en-US" baseline="-25000">
                <a:solidFill>
                  <a:schemeClr val="tx2"/>
                </a:solidFill>
              </a:rPr>
              <a:t>B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title"/>
          </p:nvPr>
        </p:nvSpPr>
        <p:spPr>
          <a:xfrm>
            <a:off x="901700" y="609600"/>
            <a:ext cx="7340600" cy="1143000"/>
          </a:xfrm>
        </p:spPr>
        <p:txBody>
          <a:bodyPr>
            <a:normAutofit fontScale="90000"/>
          </a:bodyPr>
          <a:lstStyle/>
          <a:p>
            <a:r>
              <a:rPr lang="en-US" sz="4000"/>
              <a:t>Complete Linkage</a:t>
            </a:r>
            <a:br>
              <a:rPr lang="en-US" sz="4000"/>
            </a:br>
            <a:endParaRPr lang="en-US" sz="4000"/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8159750" y="6491288"/>
            <a:ext cx="984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(HCL-6)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463800" y="5422900"/>
            <a:ext cx="3968750" cy="984250"/>
            <a:chOff x="1552" y="3416"/>
            <a:chExt cx="2500" cy="620"/>
          </a:xfrm>
        </p:grpSpPr>
        <p:sp>
          <p:nvSpPr>
            <p:cNvPr id="57350" name="Oval 6"/>
            <p:cNvSpPr>
              <a:spLocks noChangeArrowheads="1"/>
            </p:cNvSpPr>
            <p:nvPr/>
          </p:nvSpPr>
          <p:spPr bwMode="auto">
            <a:xfrm>
              <a:off x="1680" y="384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7351" name="Oval 7"/>
            <p:cNvSpPr>
              <a:spLocks noChangeArrowheads="1"/>
            </p:cNvSpPr>
            <p:nvPr/>
          </p:nvSpPr>
          <p:spPr bwMode="auto">
            <a:xfrm>
              <a:off x="2016" y="374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7352" name="Oval 8"/>
            <p:cNvSpPr>
              <a:spLocks noChangeArrowheads="1"/>
            </p:cNvSpPr>
            <p:nvPr/>
          </p:nvSpPr>
          <p:spPr bwMode="auto">
            <a:xfrm>
              <a:off x="1728" y="360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7353" name="Oval 9"/>
            <p:cNvSpPr>
              <a:spLocks noChangeArrowheads="1"/>
            </p:cNvSpPr>
            <p:nvPr/>
          </p:nvSpPr>
          <p:spPr bwMode="auto">
            <a:xfrm>
              <a:off x="1824" y="374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7354" name="Oval 10"/>
            <p:cNvSpPr>
              <a:spLocks noChangeArrowheads="1"/>
            </p:cNvSpPr>
            <p:nvPr/>
          </p:nvSpPr>
          <p:spPr bwMode="auto">
            <a:xfrm>
              <a:off x="3312" y="374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7355" name="Oval 11"/>
            <p:cNvSpPr>
              <a:spLocks noChangeArrowheads="1"/>
            </p:cNvSpPr>
            <p:nvPr/>
          </p:nvSpPr>
          <p:spPr bwMode="auto">
            <a:xfrm>
              <a:off x="3552" y="374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7356" name="Oval 12"/>
            <p:cNvSpPr>
              <a:spLocks noChangeArrowheads="1"/>
            </p:cNvSpPr>
            <p:nvPr/>
          </p:nvSpPr>
          <p:spPr bwMode="auto">
            <a:xfrm>
              <a:off x="3408" y="360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7357" name="Oval 13"/>
            <p:cNvSpPr>
              <a:spLocks noChangeArrowheads="1"/>
            </p:cNvSpPr>
            <p:nvPr/>
          </p:nvSpPr>
          <p:spPr bwMode="auto">
            <a:xfrm>
              <a:off x="3600" y="345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7358" name="Oval 14"/>
            <p:cNvSpPr>
              <a:spLocks noChangeArrowheads="1"/>
            </p:cNvSpPr>
            <p:nvPr/>
          </p:nvSpPr>
          <p:spPr bwMode="auto">
            <a:xfrm>
              <a:off x="3552" y="360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7359" name="Oval 15"/>
            <p:cNvSpPr>
              <a:spLocks noChangeArrowheads="1"/>
            </p:cNvSpPr>
            <p:nvPr/>
          </p:nvSpPr>
          <p:spPr bwMode="auto">
            <a:xfrm>
              <a:off x="1968" y="3648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7360" name="Oval 16"/>
            <p:cNvSpPr>
              <a:spLocks noChangeArrowheads="1"/>
            </p:cNvSpPr>
            <p:nvPr/>
          </p:nvSpPr>
          <p:spPr bwMode="auto">
            <a:xfrm>
              <a:off x="1968" y="350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7361" name="Oval 17"/>
            <p:cNvSpPr>
              <a:spLocks noChangeArrowheads="1"/>
            </p:cNvSpPr>
            <p:nvPr/>
          </p:nvSpPr>
          <p:spPr bwMode="auto">
            <a:xfrm>
              <a:off x="2256" y="374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7362" name="Oval 18"/>
            <p:cNvSpPr>
              <a:spLocks noChangeArrowheads="1"/>
            </p:cNvSpPr>
            <p:nvPr/>
          </p:nvSpPr>
          <p:spPr bwMode="auto">
            <a:xfrm>
              <a:off x="2112" y="360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7363" name="Oval 19"/>
            <p:cNvSpPr>
              <a:spLocks noChangeArrowheads="1"/>
            </p:cNvSpPr>
            <p:nvPr/>
          </p:nvSpPr>
          <p:spPr bwMode="auto">
            <a:xfrm>
              <a:off x="3840" y="379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3" name="Group 20"/>
            <p:cNvGrpSpPr>
              <a:grpSpLocks/>
            </p:cNvGrpSpPr>
            <p:nvPr/>
          </p:nvGrpSpPr>
          <p:grpSpPr bwMode="auto">
            <a:xfrm>
              <a:off x="1552" y="3416"/>
              <a:ext cx="2500" cy="620"/>
              <a:chOff x="1552" y="3416"/>
              <a:chExt cx="2500" cy="620"/>
            </a:xfrm>
          </p:grpSpPr>
          <p:sp>
            <p:nvSpPr>
              <p:cNvPr id="57365" name="Oval 21"/>
              <p:cNvSpPr>
                <a:spLocks noChangeArrowheads="1"/>
              </p:cNvSpPr>
              <p:nvPr/>
            </p:nvSpPr>
            <p:spPr bwMode="auto">
              <a:xfrm>
                <a:off x="1552" y="3460"/>
                <a:ext cx="864" cy="57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7366" name="Oval 22"/>
              <p:cNvSpPr>
                <a:spLocks noChangeArrowheads="1"/>
              </p:cNvSpPr>
              <p:nvPr/>
            </p:nvSpPr>
            <p:spPr bwMode="auto">
              <a:xfrm>
                <a:off x="3208" y="3416"/>
                <a:ext cx="844" cy="57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57367" name="Rectangle 23"/>
          <p:cNvSpPr>
            <a:spLocks noChangeArrowheads="1"/>
          </p:cNvSpPr>
          <p:nvPr/>
        </p:nvSpPr>
        <p:spPr bwMode="auto">
          <a:xfrm>
            <a:off x="4229100" y="56388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D</a:t>
            </a:r>
            <a:r>
              <a:rPr lang="en-US" baseline="-25000"/>
              <a:t>AB</a:t>
            </a:r>
          </a:p>
        </p:txBody>
      </p:sp>
      <p:sp>
        <p:nvSpPr>
          <p:cNvPr id="57368" name="Line 24"/>
          <p:cNvSpPr>
            <a:spLocks noChangeShapeType="1"/>
          </p:cNvSpPr>
          <p:nvPr/>
        </p:nvSpPr>
        <p:spPr bwMode="auto">
          <a:xfrm flipV="1">
            <a:off x="2819400" y="6096000"/>
            <a:ext cx="32766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901700" y="639763"/>
            <a:ext cx="7340600" cy="911225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tx1"/>
                </a:solidFill>
              </a:rPr>
              <a:t>Confronto dei Linkage Methods</a:t>
            </a:r>
            <a:br>
              <a:rPr lang="en-US">
                <a:solidFill>
                  <a:schemeClr val="tx1"/>
                </a:solidFill>
              </a:rPr>
            </a:br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0" y="1371600"/>
            <a:ext cx="6164263" cy="5105400"/>
            <a:chOff x="960" y="816"/>
            <a:chExt cx="3883" cy="3216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960" y="816"/>
              <a:ext cx="3883" cy="2885"/>
              <a:chOff x="1013" y="715"/>
              <a:chExt cx="3883" cy="2885"/>
            </a:xfrm>
          </p:grpSpPr>
          <p:pic>
            <p:nvPicPr>
              <p:cNvPr id="58373" name="Picture 5" descr="average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651" y="720"/>
                <a:ext cx="805" cy="28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8374" name="Freeform 6"/>
              <p:cNvSpPr>
                <a:spLocks/>
              </p:cNvSpPr>
              <p:nvPr/>
            </p:nvSpPr>
            <p:spPr bwMode="auto">
              <a:xfrm>
                <a:off x="1459" y="1437"/>
                <a:ext cx="47" cy="69"/>
              </a:xfrm>
              <a:custGeom>
                <a:avLst/>
                <a:gdLst/>
                <a:ahLst/>
                <a:cxnLst>
                  <a:cxn ang="0">
                    <a:pos x="6" y="78"/>
                  </a:cxn>
                  <a:cxn ang="0">
                    <a:pos x="0" y="48"/>
                  </a:cxn>
                  <a:cxn ang="0">
                    <a:pos x="6" y="0"/>
                  </a:cxn>
                </a:cxnLst>
                <a:rect l="0" t="0" r="r" b="b"/>
                <a:pathLst>
                  <a:path w="6" h="78">
                    <a:moveTo>
                      <a:pt x="6" y="78"/>
                    </a:moveTo>
                    <a:cubicBezTo>
                      <a:pt x="4" y="68"/>
                      <a:pt x="0" y="58"/>
                      <a:pt x="0" y="48"/>
                    </a:cubicBezTo>
                    <a:cubicBezTo>
                      <a:pt x="0" y="32"/>
                      <a:pt x="6" y="0"/>
                      <a:pt x="6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375" name="Freeform 7"/>
              <p:cNvSpPr>
                <a:spLocks/>
              </p:cNvSpPr>
              <p:nvPr/>
            </p:nvSpPr>
            <p:spPr bwMode="auto">
              <a:xfrm>
                <a:off x="1485" y="1145"/>
                <a:ext cx="64" cy="355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24" y="300"/>
                  </a:cxn>
                  <a:cxn ang="0">
                    <a:pos x="42" y="192"/>
                  </a:cxn>
                  <a:cxn ang="0">
                    <a:pos x="36" y="228"/>
                  </a:cxn>
                  <a:cxn ang="0">
                    <a:pos x="12" y="282"/>
                  </a:cxn>
                  <a:cxn ang="0">
                    <a:pos x="24" y="366"/>
                  </a:cxn>
                  <a:cxn ang="0">
                    <a:pos x="48" y="402"/>
                  </a:cxn>
                  <a:cxn ang="0">
                    <a:pos x="54" y="264"/>
                  </a:cxn>
                  <a:cxn ang="0">
                    <a:pos x="30" y="30"/>
                  </a:cxn>
                  <a:cxn ang="0">
                    <a:pos x="12" y="42"/>
                  </a:cxn>
                  <a:cxn ang="0">
                    <a:pos x="30" y="198"/>
                  </a:cxn>
                </a:cxnLst>
                <a:rect l="0" t="0" r="r" b="b"/>
                <a:pathLst>
                  <a:path w="73" h="402">
                    <a:moveTo>
                      <a:pt x="30" y="0"/>
                    </a:moveTo>
                    <a:cubicBezTo>
                      <a:pt x="21" y="112"/>
                      <a:pt x="20" y="175"/>
                      <a:pt x="24" y="300"/>
                    </a:cubicBezTo>
                    <a:cubicBezTo>
                      <a:pt x="35" y="258"/>
                      <a:pt x="42" y="238"/>
                      <a:pt x="42" y="192"/>
                    </a:cubicBezTo>
                    <a:cubicBezTo>
                      <a:pt x="42" y="180"/>
                      <a:pt x="40" y="216"/>
                      <a:pt x="36" y="228"/>
                    </a:cubicBezTo>
                    <a:cubicBezTo>
                      <a:pt x="30" y="247"/>
                      <a:pt x="12" y="282"/>
                      <a:pt x="12" y="282"/>
                    </a:cubicBezTo>
                    <a:cubicBezTo>
                      <a:pt x="12" y="284"/>
                      <a:pt x="16" y="350"/>
                      <a:pt x="24" y="366"/>
                    </a:cubicBezTo>
                    <a:cubicBezTo>
                      <a:pt x="30" y="379"/>
                      <a:pt x="48" y="402"/>
                      <a:pt x="48" y="402"/>
                    </a:cubicBezTo>
                    <a:cubicBezTo>
                      <a:pt x="73" y="339"/>
                      <a:pt x="61" y="381"/>
                      <a:pt x="54" y="264"/>
                    </a:cubicBezTo>
                    <a:cubicBezTo>
                      <a:pt x="49" y="187"/>
                      <a:pt x="55" y="105"/>
                      <a:pt x="30" y="30"/>
                    </a:cubicBezTo>
                    <a:cubicBezTo>
                      <a:pt x="24" y="34"/>
                      <a:pt x="15" y="35"/>
                      <a:pt x="12" y="42"/>
                    </a:cubicBezTo>
                    <a:cubicBezTo>
                      <a:pt x="0" y="71"/>
                      <a:pt x="5" y="173"/>
                      <a:pt x="30" y="198"/>
                    </a:cubicBezTo>
                  </a:path>
                </a:pathLst>
              </a:custGeom>
              <a:noFill/>
              <a:ln w="76200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pic>
            <p:nvPicPr>
              <p:cNvPr id="58376" name="Picture 8" descr="single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013" y="720"/>
                <a:ext cx="1120" cy="2880"/>
              </a:xfrm>
              <a:prstGeom prst="rect">
                <a:avLst/>
              </a:prstGeom>
              <a:noFill/>
            </p:spPr>
          </p:pic>
          <p:pic>
            <p:nvPicPr>
              <p:cNvPr id="58377" name="Picture 9" descr="complete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3986" y="715"/>
                <a:ext cx="733" cy="2840"/>
              </a:xfrm>
              <a:prstGeom prst="rect">
                <a:avLst/>
              </a:prstGeom>
              <a:noFill/>
            </p:spPr>
          </p:pic>
          <p:sp>
            <p:nvSpPr>
              <p:cNvPr id="58378" name="Rectangle 10"/>
              <p:cNvSpPr>
                <a:spLocks noChangeArrowheads="1"/>
              </p:cNvSpPr>
              <p:nvPr/>
            </p:nvSpPr>
            <p:spPr bwMode="auto">
              <a:xfrm>
                <a:off x="1998" y="1256"/>
                <a:ext cx="210" cy="42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8379" name="Rectangle 11"/>
              <p:cNvSpPr>
                <a:spLocks noChangeArrowheads="1"/>
              </p:cNvSpPr>
              <p:nvPr/>
            </p:nvSpPr>
            <p:spPr bwMode="auto">
              <a:xfrm>
                <a:off x="3342" y="1262"/>
                <a:ext cx="210" cy="46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8380" name="Rectangle 12"/>
              <p:cNvSpPr>
                <a:spLocks noChangeArrowheads="1"/>
              </p:cNvSpPr>
              <p:nvPr/>
            </p:nvSpPr>
            <p:spPr bwMode="auto">
              <a:xfrm>
                <a:off x="4644" y="1220"/>
                <a:ext cx="252" cy="50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58381" name="Text Box 13"/>
            <p:cNvSpPr txBox="1">
              <a:spLocks noChangeArrowheads="1"/>
            </p:cNvSpPr>
            <p:nvPr/>
          </p:nvSpPr>
          <p:spPr bwMode="auto">
            <a:xfrm>
              <a:off x="1248" y="3744"/>
              <a:ext cx="60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Single</a:t>
              </a:r>
            </a:p>
          </p:txBody>
        </p:sp>
        <p:sp>
          <p:nvSpPr>
            <p:cNvPr id="58382" name="Text Box 14"/>
            <p:cNvSpPr txBox="1">
              <a:spLocks noChangeArrowheads="1"/>
            </p:cNvSpPr>
            <p:nvPr/>
          </p:nvSpPr>
          <p:spPr bwMode="auto">
            <a:xfrm>
              <a:off x="2784" y="3744"/>
              <a:ext cx="48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Ave.</a:t>
              </a:r>
            </a:p>
          </p:txBody>
        </p:sp>
        <p:sp>
          <p:nvSpPr>
            <p:cNvPr id="58383" name="Text Box 15"/>
            <p:cNvSpPr txBox="1">
              <a:spLocks noChangeArrowheads="1"/>
            </p:cNvSpPr>
            <p:nvPr/>
          </p:nvSpPr>
          <p:spPr bwMode="auto">
            <a:xfrm>
              <a:off x="3888" y="3744"/>
              <a:ext cx="86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Complete</a:t>
              </a:r>
            </a:p>
          </p:txBody>
        </p:sp>
        <p:sp>
          <p:nvSpPr>
            <p:cNvPr id="58384" name="Rectangle 16"/>
            <p:cNvSpPr>
              <a:spLocks noChangeArrowheads="1"/>
            </p:cNvSpPr>
            <p:nvPr/>
          </p:nvSpPr>
          <p:spPr bwMode="auto">
            <a:xfrm>
              <a:off x="1968" y="1728"/>
              <a:ext cx="144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8385" name="Rectangle 17"/>
            <p:cNvSpPr>
              <a:spLocks noChangeArrowheads="1"/>
            </p:cNvSpPr>
            <p:nvPr/>
          </p:nvSpPr>
          <p:spPr bwMode="auto">
            <a:xfrm>
              <a:off x="3264" y="1728"/>
              <a:ext cx="240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58386" name="Text Box 18"/>
          <p:cNvSpPr txBox="1">
            <a:spLocks noChangeArrowheads="1"/>
          </p:cNvSpPr>
          <p:nvPr/>
        </p:nvSpPr>
        <p:spPr bwMode="auto">
          <a:xfrm>
            <a:off x="8045450" y="6491288"/>
            <a:ext cx="984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(HCL-7)</a:t>
            </a:r>
          </a:p>
        </p:txBody>
      </p:sp>
      <p:pic>
        <p:nvPicPr>
          <p:cNvPr id="19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2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1219200"/>
            <a:ext cx="41656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29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66800" y="914400"/>
            <a:ext cx="2295525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8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C5218D2-B214-4E2E-AE15-239158C88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0974" y="0"/>
            <a:ext cx="5782052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47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1EFED35-94CF-4474-B4CD-1CB10194C6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591" y="646770"/>
            <a:ext cx="4549769" cy="468415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AB958EC-36AD-4134-BC09-4EFAD9DDC8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4360" y="1031185"/>
            <a:ext cx="3729558" cy="3915321"/>
          </a:xfrm>
          <a:prstGeom prst="rect">
            <a:avLst/>
          </a:prstGeom>
        </p:spPr>
      </p:pic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2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65263" y="1133475"/>
            <a:ext cx="6211887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571736" y="500042"/>
            <a:ext cx="3787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Altre misure di somiglianza /differenza</a:t>
            </a:r>
          </a:p>
        </p:txBody>
      </p:sp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6F204FB-00AF-4E51-9F7F-9295816BA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3371" y="685417"/>
            <a:ext cx="5837258" cy="5487166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2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ECCDE21-8BB6-497B-BBC6-0403B7AB9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122" y="1252234"/>
            <a:ext cx="4479757" cy="4353533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11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FEAB9FC-68EB-4F0C-8CDB-85D0E6194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6943" y="1733314"/>
            <a:ext cx="5830114" cy="3391373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85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BBCE51D-9960-49E4-90AF-391F79C91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727" y="47153"/>
            <a:ext cx="5308547" cy="6763694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63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4CB208B-3C5C-47D9-B584-978716E9D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17" y="1387784"/>
            <a:ext cx="3798449" cy="349645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D04A635-AF35-46D9-BDE3-2DFF1546D88C}"/>
              </a:ext>
            </a:extLst>
          </p:cNvPr>
          <p:cNvSpPr txBox="1"/>
          <p:nvPr/>
        </p:nvSpPr>
        <p:spPr>
          <a:xfrm>
            <a:off x="1103971" y="5954751"/>
            <a:ext cx="2340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Coefficiente di Pearson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441E334-E2EB-490C-8C36-CEBC96A844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9209" y="1387784"/>
            <a:ext cx="4226870" cy="367946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51D5A4B-FC99-431D-A705-61747A5B6E26}"/>
              </a:ext>
            </a:extLst>
          </p:cNvPr>
          <p:cNvSpPr txBox="1"/>
          <p:nvPr/>
        </p:nvSpPr>
        <p:spPr>
          <a:xfrm>
            <a:off x="5500336" y="5861829"/>
            <a:ext cx="1813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Distanza euclidea</a:t>
            </a:r>
          </a:p>
        </p:txBody>
      </p:sp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4ACE45C-9C20-420B-8D55-FEED2E73DD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6132" y="0"/>
            <a:ext cx="5611736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75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583EDC8-C138-459E-AE6E-BCFA9386C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250" y="0"/>
            <a:ext cx="5651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314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628C40B-23F9-402E-8061-FF81B3345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516" y="0"/>
            <a:ext cx="3658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589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2"/>
          <p:cNvSpPr txBox="1">
            <a:spLocks noChangeArrowheads="1"/>
          </p:cNvSpPr>
          <p:nvPr/>
        </p:nvSpPr>
        <p:spPr bwMode="auto">
          <a:xfrm>
            <a:off x="1598613" y="73025"/>
            <a:ext cx="558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800"/>
              <a:t>How to cluster genes according to their expression profile?</a:t>
            </a: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381000" y="2971800"/>
            <a:ext cx="4038600" cy="2241550"/>
            <a:chOff x="240" y="1872"/>
            <a:chExt cx="2544" cy="1412"/>
          </a:xfrm>
        </p:grpSpPr>
        <p:sp>
          <p:nvSpPr>
            <p:cNvPr id="166979" name="Text Box 4"/>
            <p:cNvSpPr txBox="1">
              <a:spLocks noChangeArrowheads="1"/>
            </p:cNvSpPr>
            <p:nvPr/>
          </p:nvSpPr>
          <p:spPr bwMode="auto">
            <a:xfrm>
              <a:off x="240" y="3072"/>
              <a:ext cx="211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fr-FR" sz="1600">
                  <a:latin typeface="Arial" pitchFamily="34" charset="0"/>
                </a:rPr>
                <a:t>Visualise data in a limited space</a:t>
              </a:r>
            </a:p>
          </p:txBody>
        </p:sp>
        <p:sp>
          <p:nvSpPr>
            <p:cNvPr id="166980" name="AutoShape 5"/>
            <p:cNvSpPr>
              <a:spLocks noChangeArrowheads="1"/>
            </p:cNvSpPr>
            <p:nvPr/>
          </p:nvSpPr>
          <p:spPr bwMode="auto">
            <a:xfrm>
              <a:off x="816" y="2304"/>
              <a:ext cx="1200" cy="720"/>
            </a:xfrm>
            <a:prstGeom prst="parallelogram">
              <a:avLst>
                <a:gd name="adj" fmla="val 41667"/>
              </a:avLst>
            </a:prstGeom>
            <a:solidFill>
              <a:srgbClr val="E9E7E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6981" name="Line 6"/>
            <p:cNvSpPr>
              <a:spLocks noChangeShapeType="1"/>
            </p:cNvSpPr>
            <p:nvPr/>
          </p:nvSpPr>
          <p:spPr bwMode="auto">
            <a:xfrm flipV="1">
              <a:off x="1248" y="2352"/>
              <a:ext cx="336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6982" name="Line 7"/>
            <p:cNvSpPr>
              <a:spLocks noChangeShapeType="1"/>
            </p:cNvSpPr>
            <p:nvPr/>
          </p:nvSpPr>
          <p:spPr bwMode="auto">
            <a:xfrm>
              <a:off x="1056" y="2640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6983" name="Oval 8"/>
            <p:cNvSpPr>
              <a:spLocks noChangeArrowheads="1"/>
            </p:cNvSpPr>
            <p:nvPr/>
          </p:nvSpPr>
          <p:spPr bwMode="auto">
            <a:xfrm>
              <a:off x="1536" y="2544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6984" name="Oval 9"/>
            <p:cNvSpPr>
              <a:spLocks noChangeArrowheads="1"/>
            </p:cNvSpPr>
            <p:nvPr/>
          </p:nvSpPr>
          <p:spPr bwMode="auto">
            <a:xfrm>
              <a:off x="1728" y="244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6985" name="Oval 10"/>
            <p:cNvSpPr>
              <a:spLocks noChangeArrowheads="1"/>
            </p:cNvSpPr>
            <p:nvPr/>
          </p:nvSpPr>
          <p:spPr bwMode="auto">
            <a:xfrm>
              <a:off x="1296" y="240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6986" name="Oval 11"/>
            <p:cNvSpPr>
              <a:spLocks noChangeArrowheads="1"/>
            </p:cNvSpPr>
            <p:nvPr/>
          </p:nvSpPr>
          <p:spPr bwMode="auto">
            <a:xfrm>
              <a:off x="1344" y="2544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6987" name="Oval 12"/>
            <p:cNvSpPr>
              <a:spLocks noChangeArrowheads="1"/>
            </p:cNvSpPr>
            <p:nvPr/>
          </p:nvSpPr>
          <p:spPr bwMode="auto">
            <a:xfrm>
              <a:off x="1536" y="268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6988" name="Oval 13"/>
            <p:cNvSpPr>
              <a:spLocks noChangeArrowheads="1"/>
            </p:cNvSpPr>
            <p:nvPr/>
          </p:nvSpPr>
          <p:spPr bwMode="auto">
            <a:xfrm>
              <a:off x="1200" y="268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6989" name="Oval 14"/>
            <p:cNvSpPr>
              <a:spLocks noChangeArrowheads="1"/>
            </p:cNvSpPr>
            <p:nvPr/>
          </p:nvSpPr>
          <p:spPr bwMode="auto">
            <a:xfrm>
              <a:off x="1200" y="249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6990" name="Oval 15"/>
            <p:cNvSpPr>
              <a:spLocks noChangeArrowheads="1"/>
            </p:cNvSpPr>
            <p:nvPr/>
          </p:nvSpPr>
          <p:spPr bwMode="auto">
            <a:xfrm>
              <a:off x="1584" y="244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6991" name="Oval 16"/>
            <p:cNvSpPr>
              <a:spLocks noChangeArrowheads="1"/>
            </p:cNvSpPr>
            <p:nvPr/>
          </p:nvSpPr>
          <p:spPr bwMode="auto">
            <a:xfrm>
              <a:off x="1440" y="2784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6992" name="Oval 17"/>
            <p:cNvSpPr>
              <a:spLocks noChangeArrowheads="1"/>
            </p:cNvSpPr>
            <p:nvPr/>
          </p:nvSpPr>
          <p:spPr bwMode="auto">
            <a:xfrm>
              <a:off x="1152" y="2832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6993" name="Line 18"/>
            <p:cNvSpPr>
              <a:spLocks noChangeShapeType="1"/>
            </p:cNvSpPr>
            <p:nvPr/>
          </p:nvSpPr>
          <p:spPr bwMode="auto">
            <a:xfrm flipH="1">
              <a:off x="2064" y="1872"/>
              <a:ext cx="72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66916" name="Text Box 1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85800" y="5667375"/>
            <a:ext cx="2667000" cy="33655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fr-FR" sz="1600">
                <a:latin typeface="Arial" pitchFamily="34" charset="0"/>
              </a:rPr>
              <a:t> Dimension reduction</a:t>
            </a:r>
          </a:p>
        </p:txBody>
      </p:sp>
      <p:grpSp>
        <p:nvGrpSpPr>
          <p:cNvPr id="3" name="Group 20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4419600" y="2971800"/>
            <a:ext cx="3848100" cy="2638425"/>
            <a:chOff x="2784" y="1872"/>
            <a:chExt cx="2424" cy="1662"/>
          </a:xfrm>
        </p:grpSpPr>
        <p:sp>
          <p:nvSpPr>
            <p:cNvPr id="166947" name="Oval 21"/>
            <p:cNvSpPr>
              <a:spLocks noChangeArrowheads="1"/>
            </p:cNvSpPr>
            <p:nvPr/>
          </p:nvSpPr>
          <p:spPr bwMode="auto">
            <a:xfrm>
              <a:off x="3504" y="2352"/>
              <a:ext cx="432" cy="3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6948" name="Oval 22"/>
            <p:cNvSpPr>
              <a:spLocks noChangeArrowheads="1"/>
            </p:cNvSpPr>
            <p:nvPr/>
          </p:nvSpPr>
          <p:spPr bwMode="auto">
            <a:xfrm>
              <a:off x="4080" y="2352"/>
              <a:ext cx="336" cy="28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6949" name="Oval 23"/>
            <p:cNvSpPr>
              <a:spLocks noChangeArrowheads="1"/>
            </p:cNvSpPr>
            <p:nvPr/>
          </p:nvSpPr>
          <p:spPr bwMode="auto">
            <a:xfrm>
              <a:off x="3696" y="2736"/>
              <a:ext cx="288" cy="24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6950" name="Oval 24"/>
            <p:cNvSpPr>
              <a:spLocks noChangeArrowheads="1"/>
            </p:cNvSpPr>
            <p:nvPr/>
          </p:nvSpPr>
          <p:spPr bwMode="auto">
            <a:xfrm>
              <a:off x="4080" y="2688"/>
              <a:ext cx="336" cy="38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6951" name="Oval 25"/>
            <p:cNvSpPr>
              <a:spLocks noChangeArrowheads="1"/>
            </p:cNvSpPr>
            <p:nvPr/>
          </p:nvSpPr>
          <p:spPr bwMode="auto">
            <a:xfrm>
              <a:off x="4512" y="2544"/>
              <a:ext cx="480" cy="43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6952" name="Oval 26"/>
            <p:cNvSpPr>
              <a:spLocks noChangeArrowheads="1"/>
            </p:cNvSpPr>
            <p:nvPr/>
          </p:nvSpPr>
          <p:spPr bwMode="auto">
            <a:xfrm>
              <a:off x="3600" y="244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6953" name="Oval 27"/>
            <p:cNvSpPr>
              <a:spLocks noChangeArrowheads="1"/>
            </p:cNvSpPr>
            <p:nvPr/>
          </p:nvSpPr>
          <p:spPr bwMode="auto">
            <a:xfrm>
              <a:off x="3696" y="249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6954" name="Oval 28"/>
            <p:cNvSpPr>
              <a:spLocks noChangeArrowheads="1"/>
            </p:cNvSpPr>
            <p:nvPr/>
          </p:nvSpPr>
          <p:spPr bwMode="auto">
            <a:xfrm>
              <a:off x="3600" y="2544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6955" name="Oval 29"/>
            <p:cNvSpPr>
              <a:spLocks noChangeArrowheads="1"/>
            </p:cNvSpPr>
            <p:nvPr/>
          </p:nvSpPr>
          <p:spPr bwMode="auto">
            <a:xfrm>
              <a:off x="3696" y="240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6956" name="Oval 30"/>
            <p:cNvSpPr>
              <a:spLocks noChangeArrowheads="1"/>
            </p:cNvSpPr>
            <p:nvPr/>
          </p:nvSpPr>
          <p:spPr bwMode="auto">
            <a:xfrm>
              <a:off x="3696" y="2592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6957" name="Oval 31"/>
            <p:cNvSpPr>
              <a:spLocks noChangeArrowheads="1"/>
            </p:cNvSpPr>
            <p:nvPr/>
          </p:nvSpPr>
          <p:spPr bwMode="auto">
            <a:xfrm>
              <a:off x="3792" y="244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6958" name="Oval 32"/>
            <p:cNvSpPr>
              <a:spLocks noChangeArrowheads="1"/>
            </p:cNvSpPr>
            <p:nvPr/>
          </p:nvSpPr>
          <p:spPr bwMode="auto">
            <a:xfrm>
              <a:off x="3792" y="2544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6959" name="Oval 33"/>
            <p:cNvSpPr>
              <a:spLocks noChangeArrowheads="1"/>
            </p:cNvSpPr>
            <p:nvPr/>
          </p:nvSpPr>
          <p:spPr bwMode="auto">
            <a:xfrm>
              <a:off x="4848" y="2784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6960" name="Oval 34"/>
            <p:cNvSpPr>
              <a:spLocks noChangeArrowheads="1"/>
            </p:cNvSpPr>
            <p:nvPr/>
          </p:nvSpPr>
          <p:spPr bwMode="auto">
            <a:xfrm>
              <a:off x="4752" y="2784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6961" name="Oval 35"/>
            <p:cNvSpPr>
              <a:spLocks noChangeArrowheads="1"/>
            </p:cNvSpPr>
            <p:nvPr/>
          </p:nvSpPr>
          <p:spPr bwMode="auto">
            <a:xfrm>
              <a:off x="4176" y="244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6962" name="Oval 36"/>
            <p:cNvSpPr>
              <a:spLocks noChangeArrowheads="1"/>
            </p:cNvSpPr>
            <p:nvPr/>
          </p:nvSpPr>
          <p:spPr bwMode="auto">
            <a:xfrm>
              <a:off x="4320" y="244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6963" name="Oval 37"/>
            <p:cNvSpPr>
              <a:spLocks noChangeArrowheads="1"/>
            </p:cNvSpPr>
            <p:nvPr/>
          </p:nvSpPr>
          <p:spPr bwMode="auto">
            <a:xfrm>
              <a:off x="4176" y="2784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6964" name="Oval 38"/>
            <p:cNvSpPr>
              <a:spLocks noChangeArrowheads="1"/>
            </p:cNvSpPr>
            <p:nvPr/>
          </p:nvSpPr>
          <p:spPr bwMode="auto">
            <a:xfrm>
              <a:off x="3840" y="288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6965" name="Oval 39"/>
            <p:cNvSpPr>
              <a:spLocks noChangeArrowheads="1"/>
            </p:cNvSpPr>
            <p:nvPr/>
          </p:nvSpPr>
          <p:spPr bwMode="auto">
            <a:xfrm>
              <a:off x="4656" y="2592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6966" name="Oval 40"/>
            <p:cNvSpPr>
              <a:spLocks noChangeArrowheads="1"/>
            </p:cNvSpPr>
            <p:nvPr/>
          </p:nvSpPr>
          <p:spPr bwMode="auto">
            <a:xfrm>
              <a:off x="3792" y="2784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6967" name="Oval 41"/>
            <p:cNvSpPr>
              <a:spLocks noChangeArrowheads="1"/>
            </p:cNvSpPr>
            <p:nvPr/>
          </p:nvSpPr>
          <p:spPr bwMode="auto">
            <a:xfrm>
              <a:off x="4656" y="2832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6968" name="Oval 42"/>
            <p:cNvSpPr>
              <a:spLocks noChangeArrowheads="1"/>
            </p:cNvSpPr>
            <p:nvPr/>
          </p:nvSpPr>
          <p:spPr bwMode="auto">
            <a:xfrm>
              <a:off x="4704" y="268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6969" name="Oval 43"/>
            <p:cNvSpPr>
              <a:spLocks noChangeArrowheads="1"/>
            </p:cNvSpPr>
            <p:nvPr/>
          </p:nvSpPr>
          <p:spPr bwMode="auto">
            <a:xfrm>
              <a:off x="4560" y="268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6970" name="Oval 44"/>
            <p:cNvSpPr>
              <a:spLocks noChangeArrowheads="1"/>
            </p:cNvSpPr>
            <p:nvPr/>
          </p:nvSpPr>
          <p:spPr bwMode="auto">
            <a:xfrm>
              <a:off x="4800" y="264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6971" name="Oval 45"/>
            <p:cNvSpPr>
              <a:spLocks noChangeArrowheads="1"/>
            </p:cNvSpPr>
            <p:nvPr/>
          </p:nvSpPr>
          <p:spPr bwMode="auto">
            <a:xfrm>
              <a:off x="4224" y="2544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6972" name="Oval 46"/>
            <p:cNvSpPr>
              <a:spLocks noChangeArrowheads="1"/>
            </p:cNvSpPr>
            <p:nvPr/>
          </p:nvSpPr>
          <p:spPr bwMode="auto">
            <a:xfrm>
              <a:off x="4128" y="288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6973" name="Oval 47"/>
            <p:cNvSpPr>
              <a:spLocks noChangeArrowheads="1"/>
            </p:cNvSpPr>
            <p:nvPr/>
          </p:nvSpPr>
          <p:spPr bwMode="auto">
            <a:xfrm>
              <a:off x="4272" y="297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6974" name="Oval 48"/>
            <p:cNvSpPr>
              <a:spLocks noChangeArrowheads="1"/>
            </p:cNvSpPr>
            <p:nvPr/>
          </p:nvSpPr>
          <p:spPr bwMode="auto">
            <a:xfrm>
              <a:off x="4272" y="273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6975" name="Oval 49"/>
            <p:cNvSpPr>
              <a:spLocks noChangeArrowheads="1"/>
            </p:cNvSpPr>
            <p:nvPr/>
          </p:nvSpPr>
          <p:spPr bwMode="auto">
            <a:xfrm>
              <a:off x="4272" y="2832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6976" name="Oval 50"/>
            <p:cNvSpPr>
              <a:spLocks noChangeArrowheads="1"/>
            </p:cNvSpPr>
            <p:nvPr/>
          </p:nvSpPr>
          <p:spPr bwMode="auto">
            <a:xfrm>
              <a:off x="4176" y="297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6977" name="Text Box 51"/>
            <p:cNvSpPr txBox="1">
              <a:spLocks noChangeArrowheads="1"/>
            </p:cNvSpPr>
            <p:nvPr/>
          </p:nvSpPr>
          <p:spPr bwMode="auto">
            <a:xfrm>
              <a:off x="3288" y="3168"/>
              <a:ext cx="1920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fr-FR" sz="1600">
                  <a:latin typeface="Arial" pitchFamily="34" charset="0"/>
                </a:rPr>
                <a:t>Split the genes into groups depending on their behavior</a:t>
              </a:r>
            </a:p>
          </p:txBody>
        </p:sp>
        <p:sp>
          <p:nvSpPr>
            <p:cNvPr id="166978" name="Line 52"/>
            <p:cNvSpPr>
              <a:spLocks noChangeShapeType="1"/>
            </p:cNvSpPr>
            <p:nvPr/>
          </p:nvSpPr>
          <p:spPr bwMode="auto">
            <a:xfrm>
              <a:off x="2784" y="1872"/>
              <a:ext cx="72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66918" name="Text Box 5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257800" y="5667375"/>
            <a:ext cx="2971800" cy="33655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fr-FR" sz="1600">
                <a:latin typeface="Arial" pitchFamily="34" charset="0"/>
              </a:rPr>
              <a:t> Clustering</a:t>
            </a:r>
          </a:p>
        </p:txBody>
      </p:sp>
      <p:sp>
        <p:nvSpPr>
          <p:cNvPr id="166919" name="Rectangle 54"/>
          <p:cNvSpPr>
            <a:spLocks noChangeArrowheads="1"/>
          </p:cNvSpPr>
          <p:nvPr/>
        </p:nvSpPr>
        <p:spPr bwMode="auto">
          <a:xfrm>
            <a:off x="3429000" y="990600"/>
            <a:ext cx="2209800" cy="1295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6920" name="Line 55"/>
          <p:cNvSpPr>
            <a:spLocks noChangeShapeType="1"/>
          </p:cNvSpPr>
          <p:nvPr/>
        </p:nvSpPr>
        <p:spPr bwMode="auto">
          <a:xfrm flipH="1" flipV="1">
            <a:off x="3581400" y="1828800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6921" name="Line 56"/>
          <p:cNvSpPr>
            <a:spLocks noChangeShapeType="1"/>
          </p:cNvSpPr>
          <p:nvPr/>
        </p:nvSpPr>
        <p:spPr bwMode="auto">
          <a:xfrm flipV="1">
            <a:off x="3657600" y="2057400"/>
            <a:ext cx="228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6922" name="Line 57"/>
          <p:cNvSpPr>
            <a:spLocks noChangeShapeType="1"/>
          </p:cNvSpPr>
          <p:nvPr/>
        </p:nvSpPr>
        <p:spPr bwMode="auto">
          <a:xfrm flipV="1">
            <a:off x="3657600" y="19050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6923" name="Oval 58"/>
          <p:cNvSpPr>
            <a:spLocks noChangeArrowheads="1"/>
          </p:cNvSpPr>
          <p:nvPr/>
        </p:nvSpPr>
        <p:spPr bwMode="auto">
          <a:xfrm>
            <a:off x="4038600" y="1600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6924" name="Oval 59"/>
          <p:cNvSpPr>
            <a:spLocks noChangeArrowheads="1"/>
          </p:cNvSpPr>
          <p:nvPr/>
        </p:nvSpPr>
        <p:spPr bwMode="auto">
          <a:xfrm>
            <a:off x="5105400" y="1371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6925" name="Oval 60"/>
          <p:cNvSpPr>
            <a:spLocks noChangeArrowheads="1"/>
          </p:cNvSpPr>
          <p:nvPr/>
        </p:nvSpPr>
        <p:spPr bwMode="auto">
          <a:xfrm>
            <a:off x="4876800" y="16764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6926" name="Oval 61"/>
          <p:cNvSpPr>
            <a:spLocks noChangeArrowheads="1"/>
          </p:cNvSpPr>
          <p:nvPr/>
        </p:nvSpPr>
        <p:spPr bwMode="auto">
          <a:xfrm>
            <a:off x="4419600" y="1219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6927" name="Oval 62"/>
          <p:cNvSpPr>
            <a:spLocks noChangeArrowheads="1"/>
          </p:cNvSpPr>
          <p:nvPr/>
        </p:nvSpPr>
        <p:spPr bwMode="auto">
          <a:xfrm>
            <a:off x="4038600" y="1219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6928" name="Oval 63"/>
          <p:cNvSpPr>
            <a:spLocks noChangeArrowheads="1"/>
          </p:cNvSpPr>
          <p:nvPr/>
        </p:nvSpPr>
        <p:spPr bwMode="auto">
          <a:xfrm>
            <a:off x="4876800" y="1219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6929" name="Oval 64"/>
          <p:cNvSpPr>
            <a:spLocks noChangeArrowheads="1"/>
          </p:cNvSpPr>
          <p:nvPr/>
        </p:nvSpPr>
        <p:spPr bwMode="auto">
          <a:xfrm>
            <a:off x="3810000" y="1524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6930" name="Oval 65"/>
          <p:cNvSpPr>
            <a:spLocks noChangeArrowheads="1"/>
          </p:cNvSpPr>
          <p:nvPr/>
        </p:nvSpPr>
        <p:spPr bwMode="auto">
          <a:xfrm>
            <a:off x="3962400" y="1371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6931" name="Oval 66"/>
          <p:cNvSpPr>
            <a:spLocks noChangeArrowheads="1"/>
          </p:cNvSpPr>
          <p:nvPr/>
        </p:nvSpPr>
        <p:spPr bwMode="auto">
          <a:xfrm>
            <a:off x="4191000" y="1371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6932" name="Oval 67"/>
          <p:cNvSpPr>
            <a:spLocks noChangeArrowheads="1"/>
          </p:cNvSpPr>
          <p:nvPr/>
        </p:nvSpPr>
        <p:spPr bwMode="auto">
          <a:xfrm>
            <a:off x="4191000" y="1752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6933" name="Oval 68"/>
          <p:cNvSpPr>
            <a:spLocks noChangeArrowheads="1"/>
          </p:cNvSpPr>
          <p:nvPr/>
        </p:nvSpPr>
        <p:spPr bwMode="auto">
          <a:xfrm>
            <a:off x="4419600" y="1447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6934" name="Oval 69"/>
          <p:cNvSpPr>
            <a:spLocks noChangeArrowheads="1"/>
          </p:cNvSpPr>
          <p:nvPr/>
        </p:nvSpPr>
        <p:spPr bwMode="auto">
          <a:xfrm>
            <a:off x="4267200" y="1600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6935" name="Oval 70"/>
          <p:cNvSpPr>
            <a:spLocks noChangeArrowheads="1"/>
          </p:cNvSpPr>
          <p:nvPr/>
        </p:nvSpPr>
        <p:spPr bwMode="auto">
          <a:xfrm>
            <a:off x="4572000" y="12954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6936" name="Oval 71"/>
          <p:cNvSpPr>
            <a:spLocks noChangeArrowheads="1"/>
          </p:cNvSpPr>
          <p:nvPr/>
        </p:nvSpPr>
        <p:spPr bwMode="auto">
          <a:xfrm>
            <a:off x="4495800" y="16764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6937" name="Oval 72"/>
          <p:cNvSpPr>
            <a:spLocks noChangeArrowheads="1"/>
          </p:cNvSpPr>
          <p:nvPr/>
        </p:nvSpPr>
        <p:spPr bwMode="auto">
          <a:xfrm>
            <a:off x="4648200" y="1524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6938" name="Oval 73"/>
          <p:cNvSpPr>
            <a:spLocks noChangeArrowheads="1"/>
          </p:cNvSpPr>
          <p:nvPr/>
        </p:nvSpPr>
        <p:spPr bwMode="auto">
          <a:xfrm>
            <a:off x="5029200" y="16764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6939" name="Oval 74"/>
          <p:cNvSpPr>
            <a:spLocks noChangeArrowheads="1"/>
          </p:cNvSpPr>
          <p:nvPr/>
        </p:nvSpPr>
        <p:spPr bwMode="auto">
          <a:xfrm>
            <a:off x="3962400" y="1752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6940" name="Oval 75"/>
          <p:cNvSpPr>
            <a:spLocks noChangeArrowheads="1"/>
          </p:cNvSpPr>
          <p:nvPr/>
        </p:nvSpPr>
        <p:spPr bwMode="auto">
          <a:xfrm>
            <a:off x="4876800" y="1447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6941" name="Line 76"/>
          <p:cNvSpPr>
            <a:spLocks noChangeShapeType="1"/>
          </p:cNvSpPr>
          <p:nvPr/>
        </p:nvSpPr>
        <p:spPr bwMode="auto">
          <a:xfrm flipV="1">
            <a:off x="2971800" y="1524000"/>
            <a:ext cx="762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6942" name="Text Box 77"/>
          <p:cNvSpPr txBox="1">
            <a:spLocks noChangeArrowheads="1"/>
          </p:cNvSpPr>
          <p:nvPr/>
        </p:nvSpPr>
        <p:spPr bwMode="auto">
          <a:xfrm>
            <a:off x="1828800" y="1447800"/>
            <a:ext cx="1143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sz="1600">
              <a:latin typeface="Arial" pitchFamily="34" charset="0"/>
            </a:endParaRPr>
          </a:p>
        </p:txBody>
      </p:sp>
      <p:sp>
        <p:nvSpPr>
          <p:cNvPr id="166943" name="Text Box 78"/>
          <p:cNvSpPr txBox="1">
            <a:spLocks noChangeArrowheads="1"/>
          </p:cNvSpPr>
          <p:nvPr/>
        </p:nvSpPr>
        <p:spPr bwMode="auto">
          <a:xfrm>
            <a:off x="2133600" y="1447800"/>
            <a:ext cx="990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r-FR" sz="1600">
                <a:latin typeface="Arial" pitchFamily="34" charset="0"/>
              </a:rPr>
              <a:t>Gène</a:t>
            </a:r>
          </a:p>
        </p:txBody>
      </p:sp>
      <p:sp>
        <p:nvSpPr>
          <p:cNvPr id="166944" name="Oval 79"/>
          <p:cNvSpPr>
            <a:spLocks noChangeArrowheads="1"/>
          </p:cNvSpPr>
          <p:nvPr/>
        </p:nvSpPr>
        <p:spPr bwMode="auto">
          <a:xfrm>
            <a:off x="3581400" y="1066800"/>
            <a:ext cx="1905000" cy="914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6945" name="Text Box 80"/>
          <p:cNvSpPr txBox="1">
            <a:spLocks noChangeArrowheads="1"/>
          </p:cNvSpPr>
          <p:nvPr/>
        </p:nvSpPr>
        <p:spPr bwMode="auto">
          <a:xfrm>
            <a:off x="1600200" y="2362200"/>
            <a:ext cx="5867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r-FR" sz="1600">
                <a:latin typeface="Arial" pitchFamily="34" charset="0"/>
              </a:rPr>
              <a:t>Each gene is a dot in a n dimension space (n= number of experiments). How to deal with this and define gene groups?</a:t>
            </a:r>
          </a:p>
        </p:txBody>
      </p:sp>
      <p:sp>
        <p:nvSpPr>
          <p:cNvPr id="166946" name="Text Box 81"/>
          <p:cNvSpPr txBox="1">
            <a:spLocks noChangeArrowheads="1"/>
          </p:cNvSpPr>
          <p:nvPr/>
        </p:nvSpPr>
        <p:spPr bwMode="auto">
          <a:xfrm>
            <a:off x="6172200" y="1524000"/>
            <a:ext cx="1600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fr-FR" sz="1600">
              <a:latin typeface="Arial" pitchFamily="34" charset="0"/>
            </a:endParaRPr>
          </a:p>
        </p:txBody>
      </p:sp>
      <p:pic>
        <p:nvPicPr>
          <p:cNvPr id="82" name="Segnale acust. registr.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308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ext Box 2"/>
          <p:cNvSpPr txBox="1">
            <a:spLocks noChangeArrowheads="1"/>
          </p:cNvSpPr>
          <p:nvPr/>
        </p:nvSpPr>
        <p:spPr bwMode="auto">
          <a:xfrm>
            <a:off x="1598613" y="73025"/>
            <a:ext cx="558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800"/>
              <a:t>How to cluster genes according to their expression profile?</a:t>
            </a: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619125" y="903288"/>
            <a:ext cx="2895600" cy="2241550"/>
            <a:chOff x="480" y="2640"/>
            <a:chExt cx="1824" cy="1412"/>
          </a:xfrm>
        </p:grpSpPr>
        <p:sp>
          <p:nvSpPr>
            <p:cNvPr id="168991" name="Line 4"/>
            <p:cNvSpPr>
              <a:spLocks noChangeShapeType="1"/>
            </p:cNvSpPr>
            <p:nvPr/>
          </p:nvSpPr>
          <p:spPr bwMode="auto">
            <a:xfrm flipV="1">
              <a:off x="960" y="2688"/>
              <a:ext cx="0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8992" name="Line 5"/>
            <p:cNvSpPr>
              <a:spLocks noChangeShapeType="1"/>
            </p:cNvSpPr>
            <p:nvPr/>
          </p:nvSpPr>
          <p:spPr bwMode="auto">
            <a:xfrm>
              <a:off x="960" y="3840"/>
              <a:ext cx="12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8993" name="Text Box 6"/>
            <p:cNvSpPr txBox="1">
              <a:spLocks noChangeArrowheads="1"/>
            </p:cNvSpPr>
            <p:nvPr/>
          </p:nvSpPr>
          <p:spPr bwMode="auto">
            <a:xfrm>
              <a:off x="1824" y="3840"/>
              <a:ext cx="48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fr-FR" sz="1600" i="1">
                  <a:latin typeface="Arial" pitchFamily="34" charset="0"/>
                </a:rPr>
                <a:t>Exp 1</a:t>
              </a:r>
              <a:endParaRPr lang="fr-FR" sz="1600">
                <a:latin typeface="Arial" pitchFamily="34" charset="0"/>
              </a:endParaRPr>
            </a:p>
          </p:txBody>
        </p:sp>
        <p:sp>
          <p:nvSpPr>
            <p:cNvPr id="168994" name="Text Box 7"/>
            <p:cNvSpPr txBox="1">
              <a:spLocks noChangeArrowheads="1"/>
            </p:cNvSpPr>
            <p:nvPr/>
          </p:nvSpPr>
          <p:spPr bwMode="auto">
            <a:xfrm>
              <a:off x="480" y="2640"/>
              <a:ext cx="48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fr-FR" sz="1600" i="1">
                  <a:latin typeface="Arial" pitchFamily="34" charset="0"/>
                </a:rPr>
                <a:t>Exp 2</a:t>
              </a:r>
              <a:endParaRPr lang="fr-FR" sz="1600">
                <a:latin typeface="Arial" pitchFamily="34" charset="0"/>
              </a:endParaRPr>
            </a:p>
          </p:txBody>
        </p:sp>
        <p:sp>
          <p:nvSpPr>
            <p:cNvPr id="168995" name="Oval 8"/>
            <p:cNvSpPr>
              <a:spLocks noChangeArrowheads="1"/>
            </p:cNvSpPr>
            <p:nvPr/>
          </p:nvSpPr>
          <p:spPr bwMode="auto">
            <a:xfrm>
              <a:off x="1488" y="31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8996" name="Oval 9"/>
            <p:cNvSpPr>
              <a:spLocks noChangeArrowheads="1"/>
            </p:cNvSpPr>
            <p:nvPr/>
          </p:nvSpPr>
          <p:spPr bwMode="auto">
            <a:xfrm>
              <a:off x="1488" y="3552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8997" name="Line 10"/>
            <p:cNvSpPr>
              <a:spLocks noChangeShapeType="1"/>
            </p:cNvSpPr>
            <p:nvPr/>
          </p:nvSpPr>
          <p:spPr bwMode="auto">
            <a:xfrm>
              <a:off x="1513" y="3168"/>
              <a:ext cx="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8998" name="Line 11"/>
            <p:cNvSpPr>
              <a:spLocks noChangeShapeType="1"/>
            </p:cNvSpPr>
            <p:nvPr/>
          </p:nvSpPr>
          <p:spPr bwMode="auto">
            <a:xfrm>
              <a:off x="960" y="3576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8999" name="Line 12"/>
            <p:cNvSpPr>
              <a:spLocks noChangeShapeType="1"/>
            </p:cNvSpPr>
            <p:nvPr/>
          </p:nvSpPr>
          <p:spPr bwMode="auto">
            <a:xfrm>
              <a:off x="960" y="3193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" name="Group 1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648325" y="2427288"/>
            <a:ext cx="2514600" cy="1190625"/>
            <a:chOff x="3648" y="3600"/>
            <a:chExt cx="1584" cy="750"/>
          </a:xfrm>
        </p:grpSpPr>
        <p:sp>
          <p:nvSpPr>
            <p:cNvPr id="168989" name="Oval 14"/>
            <p:cNvSpPr>
              <a:spLocks noChangeArrowheads="1"/>
            </p:cNvSpPr>
            <p:nvPr/>
          </p:nvSpPr>
          <p:spPr bwMode="auto">
            <a:xfrm>
              <a:off x="3888" y="3600"/>
              <a:ext cx="912" cy="336"/>
            </a:xfrm>
            <a:prstGeom prst="ellipse">
              <a:avLst/>
            </a:prstGeom>
            <a:noFill/>
            <a:ln w="2540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8990" name="Text Box 15"/>
            <p:cNvSpPr txBox="1">
              <a:spLocks noChangeArrowheads="1"/>
            </p:cNvSpPr>
            <p:nvPr/>
          </p:nvSpPr>
          <p:spPr bwMode="auto">
            <a:xfrm>
              <a:off x="3648" y="3984"/>
              <a:ext cx="1584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fr-FR" sz="1600">
                  <a:solidFill>
                    <a:srgbClr val="FF0000"/>
                  </a:solidFill>
                  <a:latin typeface="Arial" pitchFamily="34" charset="0"/>
                </a:rPr>
                <a:t>More information is kept on axis 2</a:t>
              </a:r>
              <a:endParaRPr lang="fr-FR" sz="1600">
                <a:latin typeface="Arial" pitchFamily="34" charset="0"/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5838825" y="1284288"/>
            <a:ext cx="1828800" cy="488950"/>
            <a:chOff x="3768" y="2880"/>
            <a:chExt cx="1152" cy="308"/>
          </a:xfrm>
        </p:grpSpPr>
        <p:sp>
          <p:nvSpPr>
            <p:cNvPr id="168985" name="Text Box 17"/>
            <p:cNvSpPr txBox="1">
              <a:spLocks noChangeArrowheads="1"/>
            </p:cNvSpPr>
            <p:nvPr/>
          </p:nvSpPr>
          <p:spPr bwMode="auto">
            <a:xfrm>
              <a:off x="3792" y="2976"/>
              <a:ext cx="10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fr-FR" sz="1600">
                  <a:latin typeface="Arial" pitchFamily="34" charset="0"/>
                </a:rPr>
                <a:t>Axis 1</a:t>
              </a:r>
            </a:p>
          </p:txBody>
        </p:sp>
        <p:grpSp>
          <p:nvGrpSpPr>
            <p:cNvPr id="5" name="Group 18"/>
            <p:cNvGrpSpPr>
              <a:grpSpLocks/>
            </p:cNvGrpSpPr>
            <p:nvPr/>
          </p:nvGrpSpPr>
          <p:grpSpPr bwMode="auto">
            <a:xfrm>
              <a:off x="3768" y="2880"/>
              <a:ext cx="1152" cy="48"/>
              <a:chOff x="3768" y="2880"/>
              <a:chExt cx="1152" cy="48"/>
            </a:xfrm>
          </p:grpSpPr>
          <p:sp>
            <p:nvSpPr>
              <p:cNvPr id="168987" name="Oval 19"/>
              <p:cNvSpPr>
                <a:spLocks noChangeArrowheads="1"/>
              </p:cNvSpPr>
              <p:nvPr/>
            </p:nvSpPr>
            <p:spPr bwMode="auto">
              <a:xfrm>
                <a:off x="4272" y="288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68988" name="Line 20"/>
              <p:cNvSpPr>
                <a:spLocks noChangeShapeType="1"/>
              </p:cNvSpPr>
              <p:nvPr/>
            </p:nvSpPr>
            <p:spPr bwMode="auto">
              <a:xfrm>
                <a:off x="3768" y="2905"/>
                <a:ext cx="1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grpSp>
        <p:nvGrpSpPr>
          <p:cNvPr id="6" name="Group 21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5838825" y="2274888"/>
            <a:ext cx="1828800" cy="488950"/>
            <a:chOff x="3768" y="3504"/>
            <a:chExt cx="1152" cy="308"/>
          </a:xfrm>
        </p:grpSpPr>
        <p:sp>
          <p:nvSpPr>
            <p:cNvPr id="168981" name="Oval 22"/>
            <p:cNvSpPr>
              <a:spLocks noChangeArrowheads="1"/>
            </p:cNvSpPr>
            <p:nvPr/>
          </p:nvSpPr>
          <p:spPr bwMode="auto">
            <a:xfrm>
              <a:off x="4032" y="3504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8982" name="Oval 23"/>
            <p:cNvSpPr>
              <a:spLocks noChangeArrowheads="1"/>
            </p:cNvSpPr>
            <p:nvPr/>
          </p:nvSpPr>
          <p:spPr bwMode="auto">
            <a:xfrm>
              <a:off x="4512" y="3504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8983" name="Text Box 24"/>
            <p:cNvSpPr txBox="1">
              <a:spLocks noChangeArrowheads="1"/>
            </p:cNvSpPr>
            <p:nvPr/>
          </p:nvSpPr>
          <p:spPr bwMode="auto">
            <a:xfrm>
              <a:off x="3840" y="3600"/>
              <a:ext cx="10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fr-FR" sz="1600">
                  <a:latin typeface="Arial" pitchFamily="34" charset="0"/>
                </a:rPr>
                <a:t>Axis 2</a:t>
              </a:r>
            </a:p>
          </p:txBody>
        </p:sp>
        <p:sp>
          <p:nvSpPr>
            <p:cNvPr id="168984" name="Line 25"/>
            <p:cNvSpPr>
              <a:spLocks noChangeShapeType="1"/>
            </p:cNvSpPr>
            <p:nvPr/>
          </p:nvSpPr>
          <p:spPr bwMode="auto">
            <a:xfrm>
              <a:off x="3768" y="3527"/>
              <a:ext cx="11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7" name="Group 26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3514725" y="1436688"/>
            <a:ext cx="1981200" cy="838200"/>
            <a:chOff x="2304" y="2976"/>
            <a:chExt cx="1248" cy="528"/>
          </a:xfrm>
        </p:grpSpPr>
        <p:sp>
          <p:nvSpPr>
            <p:cNvPr id="168977" name="Text Box 27"/>
            <p:cNvSpPr txBox="1">
              <a:spLocks noChangeArrowheads="1"/>
            </p:cNvSpPr>
            <p:nvPr/>
          </p:nvSpPr>
          <p:spPr bwMode="auto">
            <a:xfrm>
              <a:off x="2304" y="2976"/>
              <a:ext cx="81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fr-FR" sz="1600" i="1">
                  <a:latin typeface="Arial" pitchFamily="34" charset="0"/>
                </a:rPr>
                <a:t>Projection</a:t>
              </a:r>
              <a:endParaRPr lang="fr-FR" sz="1600">
                <a:latin typeface="Arial" pitchFamily="34" charset="0"/>
              </a:endParaRPr>
            </a:p>
          </p:txBody>
        </p:sp>
        <p:sp>
          <p:nvSpPr>
            <p:cNvPr id="168978" name="Line 28"/>
            <p:cNvSpPr>
              <a:spLocks noChangeShapeType="1"/>
            </p:cNvSpPr>
            <p:nvPr/>
          </p:nvSpPr>
          <p:spPr bwMode="auto">
            <a:xfrm>
              <a:off x="2352" y="3264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8979" name="Line 29"/>
            <p:cNvSpPr>
              <a:spLocks noChangeShapeType="1"/>
            </p:cNvSpPr>
            <p:nvPr/>
          </p:nvSpPr>
          <p:spPr bwMode="auto">
            <a:xfrm flipV="1">
              <a:off x="3072" y="2976"/>
              <a:ext cx="48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8980" name="Line 30"/>
            <p:cNvSpPr>
              <a:spLocks noChangeShapeType="1"/>
            </p:cNvSpPr>
            <p:nvPr/>
          </p:nvSpPr>
          <p:spPr bwMode="auto">
            <a:xfrm>
              <a:off x="3072" y="3264"/>
              <a:ext cx="48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68968" name="Text Box 31"/>
          <p:cNvSpPr txBox="1">
            <a:spLocks noChangeArrowheads="1"/>
          </p:cNvSpPr>
          <p:nvPr/>
        </p:nvSpPr>
        <p:spPr bwMode="auto">
          <a:xfrm>
            <a:off x="2320925" y="1519238"/>
            <a:ext cx="838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800"/>
              <a:t>Gene 1</a:t>
            </a:r>
          </a:p>
        </p:txBody>
      </p:sp>
      <p:sp>
        <p:nvSpPr>
          <p:cNvPr id="168969" name="Text Box 32"/>
          <p:cNvSpPr txBox="1">
            <a:spLocks noChangeArrowheads="1"/>
          </p:cNvSpPr>
          <p:nvPr/>
        </p:nvSpPr>
        <p:spPr bwMode="auto">
          <a:xfrm>
            <a:off x="2363788" y="217805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800"/>
              <a:t>Gene 2</a:t>
            </a:r>
          </a:p>
        </p:txBody>
      </p:sp>
      <p:sp>
        <p:nvSpPr>
          <p:cNvPr id="168970" name="Text Box 33"/>
          <p:cNvSpPr txBox="1">
            <a:spLocks noChangeArrowheads="1"/>
          </p:cNvSpPr>
          <p:nvPr/>
        </p:nvSpPr>
        <p:spPr bwMode="auto">
          <a:xfrm>
            <a:off x="327025" y="539750"/>
            <a:ext cx="314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800"/>
              <a:t>Dimension reduction: the theory</a:t>
            </a:r>
          </a:p>
        </p:txBody>
      </p:sp>
      <p:sp>
        <p:nvSpPr>
          <p:cNvPr id="168971" name="Text Box 34"/>
          <p:cNvSpPr txBox="1">
            <a:spLocks noChangeArrowheads="1"/>
          </p:cNvSpPr>
          <p:nvPr/>
        </p:nvSpPr>
        <p:spPr bwMode="auto">
          <a:xfrm>
            <a:off x="336550" y="4124325"/>
            <a:ext cx="5372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800" dirty="0"/>
              <a:t>Dimension </a:t>
            </a:r>
            <a:r>
              <a:rPr lang="fr-FR" sz="1800" dirty="0" err="1"/>
              <a:t>reduction</a:t>
            </a:r>
            <a:r>
              <a:rPr lang="fr-FR" sz="1800" dirty="0"/>
              <a:t>: the Principal Component </a:t>
            </a:r>
            <a:r>
              <a:rPr lang="fr-FR" sz="1800" dirty="0" err="1"/>
              <a:t>Analysis</a:t>
            </a:r>
            <a:endParaRPr lang="fr-FR" sz="1800" dirty="0"/>
          </a:p>
        </p:txBody>
      </p:sp>
      <p:grpSp>
        <p:nvGrpSpPr>
          <p:cNvPr id="8" name="Group 35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1098550" y="4632325"/>
            <a:ext cx="6858000" cy="565150"/>
            <a:chOff x="768" y="528"/>
            <a:chExt cx="4320" cy="356"/>
          </a:xfrm>
        </p:grpSpPr>
        <p:sp>
          <p:nvSpPr>
            <p:cNvPr id="168973" name="Text Box 36"/>
            <p:cNvSpPr txBox="1">
              <a:spLocks noChangeArrowheads="1"/>
            </p:cNvSpPr>
            <p:nvPr/>
          </p:nvSpPr>
          <p:spPr bwMode="auto">
            <a:xfrm>
              <a:off x="768" y="528"/>
              <a:ext cx="139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fr-FR" sz="1600">
                  <a:latin typeface="Arial" pitchFamily="34" charset="0"/>
                </a:rPr>
                <a:t>N-dimension Space</a:t>
              </a:r>
            </a:p>
          </p:txBody>
        </p:sp>
        <p:sp>
          <p:nvSpPr>
            <p:cNvPr id="168974" name="Line 37"/>
            <p:cNvSpPr>
              <a:spLocks noChangeShapeType="1"/>
            </p:cNvSpPr>
            <p:nvPr/>
          </p:nvSpPr>
          <p:spPr bwMode="auto">
            <a:xfrm>
              <a:off x="2208" y="634"/>
              <a:ext cx="13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8975" name="Text Box 38"/>
            <p:cNvSpPr txBox="1">
              <a:spLocks noChangeArrowheads="1"/>
            </p:cNvSpPr>
            <p:nvPr/>
          </p:nvSpPr>
          <p:spPr bwMode="auto">
            <a:xfrm>
              <a:off x="3696" y="528"/>
              <a:ext cx="139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fr-FR" sz="1600">
                  <a:latin typeface="Arial" pitchFamily="34" charset="0"/>
                </a:rPr>
                <a:t>2-dimension Space</a:t>
              </a:r>
            </a:p>
          </p:txBody>
        </p:sp>
        <p:sp>
          <p:nvSpPr>
            <p:cNvPr id="168976" name="Text Box 39"/>
            <p:cNvSpPr txBox="1">
              <a:spLocks noChangeArrowheads="1"/>
            </p:cNvSpPr>
            <p:nvPr/>
          </p:nvSpPr>
          <p:spPr bwMode="auto">
            <a:xfrm>
              <a:off x="2592" y="672"/>
              <a:ext cx="62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fr-FR" sz="1600">
                  <a:solidFill>
                    <a:srgbClr val="FF0000"/>
                  </a:solidFill>
                  <a:latin typeface="Arial" pitchFamily="34" charset="0"/>
                </a:rPr>
                <a:t>PCA</a:t>
              </a:r>
            </a:p>
          </p:txBody>
        </p:sp>
      </p:grpSp>
      <p:pic>
        <p:nvPicPr>
          <p:cNvPr id="40" name="Segnale acust. registr.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294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6150" y="785813"/>
            <a:ext cx="7250113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571604" y="0"/>
            <a:ext cx="6125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Metodi di </a:t>
            </a:r>
            <a:r>
              <a:rPr lang="it-IT" sz="3600" dirty="0" err="1"/>
              <a:t>Clustering</a:t>
            </a:r>
            <a:r>
              <a:rPr lang="it-IT" sz="3600" dirty="0"/>
              <a:t> Distributivi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0B92604-4ADE-4C7F-9D14-E52222607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0529" y="437733"/>
            <a:ext cx="5722943" cy="5982535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43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7CDDB26-7B7D-45F0-BA8C-DF90FBB7E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7700" y="904523"/>
            <a:ext cx="5508600" cy="5048955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3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24B7229-6D92-4764-AF59-C558A3698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8391" y="1156971"/>
            <a:ext cx="5687219" cy="4544059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3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214813" y="3122613"/>
            <a:ext cx="4929187" cy="2359025"/>
            <a:chOff x="2655" y="1967"/>
            <a:chExt cx="3105" cy="1486"/>
          </a:xfrm>
        </p:grpSpPr>
        <p:sp>
          <p:nvSpPr>
            <p:cNvPr id="167978" name="Text Box 3"/>
            <p:cNvSpPr txBox="1">
              <a:spLocks noChangeArrowheads="1"/>
            </p:cNvSpPr>
            <p:nvPr/>
          </p:nvSpPr>
          <p:spPr bwMode="auto">
            <a:xfrm>
              <a:off x="3011" y="1967"/>
              <a:ext cx="182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fr-FR" sz="1600">
                  <a:latin typeface="Arial" pitchFamily="34" charset="0"/>
                </a:rPr>
                <a:t>n genes, 3 exp</a:t>
              </a:r>
            </a:p>
          </p:txBody>
        </p:sp>
        <p:pic>
          <p:nvPicPr>
            <p:cNvPr id="167979" name="Picture 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013" y="2207"/>
              <a:ext cx="1818" cy="1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7980" name="Line 5"/>
            <p:cNvSpPr>
              <a:spLocks noChangeShapeType="1"/>
            </p:cNvSpPr>
            <p:nvPr/>
          </p:nvSpPr>
          <p:spPr bwMode="auto">
            <a:xfrm>
              <a:off x="2655" y="2831"/>
              <a:ext cx="27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7981" name="Line 6"/>
            <p:cNvSpPr>
              <a:spLocks noChangeShapeType="1"/>
            </p:cNvSpPr>
            <p:nvPr/>
          </p:nvSpPr>
          <p:spPr bwMode="auto">
            <a:xfrm>
              <a:off x="4863" y="2879"/>
              <a:ext cx="273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7982" name="Text Box 7"/>
            <p:cNvSpPr txBox="1">
              <a:spLocks noChangeArrowheads="1"/>
            </p:cNvSpPr>
            <p:nvPr/>
          </p:nvSpPr>
          <p:spPr bwMode="auto">
            <a:xfrm>
              <a:off x="5184" y="2687"/>
              <a:ext cx="576" cy="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fr-FR" sz="1600" b="1">
                  <a:solidFill>
                    <a:srgbClr val="FF0000"/>
                  </a:solidFill>
                </a:rPr>
                <a:t>n genes,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fr-FR" sz="1600" b="1">
                  <a:solidFill>
                    <a:srgbClr val="FF0000"/>
                  </a:solidFill>
                </a:rPr>
                <a:t>N exp.</a:t>
              </a:r>
            </a:p>
          </p:txBody>
        </p:sp>
      </p:grpSp>
      <p:grpSp>
        <p:nvGrpSpPr>
          <p:cNvPr id="3" name="Group 8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07988" y="762000"/>
            <a:ext cx="8355012" cy="2057400"/>
            <a:chOff x="257" y="480"/>
            <a:chExt cx="5263" cy="1296"/>
          </a:xfrm>
        </p:grpSpPr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480" y="768"/>
              <a:ext cx="1920" cy="678"/>
              <a:chOff x="480" y="912"/>
              <a:chExt cx="1920" cy="678"/>
            </a:xfrm>
          </p:grpSpPr>
          <p:sp>
            <p:nvSpPr>
              <p:cNvPr id="167968" name="Text Box 10"/>
              <p:cNvSpPr txBox="1">
                <a:spLocks noChangeArrowheads="1"/>
              </p:cNvSpPr>
              <p:nvPr/>
            </p:nvSpPr>
            <p:spPr bwMode="auto">
              <a:xfrm>
                <a:off x="480" y="1200"/>
                <a:ext cx="720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endParaRPr lang="en-GB" sz="1400">
                  <a:latin typeface="Arial" pitchFamily="34" charset="0"/>
                </a:endParaRPr>
              </a:p>
            </p:txBody>
          </p:sp>
          <p:sp>
            <p:nvSpPr>
              <p:cNvPr id="448523" name="Text Box 11"/>
              <p:cNvSpPr txBox="1">
                <a:spLocks noChangeArrowheads="1"/>
              </p:cNvSpPr>
              <p:nvPr/>
            </p:nvSpPr>
            <p:spPr bwMode="auto">
              <a:xfrm>
                <a:off x="528" y="1152"/>
                <a:ext cx="624" cy="19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fr-FR" sz="140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Gene 1</a:t>
                </a:r>
                <a:endParaRPr lang="fr-FR" sz="1400">
                  <a:latin typeface="Arial" charset="0"/>
                </a:endParaRPr>
              </a:p>
            </p:txBody>
          </p:sp>
          <p:sp>
            <p:nvSpPr>
              <p:cNvPr id="448524" name="Text Box 12"/>
              <p:cNvSpPr txBox="1">
                <a:spLocks noChangeArrowheads="1"/>
              </p:cNvSpPr>
              <p:nvPr/>
            </p:nvSpPr>
            <p:spPr bwMode="auto">
              <a:xfrm>
                <a:off x="528" y="1392"/>
                <a:ext cx="624" cy="19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fr-FR" sz="1400"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Gene 2</a:t>
                </a:r>
                <a:endParaRPr lang="fr-FR" sz="1400">
                  <a:solidFill>
                    <a:schemeClr val="hlink"/>
                  </a:solidFill>
                  <a:latin typeface="Arial" charset="0"/>
                </a:endParaRPr>
              </a:p>
            </p:txBody>
          </p:sp>
          <p:sp>
            <p:nvSpPr>
              <p:cNvPr id="167971" name="Text Box 13"/>
              <p:cNvSpPr txBox="1">
                <a:spLocks noChangeArrowheads="1"/>
              </p:cNvSpPr>
              <p:nvPr/>
            </p:nvSpPr>
            <p:spPr bwMode="auto">
              <a:xfrm>
                <a:off x="528" y="912"/>
                <a:ext cx="624" cy="19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en-GB" sz="1400">
                  <a:latin typeface="Arial" pitchFamily="34" charset="0"/>
                </a:endParaRPr>
              </a:p>
            </p:txBody>
          </p:sp>
          <p:sp>
            <p:nvSpPr>
              <p:cNvPr id="167972" name="Text Box 14"/>
              <p:cNvSpPr txBox="1">
                <a:spLocks noChangeArrowheads="1"/>
              </p:cNvSpPr>
              <p:nvPr/>
            </p:nvSpPr>
            <p:spPr bwMode="auto">
              <a:xfrm>
                <a:off x="1152" y="912"/>
                <a:ext cx="624" cy="19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fr-FR" sz="1400">
                    <a:latin typeface="Arial" pitchFamily="34" charset="0"/>
                  </a:rPr>
                  <a:t>Exp 1</a:t>
                </a:r>
              </a:p>
            </p:txBody>
          </p:sp>
          <p:sp>
            <p:nvSpPr>
              <p:cNvPr id="167973" name="Text Box 15"/>
              <p:cNvSpPr txBox="1">
                <a:spLocks noChangeArrowheads="1"/>
              </p:cNvSpPr>
              <p:nvPr/>
            </p:nvSpPr>
            <p:spPr bwMode="auto">
              <a:xfrm>
                <a:off x="1776" y="912"/>
                <a:ext cx="624" cy="19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fr-FR" sz="1400">
                    <a:latin typeface="Arial" pitchFamily="34" charset="0"/>
                  </a:rPr>
                  <a:t>Exp 2</a:t>
                </a:r>
              </a:p>
            </p:txBody>
          </p:sp>
          <p:sp>
            <p:nvSpPr>
              <p:cNvPr id="167974" name="Text Box 16"/>
              <p:cNvSpPr txBox="1">
                <a:spLocks noChangeArrowheads="1"/>
              </p:cNvSpPr>
              <p:nvPr/>
            </p:nvSpPr>
            <p:spPr bwMode="auto">
              <a:xfrm>
                <a:off x="1152" y="1152"/>
                <a:ext cx="624" cy="19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fr-FR" sz="1400">
                    <a:latin typeface="Arial" pitchFamily="34" charset="0"/>
                  </a:rPr>
                  <a:t>Val(1,1)</a:t>
                </a:r>
              </a:p>
            </p:txBody>
          </p:sp>
          <p:sp>
            <p:nvSpPr>
              <p:cNvPr id="167975" name="Text Box 17"/>
              <p:cNvSpPr txBox="1">
                <a:spLocks noChangeArrowheads="1"/>
              </p:cNvSpPr>
              <p:nvPr/>
            </p:nvSpPr>
            <p:spPr bwMode="auto">
              <a:xfrm>
                <a:off x="1776" y="1152"/>
                <a:ext cx="624" cy="19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fr-FR" sz="1400">
                    <a:latin typeface="Arial" pitchFamily="34" charset="0"/>
                  </a:rPr>
                  <a:t>Val(1,2)</a:t>
                </a:r>
              </a:p>
            </p:txBody>
          </p:sp>
          <p:sp>
            <p:nvSpPr>
              <p:cNvPr id="167976" name="Text Box 18"/>
              <p:cNvSpPr txBox="1">
                <a:spLocks noChangeArrowheads="1"/>
              </p:cNvSpPr>
              <p:nvPr/>
            </p:nvSpPr>
            <p:spPr bwMode="auto">
              <a:xfrm>
                <a:off x="1152" y="1392"/>
                <a:ext cx="624" cy="19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fr-FR" sz="1400">
                    <a:latin typeface="Arial" pitchFamily="34" charset="0"/>
                  </a:rPr>
                  <a:t>Val(2,1)</a:t>
                </a:r>
              </a:p>
            </p:txBody>
          </p:sp>
          <p:sp>
            <p:nvSpPr>
              <p:cNvPr id="167977" name="Text Box 19"/>
              <p:cNvSpPr txBox="1">
                <a:spLocks noChangeArrowheads="1"/>
              </p:cNvSpPr>
              <p:nvPr/>
            </p:nvSpPr>
            <p:spPr bwMode="auto">
              <a:xfrm>
                <a:off x="1776" y="1392"/>
                <a:ext cx="624" cy="19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fr-FR" sz="1400">
                    <a:latin typeface="Arial" pitchFamily="34" charset="0"/>
                  </a:rPr>
                  <a:t>Val(2,2)</a:t>
                </a:r>
              </a:p>
            </p:txBody>
          </p:sp>
        </p:grpSp>
        <p:grpSp>
          <p:nvGrpSpPr>
            <p:cNvPr id="5" name="Group 20"/>
            <p:cNvGrpSpPr>
              <a:grpSpLocks/>
            </p:cNvGrpSpPr>
            <p:nvPr/>
          </p:nvGrpSpPr>
          <p:grpSpPr bwMode="auto">
            <a:xfrm>
              <a:off x="2496" y="624"/>
              <a:ext cx="3024" cy="960"/>
              <a:chOff x="2496" y="768"/>
              <a:chExt cx="3024" cy="960"/>
            </a:xfrm>
          </p:grpSpPr>
          <p:sp>
            <p:nvSpPr>
              <p:cNvPr id="167963" name="Line 21"/>
              <p:cNvSpPr>
                <a:spLocks noChangeShapeType="1"/>
              </p:cNvSpPr>
              <p:nvPr/>
            </p:nvSpPr>
            <p:spPr bwMode="auto">
              <a:xfrm>
                <a:off x="2496" y="1272"/>
                <a:ext cx="67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67964" name="Line 22"/>
              <p:cNvSpPr>
                <a:spLocks noChangeShapeType="1"/>
              </p:cNvSpPr>
              <p:nvPr/>
            </p:nvSpPr>
            <p:spPr bwMode="auto">
              <a:xfrm flipV="1">
                <a:off x="3936" y="816"/>
                <a:ext cx="0" cy="9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67965" name="Line 23"/>
              <p:cNvSpPr>
                <a:spLocks noChangeShapeType="1"/>
              </p:cNvSpPr>
              <p:nvPr/>
            </p:nvSpPr>
            <p:spPr bwMode="auto">
              <a:xfrm>
                <a:off x="3936" y="1728"/>
                <a:ext cx="110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67966" name="Text Box 24"/>
              <p:cNvSpPr txBox="1">
                <a:spLocks noChangeArrowheads="1"/>
              </p:cNvSpPr>
              <p:nvPr/>
            </p:nvSpPr>
            <p:spPr bwMode="auto">
              <a:xfrm>
                <a:off x="4704" y="1536"/>
                <a:ext cx="81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fr-FR" sz="1400" i="1">
                    <a:latin typeface="Arial" pitchFamily="34" charset="0"/>
                  </a:rPr>
                  <a:t>Exp 1</a:t>
                </a:r>
                <a:endParaRPr lang="fr-FR" sz="1400">
                  <a:latin typeface="Arial" pitchFamily="34" charset="0"/>
                </a:endParaRPr>
              </a:p>
            </p:txBody>
          </p:sp>
          <p:sp>
            <p:nvSpPr>
              <p:cNvPr id="167967" name="Text Box 25"/>
              <p:cNvSpPr txBox="1">
                <a:spLocks noChangeArrowheads="1"/>
              </p:cNvSpPr>
              <p:nvPr/>
            </p:nvSpPr>
            <p:spPr bwMode="auto">
              <a:xfrm>
                <a:off x="3120" y="768"/>
                <a:ext cx="81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fr-FR" sz="1400" i="1">
                    <a:latin typeface="Arial" pitchFamily="34" charset="0"/>
                  </a:rPr>
                  <a:t>Exp 2</a:t>
                </a:r>
                <a:endParaRPr lang="fr-FR" sz="1400">
                  <a:latin typeface="Arial" pitchFamily="34" charset="0"/>
                </a:endParaRPr>
              </a:p>
            </p:txBody>
          </p:sp>
        </p:grpSp>
        <p:grpSp>
          <p:nvGrpSpPr>
            <p:cNvPr id="6" name="Group 26"/>
            <p:cNvGrpSpPr>
              <a:grpSpLocks/>
            </p:cNvGrpSpPr>
            <p:nvPr/>
          </p:nvGrpSpPr>
          <p:grpSpPr bwMode="auto">
            <a:xfrm>
              <a:off x="3360" y="1056"/>
              <a:ext cx="1632" cy="720"/>
              <a:chOff x="3360" y="1200"/>
              <a:chExt cx="1632" cy="720"/>
            </a:xfrm>
          </p:grpSpPr>
          <p:sp>
            <p:nvSpPr>
              <p:cNvPr id="167953" name="Line 27"/>
              <p:cNvSpPr>
                <a:spLocks noChangeShapeType="1"/>
              </p:cNvSpPr>
              <p:nvPr/>
            </p:nvSpPr>
            <p:spPr bwMode="auto">
              <a:xfrm>
                <a:off x="4128" y="158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67954" name="Line 28"/>
              <p:cNvSpPr>
                <a:spLocks noChangeShapeType="1"/>
              </p:cNvSpPr>
              <p:nvPr/>
            </p:nvSpPr>
            <p:spPr bwMode="auto">
              <a:xfrm flipH="1">
                <a:off x="3936" y="1558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67955" name="Line 29"/>
              <p:cNvSpPr>
                <a:spLocks noChangeShapeType="1"/>
              </p:cNvSpPr>
              <p:nvPr/>
            </p:nvSpPr>
            <p:spPr bwMode="auto">
              <a:xfrm>
                <a:off x="4608" y="1344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67956" name="Text Box 30"/>
              <p:cNvSpPr txBox="1">
                <a:spLocks noChangeArrowheads="1"/>
              </p:cNvSpPr>
              <p:nvPr/>
            </p:nvSpPr>
            <p:spPr bwMode="auto">
              <a:xfrm>
                <a:off x="3840" y="1728"/>
                <a:ext cx="57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fr-FR" sz="1400">
                    <a:latin typeface="Arial" pitchFamily="34" charset="0"/>
                  </a:rPr>
                  <a:t>Val(1,1)</a:t>
                </a:r>
              </a:p>
            </p:txBody>
          </p:sp>
          <p:sp>
            <p:nvSpPr>
              <p:cNvPr id="167957" name="Text Box 31"/>
              <p:cNvSpPr txBox="1">
                <a:spLocks noChangeArrowheads="1"/>
              </p:cNvSpPr>
              <p:nvPr/>
            </p:nvSpPr>
            <p:spPr bwMode="auto">
              <a:xfrm>
                <a:off x="4416" y="1728"/>
                <a:ext cx="57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fr-FR" sz="1400">
                    <a:latin typeface="Arial" pitchFamily="34" charset="0"/>
                  </a:rPr>
                  <a:t>Val(2,1)</a:t>
                </a:r>
              </a:p>
            </p:txBody>
          </p:sp>
          <p:sp>
            <p:nvSpPr>
              <p:cNvPr id="167958" name="Text Box 32"/>
              <p:cNvSpPr txBox="1">
                <a:spLocks noChangeArrowheads="1"/>
              </p:cNvSpPr>
              <p:nvPr/>
            </p:nvSpPr>
            <p:spPr bwMode="auto">
              <a:xfrm>
                <a:off x="3360" y="1440"/>
                <a:ext cx="57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fr-FR" sz="1400">
                    <a:latin typeface="Arial" pitchFamily="34" charset="0"/>
                  </a:rPr>
                  <a:t>Val(1,2)</a:t>
                </a:r>
              </a:p>
            </p:txBody>
          </p:sp>
          <p:sp>
            <p:nvSpPr>
              <p:cNvPr id="167959" name="Text Box 33"/>
              <p:cNvSpPr txBox="1">
                <a:spLocks noChangeArrowheads="1"/>
              </p:cNvSpPr>
              <p:nvPr/>
            </p:nvSpPr>
            <p:spPr bwMode="auto">
              <a:xfrm>
                <a:off x="3360" y="1200"/>
                <a:ext cx="57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fr-FR" sz="1400">
                    <a:latin typeface="Arial" pitchFamily="34" charset="0"/>
                  </a:rPr>
                  <a:t>Val(2,2)</a:t>
                </a:r>
              </a:p>
            </p:txBody>
          </p:sp>
          <p:sp>
            <p:nvSpPr>
              <p:cNvPr id="167960" name="Oval 34"/>
              <p:cNvSpPr>
                <a:spLocks noChangeArrowheads="1"/>
              </p:cNvSpPr>
              <p:nvPr/>
            </p:nvSpPr>
            <p:spPr bwMode="auto">
              <a:xfrm>
                <a:off x="4105" y="1536"/>
                <a:ext cx="48" cy="4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67961" name="Line 35"/>
              <p:cNvSpPr>
                <a:spLocks noChangeShapeType="1"/>
              </p:cNvSpPr>
              <p:nvPr/>
            </p:nvSpPr>
            <p:spPr bwMode="auto">
              <a:xfrm flipH="1">
                <a:off x="3936" y="1318"/>
                <a:ext cx="67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67962" name="Oval 36"/>
              <p:cNvSpPr>
                <a:spLocks noChangeArrowheads="1"/>
              </p:cNvSpPr>
              <p:nvPr/>
            </p:nvSpPr>
            <p:spPr bwMode="auto">
              <a:xfrm>
                <a:off x="4581" y="1296"/>
                <a:ext cx="48" cy="48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67952" name="Rectangle 37"/>
            <p:cNvSpPr>
              <a:spLocks noChangeArrowheads="1"/>
            </p:cNvSpPr>
            <p:nvPr/>
          </p:nvSpPr>
          <p:spPr bwMode="auto">
            <a:xfrm>
              <a:off x="257" y="480"/>
              <a:ext cx="52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just">
                <a:buFont typeface="Wingdings" pitchFamily="2" charset="2"/>
                <a:buChar char="ü"/>
              </a:pPr>
              <a:r>
                <a:rPr lang="en-GB" sz="1600" u="sng">
                  <a:latin typeface="Arial" pitchFamily="34" charset="0"/>
                  <a:cs typeface="Times New Roman" pitchFamily="18" charset="0"/>
                </a:rPr>
                <a:t>Ex. :</a:t>
              </a:r>
              <a:endParaRPr lang="fr-FR" sz="1600" u="sng">
                <a:latin typeface="Arial" pitchFamily="34" charset="0"/>
              </a:endParaRPr>
            </a:p>
          </p:txBody>
        </p:sp>
      </p:grpSp>
      <p:grpSp>
        <p:nvGrpSpPr>
          <p:cNvPr id="7" name="Group 38"/>
          <p:cNvGrpSpPr>
            <a:grpSpLocks/>
          </p:cNvGrpSpPr>
          <p:nvPr/>
        </p:nvGrpSpPr>
        <p:grpSpPr bwMode="auto">
          <a:xfrm>
            <a:off x="412750" y="2743200"/>
            <a:ext cx="8350250" cy="2743200"/>
            <a:chOff x="260" y="1728"/>
            <a:chExt cx="5260" cy="1728"/>
          </a:xfrm>
        </p:grpSpPr>
        <p:sp>
          <p:nvSpPr>
            <p:cNvPr id="167942" name="Text Box 39"/>
            <p:cNvSpPr txBox="1">
              <a:spLocks noChangeArrowheads="1"/>
            </p:cNvSpPr>
            <p:nvPr/>
          </p:nvSpPr>
          <p:spPr bwMode="auto">
            <a:xfrm>
              <a:off x="575" y="1967"/>
              <a:ext cx="182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fr-FR" sz="1600">
                  <a:latin typeface="Arial" pitchFamily="34" charset="0"/>
                </a:rPr>
                <a:t>n genes, 2 exp</a:t>
              </a:r>
            </a:p>
          </p:txBody>
        </p:sp>
        <p:grpSp>
          <p:nvGrpSpPr>
            <p:cNvPr id="8" name="Group 40"/>
            <p:cNvGrpSpPr>
              <a:grpSpLocks/>
            </p:cNvGrpSpPr>
            <p:nvPr/>
          </p:nvGrpSpPr>
          <p:grpSpPr bwMode="auto">
            <a:xfrm>
              <a:off x="336" y="2207"/>
              <a:ext cx="2302" cy="1249"/>
              <a:chOff x="288" y="2255"/>
              <a:chExt cx="2302" cy="1249"/>
            </a:xfrm>
          </p:grpSpPr>
          <p:pic>
            <p:nvPicPr>
              <p:cNvPr id="167945" name="Picture 41" descr="nuage bulles3D compa pdr13 pdr1gal"/>
              <p:cNvPicPr>
                <a:picLocks noChangeAspect="1" noChangeArrowheads="1"/>
              </p:cNvPicPr>
              <p:nvPr/>
            </p:nvPicPr>
            <p:blipFill>
              <a:blip r:embed="rId7"/>
              <a:srcRect l="12073" t="7724" r="4829" b="7724"/>
              <a:stretch>
                <a:fillRect/>
              </a:stretch>
            </p:blipFill>
            <p:spPr bwMode="auto">
              <a:xfrm>
                <a:off x="336" y="2255"/>
                <a:ext cx="2254" cy="1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7946" name="Oval 42"/>
              <p:cNvSpPr>
                <a:spLocks noChangeArrowheads="1"/>
              </p:cNvSpPr>
              <p:nvPr/>
            </p:nvSpPr>
            <p:spPr bwMode="auto">
              <a:xfrm>
                <a:off x="1056" y="2640"/>
                <a:ext cx="768" cy="672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67947" name="Text Box 43"/>
              <p:cNvSpPr txBox="1">
                <a:spLocks noChangeArrowheads="1"/>
              </p:cNvSpPr>
              <p:nvPr/>
            </p:nvSpPr>
            <p:spPr bwMode="auto">
              <a:xfrm>
                <a:off x="288" y="2304"/>
                <a:ext cx="105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fr-FR" sz="1400">
                    <a:latin typeface="Arial" pitchFamily="34" charset="0"/>
                  </a:rPr>
                  <a:t>Nuage de points</a:t>
                </a:r>
              </a:p>
            </p:txBody>
          </p:sp>
          <p:sp>
            <p:nvSpPr>
              <p:cNvPr id="167948" name="Line 44"/>
              <p:cNvSpPr>
                <a:spLocks noChangeShapeType="1"/>
              </p:cNvSpPr>
              <p:nvPr/>
            </p:nvSpPr>
            <p:spPr bwMode="auto">
              <a:xfrm>
                <a:off x="816" y="2496"/>
                <a:ext cx="288" cy="2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67944" name="Rectangle 45"/>
            <p:cNvSpPr>
              <a:spLocks noChangeArrowheads="1"/>
            </p:cNvSpPr>
            <p:nvPr/>
          </p:nvSpPr>
          <p:spPr bwMode="auto">
            <a:xfrm>
              <a:off x="260" y="1728"/>
              <a:ext cx="52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just">
                <a:buFont typeface="Wingdings" pitchFamily="2" charset="2"/>
                <a:buChar char="ü"/>
              </a:pPr>
              <a:r>
                <a:rPr lang="en-GB" sz="1600" u="sng">
                  <a:latin typeface="Arial" pitchFamily="34" charset="0"/>
                  <a:cs typeface="Times New Roman" pitchFamily="18" charset="0"/>
                </a:rPr>
                <a:t>Généralisation :</a:t>
              </a:r>
              <a:endParaRPr lang="fr-FR" sz="1600" u="sng">
                <a:latin typeface="Arial" pitchFamily="34" charset="0"/>
              </a:endParaRPr>
            </a:p>
          </p:txBody>
        </p:sp>
      </p:grpSp>
      <p:sp>
        <p:nvSpPr>
          <p:cNvPr id="167941" name="Text Box 46"/>
          <p:cNvSpPr txBox="1">
            <a:spLocks noChangeArrowheads="1"/>
          </p:cNvSpPr>
          <p:nvPr/>
        </p:nvSpPr>
        <p:spPr bwMode="auto">
          <a:xfrm>
            <a:off x="1598613" y="73025"/>
            <a:ext cx="558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800"/>
              <a:t>How to cluster genes according to their expression profile?</a:t>
            </a:r>
          </a:p>
        </p:txBody>
      </p:sp>
      <p:pic>
        <p:nvPicPr>
          <p:cNvPr id="47" name="Segnale acust. registr.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5128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4238" y="1443038"/>
            <a:ext cx="7373937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4875" y="804863"/>
            <a:ext cx="7332663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6150" y="804863"/>
            <a:ext cx="7250113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828675"/>
            <a:ext cx="7313613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ext Box 2"/>
          <p:cNvSpPr txBox="1">
            <a:spLocks noChangeArrowheads="1"/>
          </p:cNvSpPr>
          <p:nvPr/>
        </p:nvSpPr>
        <p:spPr bwMode="auto">
          <a:xfrm>
            <a:off x="1598613" y="73025"/>
            <a:ext cx="558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800"/>
              <a:t>How to cluster genes according to their expression profile?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139825" y="2020888"/>
            <a:ext cx="6516688" cy="3949700"/>
            <a:chOff x="718" y="1273"/>
            <a:chExt cx="4105" cy="2488"/>
          </a:xfrm>
        </p:grpSpPr>
        <p:grpSp>
          <p:nvGrpSpPr>
            <p:cNvPr id="3" name="Group 4"/>
            <p:cNvGrpSpPr>
              <a:grpSpLocks/>
            </p:cNvGrpSpPr>
            <p:nvPr>
              <p:custDataLst>
                <p:tags r:id="rId4"/>
              </p:custDataLst>
            </p:nvPr>
          </p:nvGrpSpPr>
          <p:grpSpPr bwMode="auto">
            <a:xfrm>
              <a:off x="718" y="1273"/>
              <a:ext cx="4105" cy="2488"/>
              <a:chOff x="877" y="1016"/>
              <a:chExt cx="4105" cy="2488"/>
            </a:xfrm>
          </p:grpSpPr>
          <p:pic>
            <p:nvPicPr>
              <p:cNvPr id="169996" name="Picture 5" descr="figure4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608" y="1610"/>
                <a:ext cx="2592" cy="18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9997" name="Rectangle 6"/>
              <p:cNvSpPr>
                <a:spLocks noChangeArrowheads="1"/>
              </p:cNvSpPr>
              <p:nvPr/>
            </p:nvSpPr>
            <p:spPr bwMode="auto">
              <a:xfrm>
                <a:off x="877" y="1016"/>
                <a:ext cx="4105" cy="5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1" hangingPunct="1">
                  <a:buFont typeface="Wingdings" pitchFamily="2" charset="2"/>
                  <a:buChar char="§"/>
                </a:pPr>
                <a:r>
                  <a:rPr lang="fr-FR" sz="1600">
                    <a:latin typeface="Arial" pitchFamily="34" charset="0"/>
                  </a:rPr>
                  <a:t>   Exemple : </a:t>
                </a:r>
              </a:p>
              <a:p>
                <a:pPr algn="ctr" eaLnBrk="1" hangingPunct="1"/>
                <a:endParaRPr lang="fr-FR" sz="1600">
                  <a:latin typeface="Arial" pitchFamily="34" charset="0"/>
                </a:endParaRPr>
              </a:p>
              <a:p>
                <a:pPr algn="ctr" eaLnBrk="1" hangingPunct="1"/>
                <a:r>
                  <a:rPr lang="fr-FR" sz="1600">
                    <a:latin typeface="Arial" pitchFamily="34" charset="0"/>
                  </a:rPr>
                  <a:t>12 kinetic measurements			2 dimension picture</a:t>
                </a:r>
              </a:p>
            </p:txBody>
          </p:sp>
          <p:sp>
            <p:nvSpPr>
              <p:cNvPr id="169998" name="Rectangle 7"/>
              <p:cNvSpPr>
                <a:spLocks noChangeArrowheads="1"/>
              </p:cNvSpPr>
              <p:nvPr/>
            </p:nvSpPr>
            <p:spPr bwMode="auto">
              <a:xfrm>
                <a:off x="2880" y="1612"/>
                <a:ext cx="130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fr-FR" sz="1600">
                    <a:latin typeface="Arial" pitchFamily="34" charset="0"/>
                  </a:rPr>
                  <a:t>(</a:t>
                </a:r>
                <a:r>
                  <a:rPr lang="fr-FR" sz="1600" i="1">
                    <a:latin typeface="Arial" pitchFamily="34" charset="0"/>
                  </a:rPr>
                  <a:t>Devaux et al., 2001</a:t>
                </a:r>
                <a:r>
                  <a:rPr lang="fr-FR" sz="1600">
                    <a:latin typeface="Arial" pitchFamily="34" charset="0"/>
                  </a:rPr>
                  <a:t>)</a:t>
                </a:r>
              </a:p>
            </p:txBody>
          </p:sp>
        </p:grpSp>
        <p:sp>
          <p:nvSpPr>
            <p:cNvPr id="169995" name="Line 8"/>
            <p:cNvSpPr>
              <a:spLocks noChangeShapeType="1"/>
            </p:cNvSpPr>
            <p:nvPr/>
          </p:nvSpPr>
          <p:spPr bwMode="auto">
            <a:xfrm>
              <a:off x="2283" y="1707"/>
              <a:ext cx="119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69988" name="Text Box 9"/>
          <p:cNvSpPr txBox="1">
            <a:spLocks noChangeArrowheads="1"/>
          </p:cNvSpPr>
          <p:nvPr/>
        </p:nvSpPr>
        <p:spPr bwMode="auto">
          <a:xfrm>
            <a:off x="138113" y="884238"/>
            <a:ext cx="53721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800"/>
              <a:t>Dimension reduction: the Principal Component Analysis</a:t>
            </a:r>
          </a:p>
        </p:txBody>
      </p:sp>
      <p:grpSp>
        <p:nvGrpSpPr>
          <p:cNvPr id="4" name="Group 10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900113" y="1392238"/>
            <a:ext cx="6858000" cy="565150"/>
            <a:chOff x="768" y="528"/>
            <a:chExt cx="4320" cy="356"/>
          </a:xfrm>
        </p:grpSpPr>
        <p:sp>
          <p:nvSpPr>
            <p:cNvPr id="169990" name="Text Box 11"/>
            <p:cNvSpPr txBox="1">
              <a:spLocks noChangeArrowheads="1"/>
            </p:cNvSpPr>
            <p:nvPr/>
          </p:nvSpPr>
          <p:spPr bwMode="auto">
            <a:xfrm>
              <a:off x="768" y="528"/>
              <a:ext cx="139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fr-FR" sz="1600">
                  <a:latin typeface="Arial" pitchFamily="34" charset="0"/>
                </a:rPr>
                <a:t>N-dimension Space</a:t>
              </a:r>
            </a:p>
          </p:txBody>
        </p:sp>
        <p:sp>
          <p:nvSpPr>
            <p:cNvPr id="169991" name="Line 12"/>
            <p:cNvSpPr>
              <a:spLocks noChangeShapeType="1"/>
            </p:cNvSpPr>
            <p:nvPr/>
          </p:nvSpPr>
          <p:spPr bwMode="auto">
            <a:xfrm>
              <a:off x="2208" y="634"/>
              <a:ext cx="13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9992" name="Text Box 13"/>
            <p:cNvSpPr txBox="1">
              <a:spLocks noChangeArrowheads="1"/>
            </p:cNvSpPr>
            <p:nvPr/>
          </p:nvSpPr>
          <p:spPr bwMode="auto">
            <a:xfrm>
              <a:off x="3696" y="528"/>
              <a:ext cx="139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fr-FR" sz="1600">
                  <a:latin typeface="Arial" pitchFamily="34" charset="0"/>
                </a:rPr>
                <a:t>2-dimension Space</a:t>
              </a:r>
            </a:p>
          </p:txBody>
        </p:sp>
        <p:sp>
          <p:nvSpPr>
            <p:cNvPr id="169993" name="Text Box 14"/>
            <p:cNvSpPr txBox="1">
              <a:spLocks noChangeArrowheads="1"/>
            </p:cNvSpPr>
            <p:nvPr/>
          </p:nvSpPr>
          <p:spPr bwMode="auto">
            <a:xfrm>
              <a:off x="2592" y="672"/>
              <a:ext cx="62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fr-FR" sz="1600">
                  <a:solidFill>
                    <a:srgbClr val="FF0000"/>
                  </a:solidFill>
                  <a:latin typeface="Arial" pitchFamily="34" charset="0"/>
                </a:rPr>
                <a:t>PCA</a:t>
              </a:r>
            </a:p>
          </p:txBody>
        </p:sp>
      </p:grpSp>
      <p:pic>
        <p:nvPicPr>
          <p:cNvPr id="15" name="Segnale acust. registr.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511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9DD85C3-716D-4F6D-AE4C-9A3F84249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134" y="694944"/>
            <a:ext cx="5465732" cy="5468113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17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1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9638" y="752475"/>
            <a:ext cx="7323137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8FF047B-4FE2-41B8-B10F-4BF0D34DD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983" y="1233181"/>
            <a:ext cx="5530034" cy="4391638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6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14282" y="2143116"/>
            <a:ext cx="87624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dirty="0"/>
              <a:t>Il mio </a:t>
            </a:r>
            <a:r>
              <a:rPr lang="it-IT" sz="6000" dirty="0" err="1"/>
              <a:t>clustering</a:t>
            </a:r>
            <a:r>
              <a:rPr lang="it-IT" sz="6000" dirty="0"/>
              <a:t> è corretto?</a:t>
            </a:r>
          </a:p>
        </p:txBody>
      </p:sp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69B4184-3731-4CE3-983D-D7B7981D4D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755" y="0"/>
            <a:ext cx="5550490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99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67CD4C7-511C-4C36-9818-1CD43F4E6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908" y="0"/>
            <a:ext cx="4140185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2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3552626-1E43-411E-A3AC-F92D7AD93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6279" y="1004549"/>
            <a:ext cx="5451442" cy="4848902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4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4608513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00338" y="1773238"/>
            <a:ext cx="6119812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404813"/>
            <a:ext cx="7561262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6988"/>
            <a:ext cx="9144000" cy="731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189038" y="0"/>
            <a:ext cx="10080626" cy="806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3925" y="728663"/>
            <a:ext cx="7294563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00" y="742950"/>
            <a:ext cx="7237413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9175" y="781050"/>
            <a:ext cx="7104063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1106</Words>
  <Application>Microsoft Office PowerPoint</Application>
  <PresentationFormat>Presentazione su schermo (4:3)</PresentationFormat>
  <Paragraphs>279</Paragraphs>
  <Slides>68</Slides>
  <Notes>13</Notes>
  <HiddenSlides>0</HiddenSlides>
  <MMClips>41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68</vt:i4>
      </vt:variant>
    </vt:vector>
  </HeadingPairs>
  <TitlesOfParts>
    <vt:vector size="75" baseType="lpstr">
      <vt:lpstr>Arial</vt:lpstr>
      <vt:lpstr>Calibri</vt:lpstr>
      <vt:lpstr>Symbol</vt:lpstr>
      <vt:lpstr>Tahoma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Hierarchical Clustering (HCL)</vt:lpstr>
      <vt:lpstr>Un esempio di HCL con Single Linkage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Hierarchical Clustering</vt:lpstr>
      <vt:lpstr>Metodi di Lincaggio                   (Linkage Methods)</vt:lpstr>
      <vt:lpstr>Single Linkage</vt:lpstr>
      <vt:lpstr>Average Linkage </vt:lpstr>
      <vt:lpstr>Complete Linkage </vt:lpstr>
      <vt:lpstr>Confronto dei Linkage Methods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Standard</dc:creator>
  <cp:lastModifiedBy>LabC4</cp:lastModifiedBy>
  <cp:revision>13</cp:revision>
  <dcterms:created xsi:type="dcterms:W3CDTF">2020-03-11T13:21:15Z</dcterms:created>
  <dcterms:modified xsi:type="dcterms:W3CDTF">2020-03-12T12:07:31Z</dcterms:modified>
</cp:coreProperties>
</file>