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FA5C-7B08-4FB7-BDFA-ED81E7A19F57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7A1E-7A04-4FF2-8FE2-70DC5975BCB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FA5C-7B08-4FB7-BDFA-ED81E7A19F57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7A1E-7A04-4FF2-8FE2-70DC5975BCB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FA5C-7B08-4FB7-BDFA-ED81E7A19F57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7A1E-7A04-4FF2-8FE2-70DC5975BCB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FA5C-7B08-4FB7-BDFA-ED81E7A19F57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7A1E-7A04-4FF2-8FE2-70DC5975BCB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FA5C-7B08-4FB7-BDFA-ED81E7A19F57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7A1E-7A04-4FF2-8FE2-70DC5975BCB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FA5C-7B08-4FB7-BDFA-ED81E7A19F57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7A1E-7A04-4FF2-8FE2-70DC5975BCB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FA5C-7B08-4FB7-BDFA-ED81E7A19F57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7A1E-7A04-4FF2-8FE2-70DC5975BCB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FA5C-7B08-4FB7-BDFA-ED81E7A19F57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7A1E-7A04-4FF2-8FE2-70DC5975BCB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FA5C-7B08-4FB7-BDFA-ED81E7A19F57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7A1E-7A04-4FF2-8FE2-70DC5975BCB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FA5C-7B08-4FB7-BDFA-ED81E7A19F57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7A1E-7A04-4FF2-8FE2-70DC5975BCB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FA5C-7B08-4FB7-BDFA-ED81E7A19F57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7A1E-7A04-4FF2-8FE2-70DC5975BCB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5FA5C-7B08-4FB7-BDFA-ED81E7A19F57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77A1E-7A04-4FF2-8FE2-70DC5975BCB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6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oleObject" Target="???" TargetMode="Externa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Lezione 4: filtri statistici per dati di </a:t>
            </a:r>
            <a:r>
              <a:rPr lang="it-IT" dirty="0" err="1" smtClean="0"/>
              <a:t>trascrittomica</a:t>
            </a:r>
            <a:r>
              <a:rPr lang="it-IT" dirty="0" smtClean="0"/>
              <a:t> con </a:t>
            </a:r>
            <a:r>
              <a:rPr lang="it-IT" dirty="0" err="1" smtClean="0"/>
              <a:t>microarrays</a:t>
            </a:r>
            <a:r>
              <a:rPr lang="it-IT" smtClean="0"/>
              <a:t> a DNA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B5656559-C001-4477-B398-51EB3674E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990" y="637786"/>
            <a:ext cx="5480021" cy="55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405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47EECCF7-4567-4904-9F20-527B1ECA3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511" y="0"/>
            <a:ext cx="5086978" cy="6858000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7500958" y="2071678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15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55B10131-40C1-4DEC-8ACA-6E90B8AB0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4" y="476252"/>
            <a:ext cx="5779294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xmlns="" id="{3050455C-8B2C-44D3-8473-3A21B0F7D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8086" y="3500438"/>
            <a:ext cx="5507831" cy="270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57700" y="3276600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EFF813CE-A70A-4860-AC40-61745E1D5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888" y="908050"/>
            <a:ext cx="618291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7429520" y="2214554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99D5F2F-A933-4422-8B26-C9B2A00F8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754" y="0"/>
            <a:ext cx="4452492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7572396" y="2285992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967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0" y="0"/>
            <a:ext cx="51435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7286644" y="1928802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9" name="Rectangle 149"/>
          <p:cNvSpPr>
            <a:spLocks noChangeArrowheads="1"/>
          </p:cNvSpPr>
          <p:nvPr/>
        </p:nvSpPr>
        <p:spPr bwMode="auto">
          <a:xfrm>
            <a:off x="285750" y="41275"/>
            <a:ext cx="6019800" cy="624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15510" name="Picture 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14" y="1403350"/>
            <a:ext cx="4581525" cy="49339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15511" name="Rectangle 151"/>
          <p:cNvSpPr>
            <a:spLocks noChangeArrowheads="1"/>
          </p:cNvSpPr>
          <p:nvPr/>
        </p:nvSpPr>
        <p:spPr bwMode="auto">
          <a:xfrm>
            <a:off x="1604964" y="1376363"/>
            <a:ext cx="2527300" cy="162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512" name="Rectangle 152"/>
          <p:cNvSpPr>
            <a:spLocks noChangeArrowheads="1"/>
          </p:cNvSpPr>
          <p:nvPr/>
        </p:nvSpPr>
        <p:spPr bwMode="auto">
          <a:xfrm>
            <a:off x="660401" y="2643190"/>
            <a:ext cx="1087438" cy="34131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513" name="Text Box 153"/>
          <p:cNvSpPr txBox="1">
            <a:spLocks noChangeArrowheads="1"/>
          </p:cNvSpPr>
          <p:nvPr/>
        </p:nvSpPr>
        <p:spPr bwMode="auto">
          <a:xfrm>
            <a:off x="1001713" y="3059114"/>
            <a:ext cx="5966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b="1" i="1"/>
              <a:t>RNR4</a:t>
            </a:r>
          </a:p>
        </p:txBody>
      </p:sp>
      <p:sp>
        <p:nvSpPr>
          <p:cNvPr id="15514" name="Text Box 154"/>
          <p:cNvSpPr txBox="1">
            <a:spLocks noChangeArrowheads="1"/>
          </p:cNvSpPr>
          <p:nvPr/>
        </p:nvSpPr>
        <p:spPr bwMode="auto">
          <a:xfrm>
            <a:off x="923925" y="3503614"/>
            <a:ext cx="6607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b="1" i="1"/>
              <a:t>HSP26</a:t>
            </a:r>
          </a:p>
        </p:txBody>
      </p:sp>
      <p:sp>
        <p:nvSpPr>
          <p:cNvPr id="15515" name="Text Box 155"/>
          <p:cNvSpPr txBox="1">
            <a:spLocks noChangeArrowheads="1"/>
          </p:cNvSpPr>
          <p:nvPr/>
        </p:nvSpPr>
        <p:spPr bwMode="auto">
          <a:xfrm>
            <a:off x="1035051" y="3957639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b="1" i="1"/>
              <a:t>CUP1</a:t>
            </a:r>
          </a:p>
        </p:txBody>
      </p:sp>
      <p:sp>
        <p:nvSpPr>
          <p:cNvPr id="15516" name="Text Box 156"/>
          <p:cNvSpPr txBox="1">
            <a:spLocks noChangeArrowheads="1"/>
          </p:cNvSpPr>
          <p:nvPr/>
        </p:nvSpPr>
        <p:spPr bwMode="auto">
          <a:xfrm>
            <a:off x="993776" y="4384676"/>
            <a:ext cx="612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b="1" i="1"/>
              <a:t>ADH1</a:t>
            </a:r>
          </a:p>
        </p:txBody>
      </p:sp>
      <p:sp>
        <p:nvSpPr>
          <p:cNvPr id="15517" name="Text Box 157"/>
          <p:cNvSpPr txBox="1">
            <a:spLocks noChangeArrowheads="1"/>
          </p:cNvSpPr>
          <p:nvPr/>
        </p:nvSpPr>
        <p:spPr bwMode="auto">
          <a:xfrm>
            <a:off x="1006477" y="4835526"/>
            <a:ext cx="5776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b="1" i="1"/>
              <a:t>ERG5</a:t>
            </a:r>
          </a:p>
        </p:txBody>
      </p:sp>
      <p:sp>
        <p:nvSpPr>
          <p:cNvPr id="15518" name="Text Box 158"/>
          <p:cNvSpPr txBox="1">
            <a:spLocks noChangeArrowheads="1"/>
          </p:cNvSpPr>
          <p:nvPr/>
        </p:nvSpPr>
        <p:spPr bwMode="auto">
          <a:xfrm>
            <a:off x="1176339" y="5656264"/>
            <a:ext cx="4507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b="1" i="1"/>
              <a:t>28S</a:t>
            </a:r>
          </a:p>
        </p:txBody>
      </p:sp>
      <p:sp>
        <p:nvSpPr>
          <p:cNvPr id="15519" name="Text Box 159"/>
          <p:cNvSpPr txBox="1">
            <a:spLocks noChangeArrowheads="1"/>
          </p:cNvSpPr>
          <p:nvPr/>
        </p:nvSpPr>
        <p:spPr bwMode="auto">
          <a:xfrm>
            <a:off x="976314" y="5256214"/>
            <a:ext cx="5854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b="1" i="1"/>
              <a:t>HHF1</a:t>
            </a:r>
          </a:p>
        </p:txBody>
      </p:sp>
      <p:sp>
        <p:nvSpPr>
          <p:cNvPr id="15520" name="Text Box 160"/>
          <p:cNvSpPr txBox="1">
            <a:spLocks noChangeArrowheads="1"/>
          </p:cNvSpPr>
          <p:nvPr/>
        </p:nvSpPr>
        <p:spPr bwMode="auto">
          <a:xfrm>
            <a:off x="1016001" y="2176464"/>
            <a:ext cx="5966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b="1" i="1"/>
              <a:t>RNR2</a:t>
            </a:r>
          </a:p>
        </p:txBody>
      </p:sp>
      <p:sp>
        <p:nvSpPr>
          <p:cNvPr id="15521" name="Text Box 161"/>
          <p:cNvSpPr txBox="1">
            <a:spLocks noChangeArrowheads="1"/>
          </p:cNvSpPr>
          <p:nvPr/>
        </p:nvSpPr>
        <p:spPr bwMode="auto">
          <a:xfrm>
            <a:off x="1016001" y="2616201"/>
            <a:ext cx="5966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b="1" i="1"/>
              <a:t>RNR3</a:t>
            </a:r>
          </a:p>
        </p:txBody>
      </p:sp>
      <p:sp>
        <p:nvSpPr>
          <p:cNvPr id="15522" name="Text Box 162"/>
          <p:cNvSpPr txBox="1">
            <a:spLocks noChangeArrowheads="1"/>
          </p:cNvSpPr>
          <p:nvPr/>
        </p:nvSpPr>
        <p:spPr bwMode="auto">
          <a:xfrm>
            <a:off x="1063626" y="1766889"/>
            <a:ext cx="5556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it-IT" sz="1400" b="1" i="1"/>
              <a:t>TTR1</a:t>
            </a:r>
          </a:p>
        </p:txBody>
      </p:sp>
      <p:sp>
        <p:nvSpPr>
          <p:cNvPr id="15523" name="Text Box 163"/>
          <p:cNvSpPr txBox="1">
            <a:spLocks noChangeArrowheads="1"/>
          </p:cNvSpPr>
          <p:nvPr/>
        </p:nvSpPr>
        <p:spPr bwMode="auto">
          <a:xfrm rot="-3095467">
            <a:off x="1940441" y="972444"/>
            <a:ext cx="7927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b="1"/>
              <a:t>K699 wt</a:t>
            </a:r>
          </a:p>
        </p:txBody>
      </p:sp>
      <p:sp>
        <p:nvSpPr>
          <p:cNvPr id="15524" name="Text Box 164"/>
          <p:cNvSpPr txBox="1">
            <a:spLocks noChangeArrowheads="1"/>
          </p:cNvSpPr>
          <p:nvPr/>
        </p:nvSpPr>
        <p:spPr bwMode="auto">
          <a:xfrm rot="-3080916">
            <a:off x="2391339" y="671612"/>
            <a:ext cx="16562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b="1"/>
              <a:t>DMP1497/2b </a:t>
            </a:r>
            <a:r>
              <a:rPr lang="it-IT" sz="1400" b="1" i="1"/>
              <a:t>rad53</a:t>
            </a:r>
            <a:endParaRPr lang="it-IT" sz="1400" b="1"/>
          </a:p>
        </p:txBody>
      </p:sp>
      <p:sp>
        <p:nvSpPr>
          <p:cNvPr id="15525" name="Text Box 165"/>
          <p:cNvSpPr txBox="1">
            <a:spLocks noChangeArrowheads="1"/>
          </p:cNvSpPr>
          <p:nvPr/>
        </p:nvSpPr>
        <p:spPr bwMode="auto">
          <a:xfrm rot="-3084655">
            <a:off x="3022748" y="851794"/>
            <a:ext cx="10855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b="1"/>
              <a:t>YLL150 </a:t>
            </a:r>
            <a:r>
              <a:rPr lang="it-IT" sz="1400" b="1" i="1"/>
              <a:t>rad6</a:t>
            </a:r>
            <a:endParaRPr lang="it-IT" sz="1400" b="1"/>
          </a:p>
        </p:txBody>
      </p:sp>
      <p:sp>
        <p:nvSpPr>
          <p:cNvPr id="15526" name="Line 166"/>
          <p:cNvSpPr>
            <a:spLocks noChangeShapeType="1"/>
          </p:cNvSpPr>
          <p:nvPr/>
        </p:nvSpPr>
        <p:spPr bwMode="auto">
          <a:xfrm>
            <a:off x="1798639" y="1484313"/>
            <a:ext cx="7318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527" name="Line 167"/>
          <p:cNvSpPr>
            <a:spLocks noChangeShapeType="1"/>
          </p:cNvSpPr>
          <p:nvPr/>
        </p:nvSpPr>
        <p:spPr bwMode="auto">
          <a:xfrm flipV="1">
            <a:off x="3119439" y="1481138"/>
            <a:ext cx="441325" cy="4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528" name="Line 168"/>
          <p:cNvSpPr>
            <a:spLocks noChangeShapeType="1"/>
          </p:cNvSpPr>
          <p:nvPr/>
        </p:nvSpPr>
        <p:spPr bwMode="auto">
          <a:xfrm flipV="1">
            <a:off x="2601913" y="1481138"/>
            <a:ext cx="449262" cy="4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529" name="Text Box 169"/>
          <p:cNvSpPr txBox="1">
            <a:spLocks noChangeArrowheads="1"/>
          </p:cNvSpPr>
          <p:nvPr/>
        </p:nvSpPr>
        <p:spPr bwMode="auto">
          <a:xfrm>
            <a:off x="2249488" y="1485900"/>
            <a:ext cx="35779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it-IT" sz="900" b="1"/>
              <a:t>400</a:t>
            </a:r>
          </a:p>
        </p:txBody>
      </p:sp>
      <p:sp>
        <p:nvSpPr>
          <p:cNvPr id="15530" name="Text Box 170"/>
          <p:cNvSpPr txBox="1">
            <a:spLocks noChangeArrowheads="1"/>
          </p:cNvSpPr>
          <p:nvPr/>
        </p:nvSpPr>
        <p:spPr bwMode="auto">
          <a:xfrm>
            <a:off x="3305175" y="1490663"/>
            <a:ext cx="30008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it-IT" sz="900" b="1"/>
              <a:t>80</a:t>
            </a:r>
          </a:p>
        </p:txBody>
      </p:sp>
      <p:sp>
        <p:nvSpPr>
          <p:cNvPr id="15531" name="Text Box 171"/>
          <p:cNvSpPr txBox="1">
            <a:spLocks noChangeArrowheads="1"/>
          </p:cNvSpPr>
          <p:nvPr/>
        </p:nvSpPr>
        <p:spPr bwMode="auto">
          <a:xfrm>
            <a:off x="2809875" y="1485900"/>
            <a:ext cx="30008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it-IT" sz="900" b="1"/>
              <a:t>80</a:t>
            </a:r>
          </a:p>
        </p:txBody>
      </p:sp>
      <p:sp>
        <p:nvSpPr>
          <p:cNvPr id="15532" name="Text Box 172"/>
          <p:cNvSpPr txBox="1">
            <a:spLocks noChangeArrowheads="1"/>
          </p:cNvSpPr>
          <p:nvPr/>
        </p:nvSpPr>
        <p:spPr bwMode="auto">
          <a:xfrm>
            <a:off x="2028825" y="1485900"/>
            <a:ext cx="30008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it-IT" sz="900" b="1"/>
              <a:t>80</a:t>
            </a:r>
          </a:p>
        </p:txBody>
      </p:sp>
      <p:sp>
        <p:nvSpPr>
          <p:cNvPr id="15533" name="Text Box 173"/>
          <p:cNvSpPr txBox="1">
            <a:spLocks noChangeArrowheads="1"/>
          </p:cNvSpPr>
          <p:nvPr/>
        </p:nvSpPr>
        <p:spPr bwMode="auto">
          <a:xfrm>
            <a:off x="3068638" y="1490663"/>
            <a:ext cx="31771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it-IT" sz="900" b="1"/>
              <a:t>NT</a:t>
            </a:r>
          </a:p>
        </p:txBody>
      </p:sp>
      <p:sp>
        <p:nvSpPr>
          <p:cNvPr id="15534" name="Text Box 174"/>
          <p:cNvSpPr txBox="1">
            <a:spLocks noChangeArrowheads="1"/>
          </p:cNvSpPr>
          <p:nvPr/>
        </p:nvSpPr>
        <p:spPr bwMode="auto">
          <a:xfrm>
            <a:off x="2562225" y="1485900"/>
            <a:ext cx="31771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it-IT" sz="900" b="1"/>
              <a:t>NT</a:t>
            </a:r>
          </a:p>
        </p:txBody>
      </p:sp>
      <p:sp>
        <p:nvSpPr>
          <p:cNvPr id="15535" name="Text Box 175"/>
          <p:cNvSpPr txBox="1">
            <a:spLocks noChangeArrowheads="1"/>
          </p:cNvSpPr>
          <p:nvPr/>
        </p:nvSpPr>
        <p:spPr bwMode="auto">
          <a:xfrm>
            <a:off x="1766888" y="1481138"/>
            <a:ext cx="31771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it-IT" sz="900" b="1"/>
              <a:t>NT</a:t>
            </a:r>
          </a:p>
        </p:txBody>
      </p:sp>
      <p:pic>
        <p:nvPicPr>
          <p:cNvPr id="15540" name="Picture 1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6888" y="2162175"/>
            <a:ext cx="18764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41" name="Picture 18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6889" y="1724026"/>
            <a:ext cx="1879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542" name="Rectangle 182"/>
          <p:cNvSpPr>
            <a:spLocks noChangeArrowheads="1"/>
          </p:cNvSpPr>
          <p:nvPr/>
        </p:nvSpPr>
        <p:spPr bwMode="auto">
          <a:xfrm>
            <a:off x="1770063" y="1730375"/>
            <a:ext cx="1879600" cy="3333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543" name="Rectangle 183"/>
          <p:cNvSpPr>
            <a:spLocks noChangeArrowheads="1"/>
          </p:cNvSpPr>
          <p:nvPr/>
        </p:nvSpPr>
        <p:spPr bwMode="auto">
          <a:xfrm>
            <a:off x="1774826" y="2168527"/>
            <a:ext cx="1871663" cy="3095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184"/>
          <p:cNvGrpSpPr>
            <a:grpSpLocks/>
          </p:cNvGrpSpPr>
          <p:nvPr/>
        </p:nvGrpSpPr>
        <p:grpSpPr bwMode="auto">
          <a:xfrm>
            <a:off x="1779588" y="2597150"/>
            <a:ext cx="1860550" cy="330200"/>
            <a:chOff x="4317" y="1894"/>
            <a:chExt cx="1214" cy="235"/>
          </a:xfrm>
        </p:grpSpPr>
        <p:pic>
          <p:nvPicPr>
            <p:cNvPr id="15545" name="Picture 18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19" y="1894"/>
              <a:ext cx="729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546" name="Picture 18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57" y="1901"/>
              <a:ext cx="674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547" name="Rectangle 187"/>
            <p:cNvSpPr>
              <a:spLocks noChangeArrowheads="1"/>
            </p:cNvSpPr>
            <p:nvPr/>
          </p:nvSpPr>
          <p:spPr bwMode="auto">
            <a:xfrm>
              <a:off x="4317" y="1899"/>
              <a:ext cx="1208" cy="22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5548" name="Rectangle 188"/>
          <p:cNvSpPr>
            <a:spLocks noChangeArrowheads="1"/>
          </p:cNvSpPr>
          <p:nvPr/>
        </p:nvSpPr>
        <p:spPr bwMode="auto">
          <a:xfrm>
            <a:off x="1673225" y="3436938"/>
            <a:ext cx="2171700" cy="857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" name="Group 189"/>
          <p:cNvGrpSpPr>
            <a:grpSpLocks/>
          </p:cNvGrpSpPr>
          <p:nvPr/>
        </p:nvGrpSpPr>
        <p:grpSpPr bwMode="auto">
          <a:xfrm>
            <a:off x="1779588" y="3522663"/>
            <a:ext cx="1866900" cy="273050"/>
            <a:chOff x="4344" y="2478"/>
            <a:chExt cx="1176" cy="172"/>
          </a:xfrm>
        </p:grpSpPr>
        <p:pic>
          <p:nvPicPr>
            <p:cNvPr id="15550" name="Picture 19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9" y="2478"/>
              <a:ext cx="1171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551" name="Rectangle 191"/>
            <p:cNvSpPr>
              <a:spLocks noChangeArrowheads="1"/>
            </p:cNvSpPr>
            <p:nvPr/>
          </p:nvSpPr>
          <p:spPr bwMode="auto">
            <a:xfrm>
              <a:off x="4344" y="2484"/>
              <a:ext cx="1176" cy="16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" name="Group 192"/>
          <p:cNvGrpSpPr>
            <a:grpSpLocks/>
          </p:cNvGrpSpPr>
          <p:nvPr/>
        </p:nvGrpSpPr>
        <p:grpSpPr bwMode="auto">
          <a:xfrm>
            <a:off x="1779588" y="3898902"/>
            <a:ext cx="1866900" cy="322263"/>
            <a:chOff x="4356" y="2727"/>
            <a:chExt cx="1176" cy="203"/>
          </a:xfrm>
        </p:grpSpPr>
        <p:grpSp>
          <p:nvGrpSpPr>
            <p:cNvPr id="5" name="Group 193"/>
            <p:cNvGrpSpPr>
              <a:grpSpLocks/>
            </p:cNvGrpSpPr>
            <p:nvPr/>
          </p:nvGrpSpPr>
          <p:grpSpPr bwMode="auto">
            <a:xfrm>
              <a:off x="4357" y="2727"/>
              <a:ext cx="1167" cy="203"/>
              <a:chOff x="1729" y="2691"/>
              <a:chExt cx="1167" cy="203"/>
            </a:xfrm>
          </p:grpSpPr>
          <p:pic>
            <p:nvPicPr>
              <p:cNvPr id="15554" name="Picture 19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29" y="2691"/>
                <a:ext cx="524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5555" name="Picture 19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2239" y="2697"/>
                <a:ext cx="657" cy="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5556" name="Rectangle 196"/>
            <p:cNvSpPr>
              <a:spLocks noChangeArrowheads="1"/>
            </p:cNvSpPr>
            <p:nvPr/>
          </p:nvSpPr>
          <p:spPr bwMode="auto">
            <a:xfrm>
              <a:off x="4356" y="2742"/>
              <a:ext cx="1176" cy="18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" name="Group 197"/>
          <p:cNvGrpSpPr>
            <a:grpSpLocks/>
          </p:cNvGrpSpPr>
          <p:nvPr/>
        </p:nvGrpSpPr>
        <p:grpSpPr bwMode="auto">
          <a:xfrm>
            <a:off x="1787526" y="4818063"/>
            <a:ext cx="1858963" cy="304800"/>
            <a:chOff x="4248" y="3432"/>
            <a:chExt cx="1170" cy="192"/>
          </a:xfrm>
        </p:grpSpPr>
        <p:pic>
          <p:nvPicPr>
            <p:cNvPr id="15558" name="Picture 19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52" y="3434"/>
              <a:ext cx="1166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559" name="Rectangle 199"/>
            <p:cNvSpPr>
              <a:spLocks noChangeArrowheads="1"/>
            </p:cNvSpPr>
            <p:nvPr/>
          </p:nvSpPr>
          <p:spPr bwMode="auto">
            <a:xfrm>
              <a:off x="4248" y="3432"/>
              <a:ext cx="1164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5560" name="Rectangle 200"/>
          <p:cNvSpPr>
            <a:spLocks noChangeArrowheads="1"/>
          </p:cNvSpPr>
          <p:nvPr/>
        </p:nvSpPr>
        <p:spPr bwMode="auto">
          <a:xfrm>
            <a:off x="3648075" y="5227638"/>
            <a:ext cx="88900" cy="8445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561" name="Rectangle 201"/>
          <p:cNvSpPr>
            <a:spLocks noChangeArrowheads="1"/>
          </p:cNvSpPr>
          <p:nvPr/>
        </p:nvSpPr>
        <p:spPr bwMode="auto">
          <a:xfrm>
            <a:off x="1692275" y="5240338"/>
            <a:ext cx="88900" cy="8445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562" name="Rectangle 202"/>
          <p:cNvSpPr>
            <a:spLocks noChangeArrowheads="1"/>
          </p:cNvSpPr>
          <p:nvPr/>
        </p:nvSpPr>
        <p:spPr bwMode="auto">
          <a:xfrm>
            <a:off x="3641725" y="5221288"/>
            <a:ext cx="387350" cy="342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7" name="Group 232"/>
          <p:cNvGrpSpPr>
            <a:grpSpLocks/>
          </p:cNvGrpSpPr>
          <p:nvPr/>
        </p:nvGrpSpPr>
        <p:grpSpPr bwMode="auto">
          <a:xfrm>
            <a:off x="4225926" y="2046288"/>
            <a:ext cx="4175125" cy="3021012"/>
            <a:chOff x="4222" y="1104"/>
            <a:chExt cx="2630" cy="1903"/>
          </a:xfrm>
        </p:grpSpPr>
        <p:sp>
          <p:nvSpPr>
            <p:cNvPr id="15369" name="Rectangle 9"/>
            <p:cNvSpPr>
              <a:spLocks noChangeArrowheads="1"/>
            </p:cNvSpPr>
            <p:nvPr/>
          </p:nvSpPr>
          <p:spPr bwMode="auto">
            <a:xfrm>
              <a:off x="4396" y="1230"/>
              <a:ext cx="2237" cy="17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pic>
          <p:nvPicPr>
            <p:cNvPr id="15370" name="Picture 10"/>
            <p:cNvPicPr preferRelativeResize="0"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222" y="1104"/>
              <a:ext cx="2630" cy="1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13"/>
          <a:stretch>
            <a:fillRect/>
          </a:stretch>
        </p:blipFill>
        <p:spPr>
          <a:xfrm>
            <a:off x="6786578" y="1357298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3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1" y="2590800"/>
            <a:ext cx="667226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5929322" y="1571612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895601" y="1981202"/>
            <a:ext cx="4824413" cy="4265613"/>
          </a:xfrm>
          <a:prstGeom prst="rect">
            <a:avLst/>
          </a:prstGeom>
          <a:noFill/>
          <a:ln w="539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67000" y="2590800"/>
            <a:ext cx="4953000" cy="3657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95600" y="522289"/>
            <a:ext cx="3883025" cy="1154113"/>
            <a:chOff x="615" y="608"/>
            <a:chExt cx="2446" cy="727"/>
          </a:xfrm>
        </p:grpSpPr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12" y="888"/>
              <a:ext cx="1749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2" name="Rectangle 6"/>
            <p:cNvSpPr>
              <a:spLocks noChangeArrowheads="1"/>
            </p:cNvSpPr>
            <p:nvPr/>
          </p:nvSpPr>
          <p:spPr bwMode="auto">
            <a:xfrm>
              <a:off x="1316" y="896"/>
              <a:ext cx="1732" cy="428"/>
            </a:xfrm>
            <a:prstGeom prst="rect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63" name="Rectangle 7"/>
            <p:cNvSpPr>
              <a:spLocks noChangeArrowheads="1"/>
            </p:cNvSpPr>
            <p:nvPr/>
          </p:nvSpPr>
          <p:spPr bwMode="auto">
            <a:xfrm>
              <a:off x="615" y="964"/>
              <a:ext cx="46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2600" b="1" i="1">
                  <a:solidFill>
                    <a:schemeClr val="bg1"/>
                  </a:solidFill>
                </a:rPr>
                <a:t>CUP1</a:t>
              </a:r>
              <a:endParaRPr lang="it-IT" sz="2400">
                <a:solidFill>
                  <a:schemeClr val="bg1"/>
                </a:solidFill>
              </a:endParaRPr>
            </a:p>
          </p:txBody>
        </p:sp>
        <p:sp>
          <p:nvSpPr>
            <p:cNvPr id="19464" name="Rectangle 8"/>
            <p:cNvSpPr>
              <a:spLocks noChangeArrowheads="1"/>
            </p:cNvSpPr>
            <p:nvPr/>
          </p:nvSpPr>
          <p:spPr bwMode="auto">
            <a:xfrm rot="19440000">
              <a:off x="1389" y="619"/>
              <a:ext cx="16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b="1" i="1">
                  <a:solidFill>
                    <a:schemeClr val="bg1"/>
                  </a:solidFill>
                </a:rPr>
                <a:t>NT</a:t>
              </a:r>
              <a:endParaRPr lang="it-IT" sz="2400">
                <a:solidFill>
                  <a:schemeClr val="bg1"/>
                </a:solidFill>
              </a:endParaRPr>
            </a:p>
          </p:txBody>
        </p:sp>
        <p:sp>
          <p:nvSpPr>
            <p:cNvPr id="19465" name="Rectangle 9"/>
            <p:cNvSpPr>
              <a:spLocks noChangeArrowheads="1"/>
            </p:cNvSpPr>
            <p:nvPr/>
          </p:nvSpPr>
          <p:spPr bwMode="auto">
            <a:xfrm rot="19440000">
              <a:off x="1702" y="654"/>
              <a:ext cx="7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b="1" i="1">
                  <a:solidFill>
                    <a:schemeClr val="bg1"/>
                  </a:solidFill>
                </a:rPr>
                <a:t>0</a:t>
              </a:r>
              <a:endParaRPr lang="it-IT" sz="2400">
                <a:solidFill>
                  <a:schemeClr val="bg1"/>
                </a:solidFill>
              </a:endParaRPr>
            </a:p>
          </p:txBody>
        </p:sp>
        <p:sp>
          <p:nvSpPr>
            <p:cNvPr id="19466" name="Rectangle 10"/>
            <p:cNvSpPr>
              <a:spLocks noChangeArrowheads="1"/>
            </p:cNvSpPr>
            <p:nvPr/>
          </p:nvSpPr>
          <p:spPr bwMode="auto">
            <a:xfrm rot="19440000">
              <a:off x="1884" y="608"/>
              <a:ext cx="18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b="1" i="1">
                  <a:solidFill>
                    <a:schemeClr val="bg1"/>
                  </a:solidFill>
                </a:rPr>
                <a:t>15'</a:t>
              </a:r>
              <a:endParaRPr lang="it-IT" sz="2400">
                <a:solidFill>
                  <a:schemeClr val="bg1"/>
                </a:solidFill>
              </a:endParaRPr>
            </a:p>
          </p:txBody>
        </p:sp>
        <p:sp>
          <p:nvSpPr>
            <p:cNvPr id="19467" name="Rectangle 11"/>
            <p:cNvSpPr>
              <a:spLocks noChangeArrowheads="1"/>
            </p:cNvSpPr>
            <p:nvPr/>
          </p:nvSpPr>
          <p:spPr bwMode="auto">
            <a:xfrm rot="19440000">
              <a:off x="2066" y="608"/>
              <a:ext cx="18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b="1" i="1">
                  <a:solidFill>
                    <a:schemeClr val="bg1"/>
                  </a:solidFill>
                </a:rPr>
                <a:t>30'</a:t>
              </a:r>
              <a:endParaRPr lang="it-IT" sz="2400">
                <a:solidFill>
                  <a:schemeClr val="bg1"/>
                </a:solidFill>
              </a:endParaRPr>
            </a:p>
          </p:txBody>
        </p:sp>
        <p:sp>
          <p:nvSpPr>
            <p:cNvPr id="19468" name="Rectangle 12"/>
            <p:cNvSpPr>
              <a:spLocks noChangeArrowheads="1"/>
            </p:cNvSpPr>
            <p:nvPr/>
          </p:nvSpPr>
          <p:spPr bwMode="auto">
            <a:xfrm rot="19440000">
              <a:off x="2276" y="621"/>
              <a:ext cx="15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b="1" i="1">
                  <a:solidFill>
                    <a:schemeClr val="bg1"/>
                  </a:solidFill>
                </a:rPr>
                <a:t>1h</a:t>
              </a:r>
              <a:endParaRPr lang="it-IT" sz="2400">
                <a:solidFill>
                  <a:schemeClr val="bg1"/>
                </a:solidFill>
              </a:endParaRPr>
            </a:p>
          </p:txBody>
        </p:sp>
        <p:sp>
          <p:nvSpPr>
            <p:cNvPr id="19469" name="Rectangle 13"/>
            <p:cNvSpPr>
              <a:spLocks noChangeArrowheads="1"/>
            </p:cNvSpPr>
            <p:nvPr/>
          </p:nvSpPr>
          <p:spPr bwMode="auto">
            <a:xfrm rot="19440000">
              <a:off x="2491" y="621"/>
              <a:ext cx="15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b="1" i="1">
                  <a:solidFill>
                    <a:schemeClr val="bg1"/>
                  </a:solidFill>
                </a:rPr>
                <a:t>2h</a:t>
              </a:r>
              <a:endParaRPr lang="it-IT" sz="2400">
                <a:solidFill>
                  <a:schemeClr val="bg1"/>
                </a:solidFill>
              </a:endParaRPr>
            </a:p>
          </p:txBody>
        </p:sp>
        <p:sp>
          <p:nvSpPr>
            <p:cNvPr id="19470" name="Rectangle 14"/>
            <p:cNvSpPr>
              <a:spLocks noChangeArrowheads="1"/>
            </p:cNvSpPr>
            <p:nvPr/>
          </p:nvSpPr>
          <p:spPr bwMode="auto">
            <a:xfrm rot="19440000">
              <a:off x="2717" y="621"/>
              <a:ext cx="15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b="1" i="1">
                  <a:solidFill>
                    <a:schemeClr val="bg1"/>
                  </a:solidFill>
                </a:rPr>
                <a:t>4h</a:t>
              </a:r>
              <a:endParaRPr lang="it-IT" sz="240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01376" name="Object 0"/>
          <p:cNvGraphicFramePr>
            <a:graphicFrameLocks noChangeAspect="1"/>
          </p:cNvGraphicFramePr>
          <p:nvPr/>
        </p:nvGraphicFramePr>
        <p:xfrm>
          <a:off x="2514601" y="2590800"/>
          <a:ext cx="5059363" cy="3657600"/>
        </p:xfrm>
        <a:graphic>
          <a:graphicData uri="http://schemas.openxmlformats.org/presentationml/2006/ole">
            <p:oleObj spid="_x0000_s1026" name="Origin Plot" r:id="rId5" imgW="5058000" imgH="3657240" progId="OrgPlot">
              <p:link updateAutomatic="1"/>
            </p:oleObj>
          </a:graphicData>
        </a:graphic>
      </p:graphicFrame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2600325" y="2533650"/>
            <a:ext cx="5086350" cy="3790950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4010025" y="990600"/>
            <a:ext cx="2724150" cy="666750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18" name="Segnale acust. registr.">
            <a:hlinkClick r:id="" action="ppaction://media"/>
          </p:cNvPr>
          <p:cNvPicPr>
            <a:picLocks noRot="1" noChangeAspect="1"/>
          </p:cNvPicPr>
          <p:nvPr>
            <a:wavAudioFile r:embed="rId2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4457700" y="3276600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9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017" y="327660"/>
            <a:ext cx="5715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6093824" y="1528355"/>
            <a:ext cx="28518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Gene </a:t>
            </a:r>
            <a:r>
              <a:rPr lang="it-IT" dirty="0" err="1" smtClean="0"/>
              <a:t>Clustering</a:t>
            </a:r>
            <a:r>
              <a:rPr lang="it-IT" dirty="0" smtClean="0"/>
              <a:t>:</a:t>
            </a:r>
          </a:p>
          <a:p>
            <a:endParaRPr lang="it-IT" dirty="0" smtClean="0"/>
          </a:p>
          <a:p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group</a:t>
            </a:r>
            <a:r>
              <a:rPr lang="it-IT" dirty="0" smtClean="0"/>
              <a:t> </a:t>
            </a:r>
            <a:r>
              <a:rPr lang="it-IT" dirty="0" err="1" smtClean="0"/>
              <a:t>genes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show the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modulation</a:t>
            </a:r>
            <a:r>
              <a:rPr lang="it-IT" dirty="0" smtClean="0"/>
              <a:t> trend in </a:t>
            </a:r>
            <a:r>
              <a:rPr lang="it-IT" dirty="0" err="1" smtClean="0"/>
              <a:t>function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a </a:t>
            </a:r>
            <a:r>
              <a:rPr lang="it-IT" dirty="0" err="1" smtClean="0"/>
              <a:t>variable</a:t>
            </a:r>
            <a:r>
              <a:rPr lang="it-IT" dirty="0" smtClean="0"/>
              <a:t> (</a:t>
            </a:r>
            <a:r>
              <a:rPr lang="it-IT" dirty="0" err="1" smtClean="0"/>
              <a:t>time</a:t>
            </a:r>
            <a:r>
              <a:rPr lang="it-IT" dirty="0" smtClean="0"/>
              <a:t>, dose, stage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development</a:t>
            </a:r>
            <a:r>
              <a:rPr lang="it-IT" dirty="0" smtClean="0"/>
              <a:t>, etc.).</a:t>
            </a:r>
            <a:endParaRPr lang="it-IT" dirty="0"/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6715140" y="1000108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B1174371-81BF-4749-87CD-EEB63E31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888" y="692152"/>
            <a:ext cx="62103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6072198" y="1785926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FA173D38-79F4-435D-B646-8C0090FA5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391" y="836613"/>
            <a:ext cx="5724525" cy="587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xmlns="" id="{B75B08FB-7347-43DB-AC71-A4548DEA4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4366" y="2205040"/>
            <a:ext cx="1500188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333B8696-B385-4D9A-9647-314A0E9FC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20938"/>
            <a:ext cx="151447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7215206" y="1643050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EC3249EB-84CF-4145-88F3-454B2968D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8085" y="476250"/>
            <a:ext cx="5724525" cy="586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7072330" y="2143116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22A181F7-55AD-445E-84EE-D42DC5D5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04813"/>
            <a:ext cx="6426994" cy="571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57700" y="3276600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A0A87950-9033-4CAA-8B1B-F1F724814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052515"/>
            <a:ext cx="6049566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7429520" y="1785926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>
            <a:extLst>
              <a:ext uri="{FF2B5EF4-FFF2-40B4-BE49-F238E27FC236}">
                <a16:creationId xmlns:a16="http://schemas.microsoft.com/office/drawing/2014/main" xmlns="" id="{5F6ACB8E-EBE0-4733-A6B4-36CDC3EFB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1664" y="836615"/>
            <a:ext cx="5426869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6929454" y="2357430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DFBE14D-CD41-48D5-AE8A-E10D664CA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006" y="0"/>
            <a:ext cx="5325989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6572264" y="2428868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148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219443BB-FD8C-4F85-A60E-93F7C2C3A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852" y="513943"/>
            <a:ext cx="5444297" cy="5830114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57700" y="3276600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215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74</Words>
  <Application>Microsoft Office PowerPoint</Application>
  <PresentationFormat>Presentazione su schermo (4:3)</PresentationFormat>
  <Paragraphs>32</Paragraphs>
  <Slides>19</Slides>
  <Notes>0</Notes>
  <HiddenSlides>0</HiddenSlides>
  <MMClips>17</MMClips>
  <ScaleCrop>false</ScaleCrop>
  <HeadingPairs>
    <vt:vector size="6" baseType="variant">
      <vt:variant>
        <vt:lpstr>Tema</vt:lpstr>
      </vt:variant>
      <vt:variant>
        <vt:i4>1</vt:i4>
      </vt:variant>
      <vt:variant>
        <vt:lpstr>Collegamenti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1" baseType="lpstr">
      <vt:lpstr>Tema di Office</vt:lpstr>
      <vt:lpstr>???</vt:lpstr>
      <vt:lpstr>Lezione 4: filtri statistici per dati di trascrittomica con microarrays a DNA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Lezione 4: filtri statistici per dati di trascrittomica con microarrays a DNA</dc:title>
  <dc:creator>Standard</dc:creator>
  <cp:lastModifiedBy>Standard</cp:lastModifiedBy>
  <cp:revision>2</cp:revision>
  <dcterms:created xsi:type="dcterms:W3CDTF">2020-03-10T12:18:23Z</dcterms:created>
  <dcterms:modified xsi:type="dcterms:W3CDTF">2020-03-10T12:25:33Z</dcterms:modified>
</cp:coreProperties>
</file>