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62" r:id="rId2"/>
    <p:sldId id="256" r:id="rId3"/>
    <p:sldId id="257" r:id="rId4"/>
    <p:sldId id="258" r:id="rId5"/>
    <p:sldId id="259" r:id="rId6"/>
    <p:sldId id="260" r:id="rId7"/>
    <p:sldId id="261" r:id="rId8"/>
    <p:sldId id="264" r:id="rId9"/>
    <p:sldId id="263" r:id="rId10"/>
    <p:sldId id="265" r:id="rId11"/>
    <p:sldId id="267" r:id="rId12"/>
    <p:sldId id="272" r:id="rId13"/>
    <p:sldId id="273" r:id="rId14"/>
    <p:sldId id="271" r:id="rId15"/>
    <p:sldId id="274" r:id="rId16"/>
    <p:sldId id="275" r:id="rId17"/>
    <p:sldId id="276" r:id="rId18"/>
    <p:sldId id="270" r:id="rId19"/>
    <p:sldId id="279" r:id="rId20"/>
    <p:sldId id="283" r:id="rId21"/>
    <p:sldId id="284" r:id="rId22"/>
    <p:sldId id="285" r:id="rId23"/>
    <p:sldId id="286" r:id="rId24"/>
    <p:sldId id="287" r:id="rId25"/>
    <p:sldId id="288" r:id="rId26"/>
    <p:sldId id="289" r:id="rId27"/>
    <p:sldId id="290" r:id="rId28"/>
    <p:sldId id="291" r:id="rId29"/>
    <p:sldId id="293" r:id="rId30"/>
    <p:sldId id="292"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6" r:id="rId51"/>
    <p:sldId id="317" r:id="rId5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7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F6F7AC-29D8-4CFB-B567-C2342817E408}" type="datetimeFigureOut">
              <a:rPr lang="it-IT" smtClean="0"/>
              <a:pPr/>
              <a:t>15/04/2020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48B6E0-C7E7-4E32-9B9D-10E82BF89158}"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47F2E960-13D4-4468-842E-F4F4C286203B}" type="slidenum">
              <a:rPr lang="en-US"/>
              <a:pPr/>
              <a:t>31</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651B1890-A989-4F85-B129-3B5E07FECA02}" type="slidenum">
              <a:rPr lang="en-US"/>
              <a:pPr/>
              <a:t>48</a:t>
            </a:fld>
            <a:endParaRPr lang="en-US"/>
          </a:p>
        </p:txBody>
      </p:sp>
      <p:sp>
        <p:nvSpPr>
          <p:cNvPr id="27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2387" name="Rectangle 3"/>
          <p:cNvSpPr>
            <a:spLocks noGrp="1" noChangeArrowheads="1"/>
          </p:cNvSpPr>
          <p:nvPr>
            <p:ph type="body" idx="1"/>
          </p:nvPr>
        </p:nvSpPr>
        <p:spPr/>
        <p:txBody>
          <a:bodyPr/>
          <a:lstStyle/>
          <a:p>
            <a:pPr eaLnBrk="1" hangingPunct="1">
              <a:defRPr/>
            </a:pPr>
            <a:r>
              <a:rPr lang="en-US"/>
              <a:t>Molecular details of the master regulator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ADD722C-DB96-4FD3-8AA3-2D26FFA9676E}" type="slidenum">
              <a:rPr lang="en-US"/>
              <a:pPr/>
              <a:t>49</a:t>
            </a:fld>
            <a:endParaRPr lang="en-US"/>
          </a:p>
        </p:txBody>
      </p:sp>
      <p:sp>
        <p:nvSpPr>
          <p:cNvPr id="446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6467" name="Rectangle 3"/>
          <p:cNvSpPr>
            <a:spLocks noGrp="1" noChangeArrowheads="1"/>
          </p:cNvSpPr>
          <p:nvPr>
            <p:ph type="body" idx="1"/>
          </p:nvPr>
        </p:nvSpPr>
        <p:spPr/>
        <p:txBody>
          <a:bodyPr/>
          <a:lstStyle/>
          <a:p>
            <a:pPr eaLnBrk="1" hangingPunct="1">
              <a:defRPr/>
            </a:pPr>
            <a:r>
              <a:rPr lang="en-US"/>
              <a:t>When translated into a wiring diagram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AE653A4-969C-4AD5-B1E3-6D01DCD60BF2}" type="slidenum">
              <a:rPr lang="en-US"/>
              <a:pPr/>
              <a:t>50</a:t>
            </a:fld>
            <a:endParaRPr lang="en-US"/>
          </a:p>
        </p:txBody>
      </p:sp>
      <p:sp>
        <p:nvSpPr>
          <p:cNvPr id="16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79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E6F5EF-9471-4E4B-AFE3-E47E2682967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98EEA06-FE17-4A53-B2C0-004618F86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80CEA55-842E-47F3-9D06-579BE7267829}"/>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5" name="Segnaposto piè di pagina 4">
            <a:extLst>
              <a:ext uri="{FF2B5EF4-FFF2-40B4-BE49-F238E27FC236}">
                <a16:creationId xmlns:a16="http://schemas.microsoft.com/office/drawing/2014/main" id="{09262026-A73C-4832-9382-82F742D1A1E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AECE881-D1F4-4987-BA1B-A0891C7C5115}"/>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8889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38B25D-0E01-44CE-A7E2-5BE4FEAF505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2E7C680-3CB9-45A6-B371-2800F4A241C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A245DF-E67D-4262-98E7-C684CB746B46}"/>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5" name="Segnaposto piè di pagina 4">
            <a:extLst>
              <a:ext uri="{FF2B5EF4-FFF2-40B4-BE49-F238E27FC236}">
                <a16:creationId xmlns:a16="http://schemas.microsoft.com/office/drawing/2014/main" id="{BCF2F67C-EB49-47BF-A958-A1A8A7E93A3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BE6A42-1062-4A47-B59C-9D78115642B1}"/>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3914273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CB4350D-9E90-49AC-80CE-65B2369FAF3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249A62C-59CB-4E8F-886E-4957DAB8F82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8F0618F-B555-498D-9860-8B7C77A43F16}"/>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5" name="Segnaposto piè di pagina 4">
            <a:extLst>
              <a:ext uri="{FF2B5EF4-FFF2-40B4-BE49-F238E27FC236}">
                <a16:creationId xmlns:a16="http://schemas.microsoft.com/office/drawing/2014/main" id="{514DAADD-0AF6-4DAD-A036-BA66CE4DD41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F83DD95-F55B-486B-B819-1B8BBAD85811}"/>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157061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29913D-B9EE-41A1-A859-10EDDD93B74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D144ABE-1232-4DEF-B1AF-FFD293FB424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F6F1396-BCB9-46AB-997E-7D58F4C96FD9}"/>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5" name="Segnaposto piè di pagina 4">
            <a:extLst>
              <a:ext uri="{FF2B5EF4-FFF2-40B4-BE49-F238E27FC236}">
                <a16:creationId xmlns:a16="http://schemas.microsoft.com/office/drawing/2014/main" id="{FF4111D2-4FFF-4156-A5B1-DA1A63C376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EAE03A-406F-4E80-9D48-67F643D5E333}"/>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346628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5F7D48-B335-4711-8BC8-7F7587C7A7C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396C56B-A806-4551-9FB9-E84FC65D62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6EA4071-82B7-4CB6-AE76-7BFED418F736}"/>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5" name="Segnaposto piè di pagina 4">
            <a:extLst>
              <a:ext uri="{FF2B5EF4-FFF2-40B4-BE49-F238E27FC236}">
                <a16:creationId xmlns:a16="http://schemas.microsoft.com/office/drawing/2014/main" id="{C2E86767-9496-45EA-8B1C-7F6067D45F9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61837B9-0E9B-445F-BA3F-50E37A8BD48B}"/>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162062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009387-03B9-49D5-8BCB-807200A9F26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1E6234C-40F6-4F1D-A2C7-E266A04FC31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7641579-4848-4520-9FF6-54B0F0BE708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131F7EA-E8FD-425F-B3DF-9693A46DC77F}"/>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6" name="Segnaposto piè di pagina 5">
            <a:extLst>
              <a:ext uri="{FF2B5EF4-FFF2-40B4-BE49-F238E27FC236}">
                <a16:creationId xmlns:a16="http://schemas.microsoft.com/office/drawing/2014/main" id="{C0E76B03-7F96-41C0-AEB2-96E06819BE7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1A2463C-95FB-4833-8DE8-9E77BF9DFCDE}"/>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178728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BB935C-C213-48EB-B71C-45734659F43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9440D59-2933-455F-9993-F16EBAFCFB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BCCDC60-FAAE-47ED-82D1-3D1D869CF96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431CE27-217C-4142-B98A-E0D3FAB28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7C99DDA-B566-4434-BF3A-25E1644F2D6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A1D48BC-0972-422A-B69B-82FC5A0161F7}"/>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8" name="Segnaposto piè di pagina 7">
            <a:extLst>
              <a:ext uri="{FF2B5EF4-FFF2-40B4-BE49-F238E27FC236}">
                <a16:creationId xmlns:a16="http://schemas.microsoft.com/office/drawing/2014/main" id="{B3EFE69F-1B35-4DDB-A881-CD5980957CE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8DA0BEB-6AE3-482F-9366-55CAFD8F244F}"/>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319818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DEDC78-C5B4-457C-A5BE-6462DF26A87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125753F-7E37-43AC-9371-ABCC3AF4BE78}"/>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4" name="Segnaposto piè di pagina 3">
            <a:extLst>
              <a:ext uri="{FF2B5EF4-FFF2-40B4-BE49-F238E27FC236}">
                <a16:creationId xmlns:a16="http://schemas.microsoft.com/office/drawing/2014/main" id="{00B9607F-CB85-4E5E-BAD0-EF44DEFF535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37A2370-7FD7-4E44-9B17-AD69C919A7B2}"/>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276708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BD707F4-AA4C-4683-9F35-2375EDE66471}"/>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3" name="Segnaposto piè di pagina 2">
            <a:extLst>
              <a:ext uri="{FF2B5EF4-FFF2-40B4-BE49-F238E27FC236}">
                <a16:creationId xmlns:a16="http://schemas.microsoft.com/office/drawing/2014/main" id="{EDBAE04A-B12E-459E-915C-AF80BEE234E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E49C34A-B14A-4D0A-A9DF-D71583CA30A6}"/>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1761243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C91A36-6D44-4B00-AC7C-C4AF9C507A7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D676E61-45B4-494C-BE0C-657F8E12BE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446FC7A-CBD5-4B1E-AA15-70D06F8ED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0159E74-AF05-477D-8065-30E8804BE32F}"/>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6" name="Segnaposto piè di pagina 5">
            <a:extLst>
              <a:ext uri="{FF2B5EF4-FFF2-40B4-BE49-F238E27FC236}">
                <a16:creationId xmlns:a16="http://schemas.microsoft.com/office/drawing/2014/main" id="{F7E39634-066B-4B88-8A2D-16DF1ABAFD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532CBF6-F59B-40D6-9979-02A62A9DDE6B}"/>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2081194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4B2FA7-447F-4B73-9AAF-73FF4C422A0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CBEAD9A-9C83-47CB-9DC2-9F5E4B1F8B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E1C680D-8F3A-4DCC-BC3C-311E7E453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B085065-A28C-49D7-A331-5763F6CF48DD}"/>
              </a:ext>
            </a:extLst>
          </p:cNvPr>
          <p:cNvSpPr>
            <a:spLocks noGrp="1"/>
          </p:cNvSpPr>
          <p:nvPr>
            <p:ph type="dt" sz="half" idx="10"/>
          </p:nvPr>
        </p:nvSpPr>
        <p:spPr/>
        <p:txBody>
          <a:bodyPr/>
          <a:lstStyle/>
          <a:p>
            <a:fld id="{23FAFF51-73F2-4F05-9B46-EF8F40CF6128}" type="datetimeFigureOut">
              <a:rPr lang="it-IT" smtClean="0"/>
              <a:pPr/>
              <a:t>15/04/2020</a:t>
            </a:fld>
            <a:endParaRPr lang="it-IT"/>
          </a:p>
        </p:txBody>
      </p:sp>
      <p:sp>
        <p:nvSpPr>
          <p:cNvPr id="6" name="Segnaposto piè di pagina 5">
            <a:extLst>
              <a:ext uri="{FF2B5EF4-FFF2-40B4-BE49-F238E27FC236}">
                <a16:creationId xmlns:a16="http://schemas.microsoft.com/office/drawing/2014/main" id="{A2AC642E-72A7-49DD-8DF8-0731524C266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7CE3A77-B668-4960-9E4D-AC1ABD284A2C}"/>
              </a:ext>
            </a:extLst>
          </p:cNvPr>
          <p:cNvSpPr>
            <a:spLocks noGrp="1"/>
          </p:cNvSpPr>
          <p:nvPr>
            <p:ph type="sldNum" sz="quarter" idx="12"/>
          </p:nvPr>
        </p:nvSpPr>
        <p:spPr/>
        <p:txBody>
          <a:bodyPr/>
          <a:lstStyle/>
          <a:p>
            <a:fld id="{AB9F1B8A-9B34-4CA2-8AA5-EB7948DC2717}" type="slidenum">
              <a:rPr lang="it-IT" smtClean="0"/>
              <a:pPr/>
              <a:t>‹N›</a:t>
            </a:fld>
            <a:endParaRPr lang="it-IT"/>
          </a:p>
        </p:txBody>
      </p:sp>
    </p:spTree>
    <p:extLst>
      <p:ext uri="{BB962C8B-B14F-4D97-AF65-F5344CB8AC3E}">
        <p14:creationId xmlns:p14="http://schemas.microsoft.com/office/powerpoint/2010/main" val="384998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7DACD13-408A-47CA-B3B2-16CD148D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8860B3E-8F1B-4F5E-A9A8-26E28F04A1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47AA7CA-9E63-4E96-80E8-0E9276C81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AFF51-73F2-4F05-9B46-EF8F40CF6128}" type="datetimeFigureOut">
              <a:rPr lang="it-IT" smtClean="0"/>
              <a:pPr/>
              <a:t>15/04/2020</a:t>
            </a:fld>
            <a:endParaRPr lang="it-IT"/>
          </a:p>
        </p:txBody>
      </p:sp>
      <p:sp>
        <p:nvSpPr>
          <p:cNvPr id="5" name="Segnaposto piè di pagina 4">
            <a:extLst>
              <a:ext uri="{FF2B5EF4-FFF2-40B4-BE49-F238E27FC236}">
                <a16:creationId xmlns:a16="http://schemas.microsoft.com/office/drawing/2014/main" id="{B09D9926-88E2-4A12-9E69-93A6F3D68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9D86D5B-8B5C-45A7-9F05-B2EAA16C1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F1B8A-9B34-4CA2-8AA5-EB7948DC2717}" type="slidenum">
              <a:rPr lang="it-IT" smtClean="0"/>
              <a:pPr/>
              <a:t>‹N›</a:t>
            </a:fld>
            <a:endParaRPr lang="it-IT"/>
          </a:p>
        </p:txBody>
      </p:sp>
    </p:spTree>
    <p:extLst>
      <p:ext uri="{BB962C8B-B14F-4D97-AF65-F5344CB8AC3E}">
        <p14:creationId xmlns:p14="http://schemas.microsoft.com/office/powerpoint/2010/main" val="3665007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6.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6.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0.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0.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6.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6.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6.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0.png"/><Relationship Id="rId4" Type="http://schemas.openxmlformats.org/officeDocument/2006/relationships/image" Target="../media/image31.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20.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0.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0.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7" Type="http://schemas.openxmlformats.org/officeDocument/2006/relationships/image" Target="../media/image41.png"/><Relationship Id="rId2" Type="http://schemas.microsoft.com/office/2007/relationships/media" Target="../media/media33.WAV"/><Relationship Id="rId1" Type="http://schemas.openxmlformats.org/officeDocument/2006/relationships/vmlDrawing" Target="../drawings/vmlDrawing1.vml"/><Relationship Id="rId6" Type="http://schemas.openxmlformats.org/officeDocument/2006/relationships/image" Target="../media/image40.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47.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51.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52.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6.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ED7FC93-6356-4A07-9E02-860ED443851C}"/>
              </a:ext>
            </a:extLst>
          </p:cNvPr>
          <p:cNvPicPr>
            <a:picLocks noChangeAspect="1"/>
          </p:cNvPicPr>
          <p:nvPr/>
        </p:nvPicPr>
        <p:blipFill>
          <a:blip r:embed="rId4"/>
          <a:stretch>
            <a:fillRect/>
          </a:stretch>
        </p:blipFill>
        <p:spPr>
          <a:xfrm>
            <a:off x="1924940" y="0"/>
            <a:ext cx="8368245" cy="685800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926137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1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31A025E-AFE6-42BD-9EF3-E6E7334783F8}"/>
              </a:ext>
            </a:extLst>
          </p:cNvPr>
          <p:cNvPicPr>
            <a:picLocks noChangeAspect="1"/>
          </p:cNvPicPr>
          <p:nvPr/>
        </p:nvPicPr>
        <p:blipFill>
          <a:blip r:embed="rId4"/>
          <a:stretch>
            <a:fillRect/>
          </a:stretch>
        </p:blipFill>
        <p:spPr>
          <a:xfrm>
            <a:off x="1576692" y="0"/>
            <a:ext cx="9038616" cy="685800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301299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6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285C819-3336-438B-8A44-8BC224ACDF01}"/>
              </a:ext>
            </a:extLst>
          </p:cNvPr>
          <p:cNvPicPr>
            <a:picLocks noChangeAspect="1"/>
          </p:cNvPicPr>
          <p:nvPr/>
        </p:nvPicPr>
        <p:blipFill>
          <a:blip r:embed="rId4"/>
          <a:stretch>
            <a:fillRect/>
          </a:stretch>
        </p:blipFill>
        <p:spPr>
          <a:xfrm>
            <a:off x="1570993" y="513943"/>
            <a:ext cx="9050013" cy="5830114"/>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406776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936"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1-s2"/>
          <p:cNvPicPr>
            <a:picLocks noChangeAspect="1" noChangeArrowheads="1"/>
          </p:cNvPicPr>
          <p:nvPr/>
        </p:nvPicPr>
        <p:blipFill>
          <a:blip r:embed="rId4"/>
          <a:srcRect/>
          <a:stretch>
            <a:fillRect/>
          </a:stretch>
        </p:blipFill>
        <p:spPr bwMode="auto">
          <a:xfrm>
            <a:off x="3714751" y="1643064"/>
            <a:ext cx="4762500" cy="3571875"/>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9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1-s2"/>
          <p:cNvPicPr>
            <a:picLocks noChangeAspect="1" noChangeArrowheads="1"/>
          </p:cNvPicPr>
          <p:nvPr/>
        </p:nvPicPr>
        <p:blipFill>
          <a:blip r:embed="rId4"/>
          <a:srcRect/>
          <a:stretch>
            <a:fillRect/>
          </a:stretch>
        </p:blipFill>
        <p:spPr bwMode="auto">
          <a:xfrm>
            <a:off x="1219200" y="2200275"/>
            <a:ext cx="9753600" cy="2457450"/>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1200151" y="3644901"/>
            <a:ext cx="10225616" cy="2113665"/>
          </a:xfrm>
          <a:prstGeom prst="rect">
            <a:avLst/>
          </a:prstGeom>
          <a:solidFill>
            <a:srgbClr val="FFFFFF"/>
          </a:solidFill>
          <a:ln w="9525">
            <a:noFill/>
            <a:miter lim="800000"/>
            <a:headEnd/>
            <a:tailEnd/>
          </a:ln>
        </p:spPr>
        <p:txBody>
          <a:bodyPr lIns="0" tIns="133308" rIns="0" bIns="39675" anchor="ctr">
            <a:spAutoFit/>
          </a:bodyPr>
          <a:lstStyle/>
          <a:p>
            <a:pPr algn="ctr"/>
            <a:r>
              <a:rPr lang="it-IT" sz="1400" b="1"/>
              <a:t>Summary</a:t>
            </a:r>
          </a:p>
          <a:p>
            <a:pPr algn="ctr"/>
            <a:r>
              <a:rPr lang="it-IT" sz="1400" b="1"/>
              <a:t>It has long been the dream of biologists to map gene expression at the single-cell level. With such data one might track heterogeneous cell sub-populations, and infer regulatory relationships between genes and pathways. Recently, RNA sequencing has achieved single-cell resolution. What is limiting is an effective way to routinely isolate and process large numbers of individual cells for quantitative in-depth sequencing. We have developed a high-throughput droplet-microfluidic approach for barcoding the RNA from thousands of individual cells for subsequent analysis by next-generation sequencing. The method shows a surprisingly low noise profile and is readily adaptable to other sequencing-based assays. We analyzed mouse embryonic stem cells, revealing in detail the population structure and the heterogeneous onset of differentiation after leukemia inhibitory factor (LIF) withdrawal. The reproducibility of these high-throughput single-cell data allowed us to deconstruct cell populations and infer gene expression relationships.</a:t>
            </a:r>
          </a:p>
        </p:txBody>
      </p:sp>
      <p:pic>
        <p:nvPicPr>
          <p:cNvPr id="3075" name="Picture 5"/>
          <p:cNvPicPr>
            <a:picLocks noChangeAspect="1" noChangeArrowheads="1"/>
          </p:cNvPicPr>
          <p:nvPr/>
        </p:nvPicPr>
        <p:blipFill>
          <a:blip r:embed="rId4"/>
          <a:srcRect/>
          <a:stretch>
            <a:fillRect/>
          </a:stretch>
        </p:blipFill>
        <p:spPr bwMode="auto">
          <a:xfrm>
            <a:off x="2063751" y="0"/>
            <a:ext cx="7476067" cy="3594100"/>
          </a:xfrm>
          <a:prstGeom prst="rect">
            <a:avLst/>
          </a:prstGeom>
          <a:noFill/>
          <a:ln w="9525">
            <a:noFill/>
            <a:miter lim="800000"/>
            <a:headEnd/>
            <a:tailEnd/>
          </a:ln>
        </p:spPr>
      </p:pic>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1-s2"/>
          <p:cNvPicPr>
            <a:picLocks noChangeAspect="1" noChangeArrowheads="1"/>
          </p:cNvPicPr>
          <p:nvPr/>
        </p:nvPicPr>
        <p:blipFill>
          <a:blip r:embed="rId4"/>
          <a:srcRect/>
          <a:stretch>
            <a:fillRect/>
          </a:stretch>
        </p:blipFill>
        <p:spPr bwMode="auto">
          <a:xfrm>
            <a:off x="2544233" y="188913"/>
            <a:ext cx="7283451" cy="6373812"/>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2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Quantification of DNA Primers Incorporated into Barcoded Hydrogel Microspheres, ..."/>
          <p:cNvPicPr>
            <a:picLocks noChangeAspect="1" noChangeArrowheads="1"/>
          </p:cNvPicPr>
          <p:nvPr/>
        </p:nvPicPr>
        <p:blipFill>
          <a:blip r:embed="rId4"/>
          <a:srcRect/>
          <a:stretch>
            <a:fillRect/>
          </a:stretch>
        </p:blipFill>
        <p:spPr bwMode="auto">
          <a:xfrm>
            <a:off x="1809751" y="619125"/>
            <a:ext cx="8572500" cy="5619750"/>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A Droplet Barcoding Device(A) Microfluidic device design, see also Figure S2.(B ..."/>
          <p:cNvPicPr>
            <a:picLocks noChangeAspect="1" noChangeArrowheads="1"/>
          </p:cNvPicPr>
          <p:nvPr/>
        </p:nvPicPr>
        <p:blipFill>
          <a:blip r:embed="rId4"/>
          <a:srcRect/>
          <a:stretch>
            <a:fillRect/>
          </a:stretch>
        </p:blipFill>
        <p:spPr bwMode="auto">
          <a:xfrm>
            <a:off x="1473200" y="928689"/>
            <a:ext cx="9245600" cy="5000625"/>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3"/>
          <p:cNvPicPr>
            <a:picLocks noChangeAspect="1"/>
          </p:cNvPicPr>
          <p:nvPr/>
        </p:nvPicPr>
        <p:blipFill>
          <a:blip r:embed="rId4"/>
          <a:srcRect/>
          <a:stretch>
            <a:fillRect/>
          </a:stretch>
        </p:blipFill>
        <p:spPr bwMode="auto">
          <a:xfrm>
            <a:off x="770467" y="1331914"/>
            <a:ext cx="5325533" cy="3895725"/>
          </a:xfrm>
          <a:prstGeom prst="rect">
            <a:avLst/>
          </a:prstGeom>
          <a:noFill/>
          <a:ln w="9525">
            <a:noFill/>
            <a:miter lim="800000"/>
            <a:headEnd/>
            <a:tailEnd/>
          </a:ln>
        </p:spPr>
      </p:pic>
      <p:pic>
        <p:nvPicPr>
          <p:cNvPr id="2051" name="Immagine 4"/>
          <p:cNvPicPr>
            <a:picLocks noChangeAspect="1"/>
          </p:cNvPicPr>
          <p:nvPr/>
        </p:nvPicPr>
        <p:blipFill>
          <a:blip r:embed="rId5"/>
          <a:srcRect/>
          <a:stretch>
            <a:fillRect/>
          </a:stretch>
        </p:blipFill>
        <p:spPr bwMode="auto">
          <a:xfrm>
            <a:off x="6472767" y="1398589"/>
            <a:ext cx="4715933" cy="3762375"/>
          </a:xfrm>
          <a:prstGeom prst="rect">
            <a:avLst/>
          </a:prstGeom>
          <a:noFill/>
          <a:ln w="9525">
            <a:noFill/>
            <a:miter lim="800000"/>
            <a:headEnd/>
            <a:tailEnd/>
          </a:ln>
        </p:spPr>
      </p:pic>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6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Technical Reproducibility of inDrop Single-Cell Sequencing, Related to ..."/>
          <p:cNvPicPr>
            <a:picLocks noChangeAspect="1" noChangeArrowheads="1"/>
          </p:cNvPicPr>
          <p:nvPr/>
        </p:nvPicPr>
        <p:blipFill>
          <a:blip r:embed="rId4"/>
          <a:srcRect/>
          <a:stretch>
            <a:fillRect/>
          </a:stretch>
        </p:blipFill>
        <p:spPr bwMode="auto">
          <a:xfrm>
            <a:off x="1930400" y="2514600"/>
            <a:ext cx="8331200" cy="1828800"/>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2"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5E1E85C-18AF-40C3-BEC5-3F7AE3021E25}"/>
              </a:ext>
            </a:extLst>
          </p:cNvPr>
          <p:cNvPicPr>
            <a:picLocks noChangeAspect="1"/>
          </p:cNvPicPr>
          <p:nvPr/>
        </p:nvPicPr>
        <p:blipFill>
          <a:blip r:embed="rId4"/>
          <a:stretch>
            <a:fillRect/>
          </a:stretch>
        </p:blipFill>
        <p:spPr>
          <a:xfrm>
            <a:off x="1914391" y="0"/>
            <a:ext cx="8363218" cy="685800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716208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9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Heterogeneity in Differentiating ES Cells(A) Changes in global population ..."/>
          <p:cNvPicPr>
            <a:picLocks noChangeAspect="1" noChangeArrowheads="1"/>
          </p:cNvPicPr>
          <p:nvPr/>
        </p:nvPicPr>
        <p:blipFill>
          <a:blip r:embed="rId4"/>
          <a:srcRect/>
          <a:stretch>
            <a:fillRect/>
          </a:stretch>
        </p:blipFill>
        <p:spPr bwMode="auto">
          <a:xfrm>
            <a:off x="1678517" y="0"/>
            <a:ext cx="9065683" cy="6897688"/>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65"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tSNE Map of Principal Genes at 4 Days Post-LIF Withdrawal, Related to ..."/>
          <p:cNvPicPr>
            <a:picLocks noChangeAspect="1" noChangeArrowheads="1"/>
          </p:cNvPicPr>
          <p:nvPr/>
        </p:nvPicPr>
        <p:blipFill>
          <a:blip r:embed="rId4"/>
          <a:srcRect/>
          <a:stretch>
            <a:fillRect/>
          </a:stretch>
        </p:blipFill>
        <p:spPr bwMode="auto">
          <a:xfrm>
            <a:off x="1212851" y="2371725"/>
            <a:ext cx="9766300" cy="2114550"/>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1"/>
          <p:cNvPicPr>
            <a:picLocks noChangeAspect="1"/>
          </p:cNvPicPr>
          <p:nvPr/>
        </p:nvPicPr>
        <p:blipFill>
          <a:blip r:embed="rId4"/>
          <a:srcRect/>
          <a:stretch>
            <a:fillRect/>
          </a:stretch>
        </p:blipFill>
        <p:spPr bwMode="auto">
          <a:xfrm>
            <a:off x="2580218" y="1452564"/>
            <a:ext cx="7031567" cy="3952875"/>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p:cNvPicPr>
            <a:picLocks noChangeAspect="1"/>
          </p:cNvPicPr>
          <p:nvPr/>
        </p:nvPicPr>
        <p:blipFill>
          <a:blip r:embed="rId4"/>
          <a:srcRect/>
          <a:stretch>
            <a:fillRect/>
          </a:stretch>
        </p:blipFill>
        <p:spPr bwMode="auto">
          <a:xfrm>
            <a:off x="700618" y="541337"/>
            <a:ext cx="7090832" cy="5928947"/>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226695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26"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magine 1"/>
          <p:cNvPicPr>
            <a:picLocks noChangeAspect="1"/>
          </p:cNvPicPr>
          <p:nvPr/>
        </p:nvPicPr>
        <p:blipFill>
          <a:blip r:embed="rId4"/>
          <a:srcRect/>
          <a:stretch>
            <a:fillRect/>
          </a:stretch>
        </p:blipFill>
        <p:spPr bwMode="auto">
          <a:xfrm>
            <a:off x="2499785" y="1704975"/>
            <a:ext cx="7192433" cy="3448050"/>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1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p:cNvPicPr>
            <a:picLocks noChangeAspect="1"/>
          </p:cNvPicPr>
          <p:nvPr/>
        </p:nvPicPr>
        <p:blipFill>
          <a:blip r:embed="rId4"/>
          <a:srcRect/>
          <a:stretch>
            <a:fillRect/>
          </a:stretch>
        </p:blipFill>
        <p:spPr bwMode="auto">
          <a:xfrm>
            <a:off x="3939118" y="852489"/>
            <a:ext cx="4313767" cy="5153025"/>
          </a:xfrm>
          <a:prstGeom prst="rect">
            <a:avLst/>
          </a:prstGeom>
          <a:noFill/>
          <a:ln w="9525">
            <a:noFill/>
            <a:miter lim="800000"/>
            <a:headEnd/>
            <a:tailEnd/>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3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box plot">
            <a:extLst>
              <a:ext uri="{FF2B5EF4-FFF2-40B4-BE49-F238E27FC236}">
                <a16:creationId xmlns:a16="http://schemas.microsoft.com/office/drawing/2014/main" id="{DBB52120-8CA1-41CB-BA36-886F9EEA3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701" y="847725"/>
            <a:ext cx="6324600" cy="5162550"/>
          </a:xfrm>
          <a:prstGeom prst="rect">
            <a:avLst/>
          </a:prstGeom>
          <a:noFill/>
          <a:extLst>
            <a:ext uri="{909E8E84-426E-40DD-AFC4-6F175D3DCCD1}">
              <a14:hiddenFill xmlns:a14="http://schemas.microsoft.com/office/drawing/2010/main">
                <a:solidFill>
                  <a:srgbClr val="FFFFFF"/>
                </a:solidFill>
              </a14:hiddenFill>
            </a:ext>
          </a:extLst>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006827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8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3084435-DE41-488A-B864-5CA3883B49F6}"/>
              </a:ext>
            </a:extLst>
          </p:cNvPr>
          <p:cNvPicPr>
            <a:picLocks noChangeAspect="1"/>
          </p:cNvPicPr>
          <p:nvPr/>
        </p:nvPicPr>
        <p:blipFill>
          <a:blip r:embed="rId4"/>
          <a:stretch>
            <a:fillRect/>
          </a:stretch>
        </p:blipFill>
        <p:spPr>
          <a:xfrm>
            <a:off x="2137811" y="847365"/>
            <a:ext cx="7916380" cy="5163271"/>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031692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3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96480FD-4441-4922-997A-18CF11D01B1D}"/>
              </a:ext>
            </a:extLst>
          </p:cNvPr>
          <p:cNvPicPr>
            <a:picLocks noChangeAspect="1"/>
          </p:cNvPicPr>
          <p:nvPr/>
        </p:nvPicPr>
        <p:blipFill>
          <a:blip r:embed="rId4"/>
          <a:stretch>
            <a:fillRect/>
          </a:stretch>
        </p:blipFill>
        <p:spPr>
          <a:xfrm>
            <a:off x="1828205" y="833075"/>
            <a:ext cx="8535591" cy="519185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9844291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3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5"/>
          <p:cNvPicPr>
            <a:picLocks noChangeAspect="1" noChangeArrowheads="1"/>
          </p:cNvPicPr>
          <p:nvPr/>
        </p:nvPicPr>
        <p:blipFill>
          <a:blip r:embed="rId4"/>
          <a:srcRect/>
          <a:stretch>
            <a:fillRect/>
          </a:stretch>
        </p:blipFill>
        <p:spPr bwMode="auto">
          <a:xfrm>
            <a:off x="3382101" y="488450"/>
            <a:ext cx="5105400" cy="5743576"/>
          </a:xfrm>
          <a:prstGeom prst="rect">
            <a:avLst/>
          </a:prstGeom>
          <a:noFill/>
        </p:spPr>
      </p:pic>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67"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B219866-D952-445A-B843-F32CA7576FCC}"/>
              </a:ext>
            </a:extLst>
          </p:cNvPr>
          <p:cNvPicPr>
            <a:picLocks noChangeAspect="1"/>
          </p:cNvPicPr>
          <p:nvPr/>
        </p:nvPicPr>
        <p:blipFill>
          <a:blip r:embed="rId4"/>
          <a:stretch>
            <a:fillRect/>
          </a:stretch>
        </p:blipFill>
        <p:spPr>
          <a:xfrm>
            <a:off x="1662586" y="0"/>
            <a:ext cx="8866827" cy="685800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092029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24"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a:extLst>
              <a:ext uri="{FF2B5EF4-FFF2-40B4-BE49-F238E27FC236}">
                <a16:creationId xmlns:a16="http://schemas.microsoft.com/office/drawing/2014/main" id="{0A0C0D4D-7A06-4318-9EA4-7A407610E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7" y="404814"/>
            <a:ext cx="8496301"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1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030"/>
          <p:cNvSpPr txBox="1">
            <a:spLocks noChangeArrowheads="1"/>
          </p:cNvSpPr>
          <p:nvPr/>
        </p:nvSpPr>
        <p:spPr bwMode="auto">
          <a:xfrm>
            <a:off x="7655985" y="6338889"/>
            <a:ext cx="2951514" cy="369332"/>
          </a:xfrm>
          <a:prstGeom prst="rect">
            <a:avLst/>
          </a:prstGeom>
          <a:noFill/>
          <a:ln w="9525">
            <a:noFill/>
            <a:miter lim="800000"/>
            <a:headEnd/>
            <a:tailEnd/>
          </a:ln>
        </p:spPr>
        <p:txBody>
          <a:bodyPr wrap="none">
            <a:spAutoFit/>
          </a:bodyPr>
          <a:lstStyle/>
          <a:p>
            <a:r>
              <a:rPr lang="en-US" sz="1800"/>
              <a:t>Kaizu et al, Mol Sys Biol, 2010</a:t>
            </a:r>
          </a:p>
        </p:txBody>
      </p:sp>
      <p:pic>
        <p:nvPicPr>
          <p:cNvPr id="22530" name="Picture 1031" descr="Picture 76"/>
          <p:cNvPicPr>
            <a:picLocks noChangeAspect="1" noChangeArrowheads="1"/>
          </p:cNvPicPr>
          <p:nvPr/>
        </p:nvPicPr>
        <p:blipFill>
          <a:blip r:embed="rId5"/>
          <a:srcRect/>
          <a:stretch>
            <a:fillRect/>
          </a:stretch>
        </p:blipFill>
        <p:spPr bwMode="auto">
          <a:xfrm rot="5400000">
            <a:off x="4139672" y="-2772304"/>
            <a:ext cx="4010025" cy="11383433"/>
          </a:xfrm>
          <a:prstGeom prst="rect">
            <a:avLst/>
          </a:prstGeom>
          <a:noFill/>
          <a:ln w="9525">
            <a:noFill/>
            <a:miter lim="800000"/>
            <a:headEnd/>
            <a:tailEnd/>
          </a:ln>
        </p:spPr>
      </p:pic>
      <p:sp>
        <p:nvSpPr>
          <p:cNvPr id="22531" name="TextBox 3"/>
          <p:cNvSpPr txBox="1">
            <a:spLocks noChangeArrowheads="1"/>
          </p:cNvSpPr>
          <p:nvPr/>
        </p:nvSpPr>
        <p:spPr bwMode="auto">
          <a:xfrm>
            <a:off x="1885951" y="355601"/>
            <a:ext cx="4031553" cy="369332"/>
          </a:xfrm>
          <a:prstGeom prst="rect">
            <a:avLst/>
          </a:prstGeom>
          <a:noFill/>
          <a:ln w="9525">
            <a:noFill/>
            <a:miter lim="800000"/>
            <a:headEnd/>
            <a:tailEnd/>
          </a:ln>
        </p:spPr>
        <p:txBody>
          <a:bodyPr wrap="none">
            <a:spAutoFit/>
          </a:bodyPr>
          <a:lstStyle/>
          <a:p>
            <a:r>
              <a:rPr lang="en-US" b="1"/>
              <a:t>Wiring diagram of the cell cycle network</a:t>
            </a:r>
          </a:p>
        </p:txBody>
      </p:sp>
      <p:pic>
        <p:nvPicPr>
          <p:cNvPr id="5"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3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3"/>
          <p:cNvSpPr txBox="1">
            <a:spLocks noChangeArrowheads="1"/>
          </p:cNvSpPr>
          <p:nvPr/>
        </p:nvSpPr>
        <p:spPr bwMode="auto">
          <a:xfrm>
            <a:off x="1462617" y="419101"/>
            <a:ext cx="4242059" cy="369332"/>
          </a:xfrm>
          <a:prstGeom prst="rect">
            <a:avLst/>
          </a:prstGeom>
          <a:noFill/>
          <a:ln w="9525">
            <a:noFill/>
            <a:miter lim="800000"/>
            <a:headEnd/>
            <a:tailEnd/>
          </a:ln>
        </p:spPr>
        <p:txBody>
          <a:bodyPr wrap="none">
            <a:spAutoFit/>
          </a:bodyPr>
          <a:lstStyle/>
          <a:p>
            <a:r>
              <a:rPr lang="en-US" b="1"/>
              <a:t>If we could develop a model of this wiring:</a:t>
            </a:r>
          </a:p>
        </p:txBody>
      </p:sp>
      <p:sp>
        <p:nvSpPr>
          <p:cNvPr id="24578" name="TextBox 4"/>
          <p:cNvSpPr txBox="1">
            <a:spLocks noChangeArrowheads="1"/>
          </p:cNvSpPr>
          <p:nvPr/>
        </p:nvSpPr>
        <p:spPr bwMode="auto">
          <a:xfrm>
            <a:off x="690034" y="1727200"/>
            <a:ext cx="4917821" cy="2585323"/>
          </a:xfrm>
          <a:prstGeom prst="rect">
            <a:avLst/>
          </a:prstGeom>
          <a:noFill/>
          <a:ln w="9525">
            <a:noFill/>
            <a:miter lim="800000"/>
            <a:headEnd/>
            <a:tailEnd/>
          </a:ln>
        </p:spPr>
        <p:txBody>
          <a:bodyPr wrap="none">
            <a:spAutoFit/>
          </a:bodyPr>
          <a:lstStyle/>
          <a:p>
            <a:pPr algn="l"/>
            <a:r>
              <a:rPr lang="en-US"/>
              <a:t>- We could explain the systems level properties</a:t>
            </a:r>
          </a:p>
          <a:p>
            <a:pPr algn="l"/>
            <a:endParaRPr lang="en-US"/>
          </a:p>
          <a:p>
            <a:pPr algn="l"/>
            <a:r>
              <a:rPr lang="en-US"/>
              <a:t>- We could predict the behavior of the cell on a pc</a:t>
            </a:r>
          </a:p>
          <a:p>
            <a:pPr algn="l"/>
            <a:endParaRPr lang="en-US"/>
          </a:p>
          <a:p>
            <a:pPr algn="l"/>
            <a:r>
              <a:rPr lang="en-US"/>
              <a:t>- We could understand when a molecule is missing</a:t>
            </a:r>
          </a:p>
          <a:p>
            <a:pPr algn="l"/>
            <a:endParaRPr lang="en-US"/>
          </a:p>
          <a:p>
            <a:pPr algn="l"/>
            <a:r>
              <a:rPr lang="en-US"/>
              <a:t>- We could simulate the effect of drugs</a:t>
            </a:r>
          </a:p>
          <a:p>
            <a:pPr algn="l"/>
            <a:endParaRPr lang="en-US"/>
          </a:p>
          <a:p>
            <a:pPr algn="l"/>
            <a:r>
              <a:rPr lang="en-US"/>
              <a:t>- ....</a:t>
            </a: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2"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3"/>
          <p:cNvSpPr txBox="1">
            <a:spLocks noChangeArrowheads="1"/>
          </p:cNvSpPr>
          <p:nvPr/>
        </p:nvSpPr>
        <p:spPr bwMode="auto">
          <a:xfrm>
            <a:off x="190501" y="1276351"/>
            <a:ext cx="6261586" cy="1477328"/>
          </a:xfrm>
          <a:prstGeom prst="rect">
            <a:avLst/>
          </a:prstGeom>
          <a:noFill/>
          <a:ln w="9525">
            <a:noFill/>
            <a:miter lim="800000"/>
            <a:headEnd/>
            <a:tailEnd/>
          </a:ln>
        </p:spPr>
        <p:txBody>
          <a:bodyPr wrap="none">
            <a:spAutoFit/>
          </a:bodyPr>
          <a:lstStyle/>
          <a:p>
            <a:pPr algn="l"/>
            <a:r>
              <a:rPr lang="en-US"/>
              <a:t>Variables are concentrations.</a:t>
            </a:r>
          </a:p>
          <a:p>
            <a:pPr algn="l"/>
            <a:endParaRPr lang="en-US"/>
          </a:p>
          <a:p>
            <a:pPr algn="l"/>
            <a:r>
              <a:rPr lang="en-US"/>
              <a:t>Parameters are rate constants.</a:t>
            </a:r>
          </a:p>
          <a:p>
            <a:pPr algn="l"/>
            <a:endParaRPr lang="en-US"/>
          </a:p>
          <a:p>
            <a:pPr algn="l"/>
            <a:r>
              <a:rPr lang="en-US"/>
              <a:t>Equations can express the time course of protein concentrations.</a:t>
            </a:r>
          </a:p>
        </p:txBody>
      </p:sp>
      <p:cxnSp>
        <p:nvCxnSpPr>
          <p:cNvPr id="8" name="Straight Arrow Connector 7"/>
          <p:cNvCxnSpPr/>
          <p:nvPr/>
        </p:nvCxnSpPr>
        <p:spPr bwMode="auto">
          <a:xfrm>
            <a:off x="4013200" y="4286250"/>
            <a:ext cx="1032933"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5603" name="TextBox 14"/>
          <p:cNvSpPr txBox="1">
            <a:spLocks noChangeArrowheads="1"/>
          </p:cNvSpPr>
          <p:nvPr/>
        </p:nvSpPr>
        <p:spPr bwMode="auto">
          <a:xfrm>
            <a:off x="5306485" y="3994151"/>
            <a:ext cx="317716" cy="369332"/>
          </a:xfrm>
          <a:prstGeom prst="rect">
            <a:avLst/>
          </a:prstGeom>
          <a:noFill/>
          <a:ln w="9525">
            <a:noFill/>
            <a:miter lim="800000"/>
            <a:headEnd/>
            <a:tailEnd/>
          </a:ln>
        </p:spPr>
        <p:txBody>
          <a:bodyPr wrap="none">
            <a:spAutoFit/>
          </a:bodyPr>
          <a:lstStyle/>
          <a:p>
            <a:r>
              <a:rPr lang="en-US"/>
              <a:t>A</a:t>
            </a:r>
          </a:p>
        </p:txBody>
      </p:sp>
      <p:graphicFrame>
        <p:nvGraphicFramePr>
          <p:cNvPr id="25604" name="Object 16"/>
          <p:cNvGraphicFramePr>
            <a:graphicFrameLocks noChangeAspect="1"/>
          </p:cNvGraphicFramePr>
          <p:nvPr/>
        </p:nvGraphicFramePr>
        <p:xfrm>
          <a:off x="3623733" y="5610225"/>
          <a:ext cx="4362451" cy="1035050"/>
        </p:xfrm>
        <a:graphic>
          <a:graphicData uri="http://schemas.openxmlformats.org/presentationml/2006/ole">
            <mc:AlternateContent xmlns:mc="http://schemas.openxmlformats.org/markup-compatibility/2006">
              <mc:Choice xmlns:v="urn:schemas-microsoft-com:vml" Requires="v">
                <p:oleObj spid="_x0000_s44036" name="Equation" r:id="rId5" imgW="1234080" imgH="383760" progId="Equation.3">
                  <p:embed/>
                </p:oleObj>
              </mc:Choice>
              <mc:Fallback>
                <p:oleObj name="Equation" r:id="rId5" imgW="1234080" imgH="38376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3733" y="5610225"/>
                        <a:ext cx="4362451"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Straight Arrow Connector 20"/>
          <p:cNvCxnSpPr/>
          <p:nvPr/>
        </p:nvCxnSpPr>
        <p:spPr bwMode="auto">
          <a:xfrm>
            <a:off x="6112933" y="4286250"/>
            <a:ext cx="1032933"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5606" name="TextBox 21"/>
          <p:cNvSpPr txBox="1">
            <a:spLocks noChangeArrowheads="1"/>
          </p:cNvSpPr>
          <p:nvPr/>
        </p:nvSpPr>
        <p:spPr bwMode="auto">
          <a:xfrm>
            <a:off x="4017433" y="3778251"/>
            <a:ext cx="496098" cy="369332"/>
          </a:xfrm>
          <a:prstGeom prst="rect">
            <a:avLst/>
          </a:prstGeom>
          <a:noFill/>
          <a:ln w="9525">
            <a:noFill/>
            <a:miter lim="800000"/>
            <a:headEnd/>
            <a:tailEnd/>
          </a:ln>
        </p:spPr>
        <p:txBody>
          <a:bodyPr wrap="none">
            <a:spAutoFit/>
          </a:bodyPr>
          <a:lstStyle/>
          <a:p>
            <a:r>
              <a:rPr lang="en-US" i="1"/>
              <a:t>k</a:t>
            </a:r>
            <a:r>
              <a:rPr lang="en-US" baseline="-25000"/>
              <a:t>syn</a:t>
            </a:r>
          </a:p>
        </p:txBody>
      </p:sp>
      <p:sp>
        <p:nvSpPr>
          <p:cNvPr id="25607" name="TextBox 22"/>
          <p:cNvSpPr txBox="1">
            <a:spLocks noChangeArrowheads="1"/>
          </p:cNvSpPr>
          <p:nvPr/>
        </p:nvSpPr>
        <p:spPr bwMode="auto">
          <a:xfrm>
            <a:off x="6136218" y="3778251"/>
            <a:ext cx="518091" cy="369332"/>
          </a:xfrm>
          <a:prstGeom prst="rect">
            <a:avLst/>
          </a:prstGeom>
          <a:noFill/>
          <a:ln w="9525">
            <a:noFill/>
            <a:miter lim="800000"/>
            <a:headEnd/>
            <a:tailEnd/>
          </a:ln>
        </p:spPr>
        <p:txBody>
          <a:bodyPr wrap="none">
            <a:spAutoFit/>
          </a:bodyPr>
          <a:lstStyle/>
          <a:p>
            <a:r>
              <a:rPr lang="en-US" i="1"/>
              <a:t>k</a:t>
            </a:r>
            <a:r>
              <a:rPr lang="en-US" baseline="-25000"/>
              <a:t>deg</a:t>
            </a:r>
          </a:p>
        </p:txBody>
      </p:sp>
      <p:sp>
        <p:nvSpPr>
          <p:cNvPr id="25608" name="TextBox 23"/>
          <p:cNvSpPr txBox="1">
            <a:spLocks noChangeArrowheads="1"/>
          </p:cNvSpPr>
          <p:nvPr/>
        </p:nvSpPr>
        <p:spPr bwMode="auto">
          <a:xfrm>
            <a:off x="1644651" y="4933951"/>
            <a:ext cx="4484241" cy="369332"/>
          </a:xfrm>
          <a:prstGeom prst="rect">
            <a:avLst/>
          </a:prstGeom>
          <a:noFill/>
          <a:ln w="9525">
            <a:noFill/>
            <a:miter lim="800000"/>
            <a:headEnd/>
            <a:tailEnd/>
          </a:ln>
        </p:spPr>
        <p:txBody>
          <a:bodyPr wrap="none">
            <a:spAutoFit/>
          </a:bodyPr>
          <a:lstStyle/>
          <a:p>
            <a:r>
              <a:rPr lang="en-US"/>
              <a:t>Rate of A production=production-degradation</a:t>
            </a:r>
          </a:p>
        </p:txBody>
      </p:sp>
      <p:sp>
        <p:nvSpPr>
          <p:cNvPr id="25609" name="TextBox 1"/>
          <p:cNvSpPr txBox="1">
            <a:spLocks noChangeArrowheads="1"/>
          </p:cNvSpPr>
          <p:nvPr/>
        </p:nvSpPr>
        <p:spPr bwMode="auto">
          <a:xfrm>
            <a:off x="1477433" y="192088"/>
            <a:ext cx="9315451" cy="369332"/>
          </a:xfrm>
          <a:prstGeom prst="rect">
            <a:avLst/>
          </a:prstGeom>
          <a:noFill/>
          <a:ln w="9525">
            <a:noFill/>
            <a:miter lim="800000"/>
            <a:headEnd/>
            <a:tailEnd/>
          </a:ln>
        </p:spPr>
        <p:txBody>
          <a:bodyPr>
            <a:spAutoFit/>
          </a:bodyPr>
          <a:lstStyle/>
          <a:p>
            <a:r>
              <a:rPr lang="en-US" b="1"/>
              <a:t>The law of mass action allows us to develop models of molecular networks</a:t>
            </a:r>
          </a:p>
        </p:txBody>
      </p:sp>
      <p:pic>
        <p:nvPicPr>
          <p:cNvPr id="11"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78"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3"/>
          <p:cNvSpPr txBox="1">
            <a:spLocks noChangeArrowheads="1"/>
          </p:cNvSpPr>
          <p:nvPr/>
        </p:nvSpPr>
        <p:spPr bwMode="auto">
          <a:xfrm>
            <a:off x="624418" y="241301"/>
            <a:ext cx="5260223" cy="369332"/>
          </a:xfrm>
          <a:prstGeom prst="rect">
            <a:avLst/>
          </a:prstGeom>
          <a:noFill/>
          <a:ln w="9525">
            <a:noFill/>
            <a:miter lim="800000"/>
            <a:headEnd/>
            <a:tailEnd/>
          </a:ln>
        </p:spPr>
        <p:txBody>
          <a:bodyPr wrap="none">
            <a:spAutoFit/>
          </a:bodyPr>
          <a:lstStyle/>
          <a:p>
            <a:r>
              <a:rPr lang="en-US" b="1"/>
              <a:t>Unfortunately we cannnot make THE cell cycle model</a:t>
            </a:r>
          </a:p>
        </p:txBody>
      </p:sp>
      <p:sp>
        <p:nvSpPr>
          <p:cNvPr id="26626" name="TextBox 4"/>
          <p:cNvSpPr txBox="1">
            <a:spLocks noChangeArrowheads="1"/>
          </p:cNvSpPr>
          <p:nvPr/>
        </p:nvSpPr>
        <p:spPr bwMode="auto">
          <a:xfrm>
            <a:off x="493184" y="1714501"/>
            <a:ext cx="5911875" cy="2031325"/>
          </a:xfrm>
          <a:prstGeom prst="rect">
            <a:avLst/>
          </a:prstGeom>
          <a:noFill/>
          <a:ln w="9525">
            <a:noFill/>
            <a:miter lim="800000"/>
            <a:headEnd/>
            <a:tailEnd/>
          </a:ln>
        </p:spPr>
        <p:txBody>
          <a:bodyPr wrap="none">
            <a:spAutoFit/>
          </a:bodyPr>
          <a:lstStyle/>
          <a:p>
            <a:pPr algn="l"/>
            <a:r>
              <a:rPr lang="en-US"/>
              <a:t>- Most of parameters values are unknown</a:t>
            </a:r>
          </a:p>
          <a:p>
            <a:pPr algn="l"/>
            <a:endParaRPr lang="en-US"/>
          </a:p>
          <a:p>
            <a:pPr algn="l"/>
            <a:r>
              <a:rPr lang="en-US"/>
              <a:t>- Many key molecular players are still unknown</a:t>
            </a:r>
          </a:p>
          <a:p>
            <a:pPr algn="l"/>
            <a:endParaRPr lang="en-US"/>
          </a:p>
          <a:p>
            <a:pPr algn="l"/>
            <a:r>
              <a:rPr lang="en-US"/>
              <a:t>- Explicit introduction of space makes the math difficult</a:t>
            </a:r>
          </a:p>
          <a:p>
            <a:pPr algn="l"/>
            <a:endParaRPr lang="en-US"/>
          </a:p>
          <a:p>
            <a:pPr algn="l"/>
            <a:r>
              <a:rPr lang="en-US"/>
              <a:t>- There is a large cell-to-cell variability that we cannot control</a:t>
            </a: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1950" y="253365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83"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3"/>
          <p:cNvSpPr txBox="1">
            <a:spLocks noChangeArrowheads="1"/>
          </p:cNvSpPr>
          <p:nvPr/>
        </p:nvSpPr>
        <p:spPr bwMode="auto">
          <a:xfrm>
            <a:off x="2188634" y="2705101"/>
            <a:ext cx="3699218" cy="369332"/>
          </a:xfrm>
          <a:prstGeom prst="rect">
            <a:avLst/>
          </a:prstGeom>
          <a:noFill/>
          <a:ln w="9525">
            <a:noFill/>
            <a:miter lim="800000"/>
            <a:headEnd/>
            <a:tailEnd/>
          </a:ln>
        </p:spPr>
        <p:txBody>
          <a:bodyPr wrap="none">
            <a:spAutoFit/>
          </a:bodyPr>
          <a:lstStyle/>
          <a:p>
            <a:r>
              <a:rPr lang="en-US"/>
              <a:t>What are the models useful for then?</a:t>
            </a:r>
          </a:p>
        </p:txBody>
      </p:sp>
      <p:sp>
        <p:nvSpPr>
          <p:cNvPr id="27650" name="TextBox 2"/>
          <p:cNvSpPr txBox="1">
            <a:spLocks noChangeArrowheads="1"/>
          </p:cNvSpPr>
          <p:nvPr/>
        </p:nvSpPr>
        <p:spPr bwMode="auto">
          <a:xfrm>
            <a:off x="793751" y="3267075"/>
            <a:ext cx="5521833" cy="369332"/>
          </a:xfrm>
          <a:prstGeom prst="rect">
            <a:avLst/>
          </a:prstGeom>
          <a:noFill/>
          <a:ln w="9525">
            <a:noFill/>
            <a:miter lim="800000"/>
            <a:headEnd/>
            <a:tailEnd/>
          </a:ln>
        </p:spPr>
        <p:txBody>
          <a:bodyPr wrap="none">
            <a:spAutoFit/>
          </a:bodyPr>
          <a:lstStyle/>
          <a:p>
            <a:r>
              <a:rPr lang="en-US"/>
              <a:t>Fortunately there are parameter-independent properties</a:t>
            </a: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96150" y="280035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1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3"/>
          <p:cNvSpPr txBox="1">
            <a:spLocks noChangeArrowheads="1"/>
          </p:cNvSpPr>
          <p:nvPr/>
        </p:nvSpPr>
        <p:spPr bwMode="auto">
          <a:xfrm>
            <a:off x="2385484" y="269876"/>
            <a:ext cx="3831690" cy="369332"/>
          </a:xfrm>
          <a:prstGeom prst="rect">
            <a:avLst/>
          </a:prstGeom>
          <a:noFill/>
          <a:ln w="9525">
            <a:noFill/>
            <a:miter lim="800000"/>
            <a:headEnd/>
            <a:tailEnd/>
          </a:ln>
        </p:spPr>
        <p:txBody>
          <a:bodyPr wrap="none">
            <a:spAutoFit/>
          </a:bodyPr>
          <a:lstStyle/>
          <a:p>
            <a:pPr algn="l"/>
            <a:r>
              <a:rPr lang="en-US" b="1"/>
              <a:t>Positive feedback loops and bistability</a:t>
            </a:r>
          </a:p>
        </p:txBody>
      </p:sp>
      <p:sp>
        <p:nvSpPr>
          <p:cNvPr id="28674" name="TextBox 1"/>
          <p:cNvSpPr txBox="1">
            <a:spLocks noChangeArrowheads="1"/>
          </p:cNvSpPr>
          <p:nvPr/>
        </p:nvSpPr>
        <p:spPr bwMode="auto">
          <a:xfrm>
            <a:off x="1735668" y="2628901"/>
            <a:ext cx="317716" cy="369332"/>
          </a:xfrm>
          <a:prstGeom prst="rect">
            <a:avLst/>
          </a:prstGeom>
          <a:noFill/>
          <a:ln w="9525">
            <a:noFill/>
            <a:miter lim="800000"/>
            <a:headEnd/>
            <a:tailEnd/>
          </a:ln>
        </p:spPr>
        <p:txBody>
          <a:bodyPr wrap="none">
            <a:spAutoFit/>
          </a:bodyPr>
          <a:lstStyle/>
          <a:p>
            <a:r>
              <a:rPr lang="en-US"/>
              <a:t>A</a:t>
            </a:r>
          </a:p>
        </p:txBody>
      </p:sp>
      <p:sp>
        <p:nvSpPr>
          <p:cNvPr id="28675" name="TextBox 8"/>
          <p:cNvSpPr txBox="1">
            <a:spLocks noChangeArrowheads="1"/>
          </p:cNvSpPr>
          <p:nvPr/>
        </p:nvSpPr>
        <p:spPr bwMode="auto">
          <a:xfrm>
            <a:off x="3949700" y="1973263"/>
            <a:ext cx="309700" cy="369332"/>
          </a:xfrm>
          <a:prstGeom prst="rect">
            <a:avLst/>
          </a:prstGeom>
          <a:noFill/>
          <a:ln w="9525">
            <a:noFill/>
            <a:miter lim="800000"/>
            <a:headEnd/>
            <a:tailEnd/>
          </a:ln>
        </p:spPr>
        <p:txBody>
          <a:bodyPr wrap="none">
            <a:spAutoFit/>
          </a:bodyPr>
          <a:lstStyle/>
          <a:p>
            <a:r>
              <a:rPr lang="en-US"/>
              <a:t>B</a:t>
            </a:r>
          </a:p>
        </p:txBody>
      </p:sp>
      <p:sp>
        <p:nvSpPr>
          <p:cNvPr id="28676" name="Freeform 11"/>
          <p:cNvSpPr>
            <a:spLocks/>
          </p:cNvSpPr>
          <p:nvPr/>
        </p:nvSpPr>
        <p:spPr bwMode="auto">
          <a:xfrm>
            <a:off x="2205567" y="2193926"/>
            <a:ext cx="1591733" cy="538163"/>
          </a:xfrm>
          <a:custGeom>
            <a:avLst/>
            <a:gdLst>
              <a:gd name="T0" fmla="*/ 0 w 1193114"/>
              <a:gd name="T1" fmla="*/ 19411 h 936421"/>
              <a:gd name="T2" fmla="*/ 321839 w 1193114"/>
              <a:gd name="T3" fmla="*/ 4521 h 936421"/>
              <a:gd name="T4" fmla="*/ 1197236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3" name="Straight Connector 12"/>
          <p:cNvCxnSpPr/>
          <p:nvPr/>
        </p:nvCxnSpPr>
        <p:spPr bwMode="auto">
          <a:xfrm>
            <a:off x="3780367" y="2001838"/>
            <a:ext cx="0" cy="37465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3"/>
          <p:cNvGrpSpPr>
            <a:grpSpLocks/>
          </p:cNvGrpSpPr>
          <p:nvPr/>
        </p:nvGrpSpPr>
        <p:grpSpPr bwMode="auto">
          <a:xfrm flipH="1" flipV="1">
            <a:off x="2529418" y="2563814"/>
            <a:ext cx="1591733" cy="731837"/>
            <a:chOff x="1486634" y="1961108"/>
            <a:chExt cx="1193114" cy="731176"/>
          </a:xfrm>
        </p:grpSpPr>
        <p:sp>
          <p:nvSpPr>
            <p:cNvPr id="28685" name="Freeform 14"/>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6" name="Straight Connector 15"/>
            <p:cNvCxnSpPr/>
            <p:nvPr/>
          </p:nvCxnSpPr>
          <p:spPr bwMode="auto">
            <a:xfrm>
              <a:off x="2667055" y="1961108"/>
              <a:ext cx="0" cy="375897"/>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8679" name="TextBox 16"/>
          <p:cNvSpPr txBox="1">
            <a:spLocks noChangeArrowheads="1"/>
          </p:cNvSpPr>
          <p:nvPr/>
        </p:nvSpPr>
        <p:spPr bwMode="auto">
          <a:xfrm>
            <a:off x="7533218" y="2679701"/>
            <a:ext cx="317716" cy="369332"/>
          </a:xfrm>
          <a:prstGeom prst="rect">
            <a:avLst/>
          </a:prstGeom>
          <a:noFill/>
          <a:ln w="9525">
            <a:noFill/>
            <a:miter lim="800000"/>
            <a:headEnd/>
            <a:tailEnd/>
          </a:ln>
        </p:spPr>
        <p:txBody>
          <a:bodyPr wrap="none">
            <a:spAutoFit/>
          </a:bodyPr>
          <a:lstStyle/>
          <a:p>
            <a:r>
              <a:rPr lang="en-US"/>
              <a:t>A</a:t>
            </a:r>
          </a:p>
        </p:txBody>
      </p:sp>
      <p:sp>
        <p:nvSpPr>
          <p:cNvPr id="28680" name="TextBox 17"/>
          <p:cNvSpPr txBox="1">
            <a:spLocks noChangeArrowheads="1"/>
          </p:cNvSpPr>
          <p:nvPr/>
        </p:nvSpPr>
        <p:spPr bwMode="auto">
          <a:xfrm>
            <a:off x="9745134" y="2024064"/>
            <a:ext cx="309700" cy="369332"/>
          </a:xfrm>
          <a:prstGeom prst="rect">
            <a:avLst/>
          </a:prstGeom>
          <a:noFill/>
          <a:ln w="9525">
            <a:noFill/>
            <a:miter lim="800000"/>
            <a:headEnd/>
            <a:tailEnd/>
          </a:ln>
        </p:spPr>
        <p:txBody>
          <a:bodyPr wrap="none">
            <a:spAutoFit/>
          </a:bodyPr>
          <a:lstStyle/>
          <a:p>
            <a:r>
              <a:rPr lang="en-US"/>
              <a:t>B</a:t>
            </a:r>
          </a:p>
        </p:txBody>
      </p:sp>
      <p:sp>
        <p:nvSpPr>
          <p:cNvPr id="28681" name="Freeform 18"/>
          <p:cNvSpPr>
            <a:spLocks/>
          </p:cNvSpPr>
          <p:nvPr/>
        </p:nvSpPr>
        <p:spPr bwMode="auto">
          <a:xfrm>
            <a:off x="8003118" y="2243138"/>
            <a:ext cx="1591733" cy="538162"/>
          </a:xfrm>
          <a:custGeom>
            <a:avLst/>
            <a:gdLst>
              <a:gd name="T0" fmla="*/ 0 w 1193114"/>
              <a:gd name="T1" fmla="*/ 19411 h 936421"/>
              <a:gd name="T2" fmla="*/ 321839 w 1193114"/>
              <a:gd name="T3" fmla="*/ 4521 h 936421"/>
              <a:gd name="T4" fmla="*/ 1197236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type="triangle" w="lg" len="lg"/>
          </a:ln>
        </p:spPr>
        <p:txBody>
          <a:bodyPr/>
          <a:lstStyle/>
          <a:p>
            <a:endParaRPr lang="it-IT"/>
          </a:p>
        </p:txBody>
      </p:sp>
      <p:sp>
        <p:nvSpPr>
          <p:cNvPr id="28682" name="Freeform 21"/>
          <p:cNvSpPr>
            <a:spLocks/>
          </p:cNvSpPr>
          <p:nvPr/>
        </p:nvSpPr>
        <p:spPr bwMode="auto">
          <a:xfrm flipH="1" flipV="1">
            <a:off x="8326968" y="2613025"/>
            <a:ext cx="1589617" cy="539750"/>
          </a:xfrm>
          <a:custGeom>
            <a:avLst/>
            <a:gdLst>
              <a:gd name="T0" fmla="*/ 0 w 1193114"/>
              <a:gd name="T1" fmla="*/ 19757 h 936421"/>
              <a:gd name="T2" fmla="*/ 319280 w 1193114"/>
              <a:gd name="T3" fmla="*/ 4601 h 936421"/>
              <a:gd name="T4" fmla="*/ 1187718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type="triangle" w="lg" len="lg"/>
          </a:ln>
        </p:spPr>
        <p:txBody>
          <a:bodyPr/>
          <a:lstStyle/>
          <a:p>
            <a:endParaRPr lang="it-IT"/>
          </a:p>
        </p:txBody>
      </p:sp>
      <p:sp>
        <p:nvSpPr>
          <p:cNvPr id="28683" name="TextBox 2"/>
          <p:cNvSpPr txBox="1">
            <a:spLocks noChangeArrowheads="1"/>
          </p:cNvSpPr>
          <p:nvPr/>
        </p:nvSpPr>
        <p:spPr bwMode="auto">
          <a:xfrm>
            <a:off x="1932518" y="3617913"/>
            <a:ext cx="1409360" cy="369332"/>
          </a:xfrm>
          <a:prstGeom prst="rect">
            <a:avLst/>
          </a:prstGeom>
          <a:noFill/>
          <a:ln w="9525">
            <a:noFill/>
            <a:miter lim="800000"/>
            <a:headEnd/>
            <a:tailEnd/>
          </a:ln>
        </p:spPr>
        <p:txBody>
          <a:bodyPr wrap="none">
            <a:spAutoFit/>
          </a:bodyPr>
          <a:lstStyle/>
          <a:p>
            <a:r>
              <a:rPr lang="en-US" sz="1800"/>
              <a:t>Minus-minus</a:t>
            </a:r>
          </a:p>
        </p:txBody>
      </p:sp>
      <p:sp>
        <p:nvSpPr>
          <p:cNvPr id="28684" name="TextBox 24"/>
          <p:cNvSpPr txBox="1">
            <a:spLocks noChangeArrowheads="1"/>
          </p:cNvSpPr>
          <p:nvPr/>
        </p:nvSpPr>
        <p:spPr bwMode="auto">
          <a:xfrm>
            <a:off x="8259234" y="3629025"/>
            <a:ext cx="1024639" cy="369332"/>
          </a:xfrm>
          <a:prstGeom prst="rect">
            <a:avLst/>
          </a:prstGeom>
          <a:noFill/>
          <a:ln w="9525">
            <a:noFill/>
            <a:miter lim="800000"/>
            <a:headEnd/>
            <a:tailEnd/>
          </a:ln>
        </p:spPr>
        <p:txBody>
          <a:bodyPr wrap="none">
            <a:spAutoFit/>
          </a:bodyPr>
          <a:lstStyle/>
          <a:p>
            <a:r>
              <a:rPr lang="en-US" sz="1800"/>
              <a:t>Plus-plus</a:t>
            </a:r>
          </a:p>
        </p:txBody>
      </p:sp>
      <p:pic>
        <p:nvPicPr>
          <p:cNvPr id="1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62" fill="hold"/>
                                        <p:tgtEl>
                                          <p:spTgt spid="17"/>
                                        </p:tgtEl>
                                      </p:cBhvr>
                                    </p:cmd>
                                  </p:childTnLst>
                                </p:cTn>
                              </p:par>
                            </p:childTnLst>
                          </p:cTn>
                        </p:par>
                      </p:childTnLst>
                    </p:cTn>
                  </p:par>
                </p:childTnLst>
              </p:cTn>
              <p:nextCondLst>
                <p:cond evt="onClick" delay="0">
                  <p:tgtEl>
                    <p:spTgt spid="1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51" y="3587750"/>
            <a:ext cx="5018616"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9698" name="Freeform 5"/>
          <p:cNvSpPr>
            <a:spLocks/>
          </p:cNvSpPr>
          <p:nvPr/>
        </p:nvSpPr>
        <p:spPr bwMode="auto">
          <a:xfrm>
            <a:off x="2516717" y="4171950"/>
            <a:ext cx="1591733" cy="1778000"/>
          </a:xfrm>
          <a:custGeom>
            <a:avLst/>
            <a:gdLst>
              <a:gd name="T0" fmla="*/ 1117600 w 1193800"/>
              <a:gd name="T1" fmla="*/ 177800 h 1778000"/>
              <a:gd name="T2" fmla="*/ 1143000 w 1193800"/>
              <a:gd name="T3" fmla="*/ 1511300 h 1778000"/>
              <a:gd name="T4" fmla="*/ 927100 w 1193800"/>
              <a:gd name="T5" fmla="*/ 1778000 h 1778000"/>
              <a:gd name="T6" fmla="*/ 736600 w 1193800"/>
              <a:gd name="T7" fmla="*/ 1676400 h 1778000"/>
              <a:gd name="T8" fmla="*/ 0 w 1193800"/>
              <a:gd name="T9" fmla="*/ 1536700 h 1778000"/>
              <a:gd name="T10" fmla="*/ 317500 w 1193800"/>
              <a:gd name="T11" fmla="*/ 381000 h 1778000"/>
              <a:gd name="T12" fmla="*/ 1193800 w 1193800"/>
              <a:gd name="T13" fmla="*/ 0 h 1778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3800" h="1778000">
                <a:moveTo>
                  <a:pt x="1117600" y="177800"/>
                </a:moveTo>
                <a:lnTo>
                  <a:pt x="1143000" y="1511300"/>
                </a:lnTo>
                <a:lnTo>
                  <a:pt x="927100" y="1778000"/>
                </a:lnTo>
                <a:lnTo>
                  <a:pt x="736600" y="1676400"/>
                </a:lnTo>
                <a:lnTo>
                  <a:pt x="0" y="1536700"/>
                </a:lnTo>
                <a:lnTo>
                  <a:pt x="317500" y="381000"/>
                </a:lnTo>
                <a:lnTo>
                  <a:pt x="1193800" y="0"/>
                </a:lnTo>
              </a:path>
            </a:pathLst>
          </a:custGeom>
          <a:solidFill>
            <a:schemeClr val="bg1"/>
          </a:solidFill>
          <a:ln w="9525">
            <a:noFill/>
            <a:round/>
            <a:headEnd/>
            <a:tailEnd/>
          </a:ln>
        </p:spPr>
        <p:txBody>
          <a:bodyPr/>
          <a:lstStyle/>
          <a:p>
            <a:endParaRPr lang="it-IT"/>
          </a:p>
        </p:txBody>
      </p:sp>
      <p:sp>
        <p:nvSpPr>
          <p:cNvPr id="29699" name="Freeform 6"/>
          <p:cNvSpPr>
            <a:spLocks/>
          </p:cNvSpPr>
          <p:nvPr/>
        </p:nvSpPr>
        <p:spPr bwMode="auto">
          <a:xfrm>
            <a:off x="3583517" y="4581526"/>
            <a:ext cx="440267" cy="1304925"/>
          </a:xfrm>
          <a:custGeom>
            <a:avLst/>
            <a:gdLst>
              <a:gd name="T0" fmla="*/ 642868 w 295632"/>
              <a:gd name="T1" fmla="*/ 0 h 1233037"/>
              <a:gd name="T2" fmla="*/ 386635 w 295632"/>
              <a:gd name="T3" fmla="*/ 927922 h 1233037"/>
              <a:gd name="T4" fmla="*/ 359015 w 295632"/>
              <a:gd name="T5" fmla="*/ 1589515 h 1233037"/>
              <a:gd name="T6" fmla="*/ 0 w 295632"/>
              <a:gd name="T7" fmla="*/ 1835251 h 12330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5632" h="1233037">
                <a:moveTo>
                  <a:pt x="295632" y="0"/>
                </a:moveTo>
                <a:cubicBezTo>
                  <a:pt x="176040" y="216958"/>
                  <a:pt x="199556" y="445448"/>
                  <a:pt x="177800" y="623437"/>
                </a:cubicBezTo>
                <a:cubicBezTo>
                  <a:pt x="156045" y="801427"/>
                  <a:pt x="194732" y="966337"/>
                  <a:pt x="165099" y="1067937"/>
                </a:cubicBezTo>
                <a:cubicBezTo>
                  <a:pt x="135466" y="1169537"/>
                  <a:pt x="8467" y="1207637"/>
                  <a:pt x="0" y="1233037"/>
                </a:cubicBezTo>
              </a:path>
            </a:pathLst>
          </a:custGeom>
          <a:noFill/>
          <a:ln w="12700" cmpd="sng">
            <a:solidFill>
              <a:schemeClr val="tx1"/>
            </a:solidFill>
            <a:round/>
            <a:headEnd/>
            <a:tailEnd/>
          </a:ln>
        </p:spPr>
        <p:txBody>
          <a:bodyPr/>
          <a:lstStyle/>
          <a:p>
            <a:endParaRPr lang="it-IT"/>
          </a:p>
        </p:txBody>
      </p:sp>
      <p:sp>
        <p:nvSpPr>
          <p:cNvPr id="29700" name="TextBox 1"/>
          <p:cNvSpPr txBox="1">
            <a:spLocks noChangeArrowheads="1"/>
          </p:cNvSpPr>
          <p:nvPr/>
        </p:nvSpPr>
        <p:spPr bwMode="auto">
          <a:xfrm>
            <a:off x="4694768" y="2603501"/>
            <a:ext cx="317716" cy="369332"/>
          </a:xfrm>
          <a:prstGeom prst="rect">
            <a:avLst/>
          </a:prstGeom>
          <a:noFill/>
          <a:ln w="9525">
            <a:noFill/>
            <a:miter lim="800000"/>
            <a:headEnd/>
            <a:tailEnd/>
          </a:ln>
        </p:spPr>
        <p:txBody>
          <a:bodyPr wrap="none">
            <a:spAutoFit/>
          </a:bodyPr>
          <a:lstStyle/>
          <a:p>
            <a:r>
              <a:rPr lang="en-US"/>
              <a:t>A</a:t>
            </a:r>
          </a:p>
        </p:txBody>
      </p:sp>
      <p:sp>
        <p:nvSpPr>
          <p:cNvPr id="29701" name="TextBox 8"/>
          <p:cNvSpPr txBox="1">
            <a:spLocks noChangeArrowheads="1"/>
          </p:cNvSpPr>
          <p:nvPr/>
        </p:nvSpPr>
        <p:spPr bwMode="auto">
          <a:xfrm>
            <a:off x="6908801" y="1947863"/>
            <a:ext cx="309700" cy="369332"/>
          </a:xfrm>
          <a:prstGeom prst="rect">
            <a:avLst/>
          </a:prstGeom>
          <a:noFill/>
          <a:ln w="9525">
            <a:noFill/>
            <a:miter lim="800000"/>
            <a:headEnd/>
            <a:tailEnd/>
          </a:ln>
        </p:spPr>
        <p:txBody>
          <a:bodyPr wrap="none">
            <a:spAutoFit/>
          </a:bodyPr>
          <a:lstStyle/>
          <a:p>
            <a:r>
              <a:rPr lang="en-US"/>
              <a:t>B</a:t>
            </a:r>
          </a:p>
        </p:txBody>
      </p:sp>
      <p:sp>
        <p:nvSpPr>
          <p:cNvPr id="29702" name="Freeform 11"/>
          <p:cNvSpPr>
            <a:spLocks/>
          </p:cNvSpPr>
          <p:nvPr/>
        </p:nvSpPr>
        <p:spPr bwMode="auto">
          <a:xfrm>
            <a:off x="5166784" y="2168526"/>
            <a:ext cx="1589616" cy="538163"/>
          </a:xfrm>
          <a:custGeom>
            <a:avLst/>
            <a:gdLst>
              <a:gd name="T0" fmla="*/ 0 w 1193114"/>
              <a:gd name="T1" fmla="*/ 19411 h 936421"/>
              <a:gd name="T2" fmla="*/ 319278 w 1193114"/>
              <a:gd name="T3" fmla="*/ 452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3" name="Straight Connector 12"/>
          <p:cNvCxnSpPr/>
          <p:nvPr/>
        </p:nvCxnSpPr>
        <p:spPr bwMode="auto">
          <a:xfrm>
            <a:off x="6739467" y="1974850"/>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3"/>
          <p:cNvGrpSpPr>
            <a:grpSpLocks/>
          </p:cNvGrpSpPr>
          <p:nvPr/>
        </p:nvGrpSpPr>
        <p:grpSpPr bwMode="auto">
          <a:xfrm flipH="1" flipV="1">
            <a:off x="5488518" y="2538414"/>
            <a:ext cx="1591733" cy="731837"/>
            <a:chOff x="1486634" y="1961108"/>
            <a:chExt cx="1193114" cy="731176"/>
          </a:xfrm>
        </p:grpSpPr>
        <p:sp>
          <p:nvSpPr>
            <p:cNvPr id="29711" name="Freeform 14"/>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6" name="Straight Connector 15"/>
            <p:cNvCxnSpPr/>
            <p:nvPr/>
          </p:nvCxnSpPr>
          <p:spPr bwMode="auto">
            <a:xfrm>
              <a:off x="2667055" y="1961108"/>
              <a:ext cx="0" cy="375897"/>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9705" name="TextBox 2"/>
          <p:cNvSpPr txBox="1">
            <a:spLocks noChangeArrowheads="1"/>
          </p:cNvSpPr>
          <p:nvPr/>
        </p:nvSpPr>
        <p:spPr bwMode="auto">
          <a:xfrm>
            <a:off x="4754033" y="1128713"/>
            <a:ext cx="679994" cy="369332"/>
          </a:xfrm>
          <a:prstGeom prst="rect">
            <a:avLst/>
          </a:prstGeom>
          <a:noFill/>
          <a:ln w="9525">
            <a:noFill/>
            <a:miter lim="800000"/>
            <a:headEnd/>
            <a:tailEnd/>
          </a:ln>
        </p:spPr>
        <p:txBody>
          <a:bodyPr wrap="none">
            <a:spAutoFit/>
          </a:bodyPr>
          <a:lstStyle/>
          <a:p>
            <a:r>
              <a:rPr lang="en-US"/>
              <a:t>input</a:t>
            </a:r>
          </a:p>
        </p:txBody>
      </p:sp>
      <p:sp>
        <p:nvSpPr>
          <p:cNvPr id="29706" name="TextBox 10"/>
          <p:cNvSpPr txBox="1">
            <a:spLocks noChangeArrowheads="1"/>
          </p:cNvSpPr>
          <p:nvPr/>
        </p:nvSpPr>
        <p:spPr bwMode="auto">
          <a:xfrm>
            <a:off x="2618317" y="6246813"/>
            <a:ext cx="684803" cy="369332"/>
          </a:xfrm>
          <a:prstGeom prst="rect">
            <a:avLst/>
          </a:prstGeom>
          <a:noFill/>
          <a:ln w="9525">
            <a:noFill/>
            <a:miter lim="800000"/>
            <a:headEnd/>
            <a:tailEnd/>
          </a:ln>
        </p:spPr>
        <p:txBody>
          <a:bodyPr wrap="none">
            <a:spAutoFit/>
          </a:bodyPr>
          <a:lstStyle/>
          <a:p>
            <a:r>
              <a:rPr lang="en-US"/>
              <a:t>Input</a:t>
            </a:r>
          </a:p>
        </p:txBody>
      </p:sp>
      <p:sp>
        <p:nvSpPr>
          <p:cNvPr id="29707" name="TextBox 19"/>
          <p:cNvSpPr txBox="1">
            <a:spLocks noChangeArrowheads="1"/>
          </p:cNvSpPr>
          <p:nvPr/>
        </p:nvSpPr>
        <p:spPr bwMode="auto">
          <a:xfrm>
            <a:off x="281518" y="3271839"/>
            <a:ext cx="317716" cy="369332"/>
          </a:xfrm>
          <a:prstGeom prst="rect">
            <a:avLst/>
          </a:prstGeom>
          <a:noFill/>
          <a:ln w="9525">
            <a:noFill/>
            <a:miter lim="800000"/>
            <a:headEnd/>
            <a:tailEnd/>
          </a:ln>
        </p:spPr>
        <p:txBody>
          <a:bodyPr wrap="none">
            <a:spAutoFit/>
          </a:bodyPr>
          <a:lstStyle/>
          <a:p>
            <a:r>
              <a:rPr lang="en-US"/>
              <a:t>A</a:t>
            </a:r>
          </a:p>
        </p:txBody>
      </p:sp>
      <p:sp>
        <p:nvSpPr>
          <p:cNvPr id="29708" name="Text Box 5"/>
          <p:cNvSpPr txBox="1">
            <a:spLocks noChangeArrowheads="1"/>
          </p:cNvSpPr>
          <p:nvPr/>
        </p:nvSpPr>
        <p:spPr bwMode="auto">
          <a:xfrm>
            <a:off x="2834218" y="3162300"/>
            <a:ext cx="804644" cy="369332"/>
          </a:xfrm>
          <a:prstGeom prst="rect">
            <a:avLst/>
          </a:prstGeom>
          <a:noFill/>
          <a:ln w="9525">
            <a:noFill/>
            <a:miter lim="800000"/>
            <a:headEnd/>
            <a:tailEnd/>
          </a:ln>
        </p:spPr>
        <p:txBody>
          <a:bodyPr wrap="none">
            <a:spAutoFit/>
          </a:bodyPr>
          <a:lstStyle/>
          <a:p>
            <a:r>
              <a:rPr lang="en-US"/>
              <a:t>Buzzer</a:t>
            </a:r>
          </a:p>
        </p:txBody>
      </p:sp>
      <p:sp>
        <p:nvSpPr>
          <p:cNvPr id="29709" name="TextBox 3"/>
          <p:cNvSpPr txBox="1">
            <a:spLocks noChangeArrowheads="1"/>
          </p:cNvSpPr>
          <p:nvPr/>
        </p:nvSpPr>
        <p:spPr bwMode="auto">
          <a:xfrm>
            <a:off x="2385484" y="269876"/>
            <a:ext cx="3831690" cy="369332"/>
          </a:xfrm>
          <a:prstGeom prst="rect">
            <a:avLst/>
          </a:prstGeom>
          <a:noFill/>
          <a:ln w="9525">
            <a:noFill/>
            <a:miter lim="800000"/>
            <a:headEnd/>
            <a:tailEnd/>
          </a:ln>
        </p:spPr>
        <p:txBody>
          <a:bodyPr wrap="none">
            <a:spAutoFit/>
          </a:bodyPr>
          <a:lstStyle/>
          <a:p>
            <a:pPr algn="l"/>
            <a:r>
              <a:rPr lang="en-US" b="1"/>
              <a:t>Positive feedback loops and bistability</a:t>
            </a:r>
          </a:p>
        </p:txBody>
      </p:sp>
      <p:cxnSp>
        <p:nvCxnSpPr>
          <p:cNvPr id="26" name="Straight Arrow Connector 25"/>
          <p:cNvCxnSpPr/>
          <p:nvPr/>
        </p:nvCxnSpPr>
        <p:spPr bwMode="auto">
          <a:xfrm>
            <a:off x="5405967" y="1616076"/>
            <a:ext cx="239184" cy="555625"/>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8"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3"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0068" y="3587750"/>
            <a:ext cx="5018617"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51" y="3587750"/>
            <a:ext cx="5018616"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23" name="Freeform 5"/>
          <p:cNvSpPr>
            <a:spLocks/>
          </p:cNvSpPr>
          <p:nvPr/>
        </p:nvSpPr>
        <p:spPr bwMode="auto">
          <a:xfrm>
            <a:off x="2516717" y="4171950"/>
            <a:ext cx="1591733" cy="1778000"/>
          </a:xfrm>
          <a:custGeom>
            <a:avLst/>
            <a:gdLst>
              <a:gd name="T0" fmla="*/ 1117600 w 1193800"/>
              <a:gd name="T1" fmla="*/ 177800 h 1778000"/>
              <a:gd name="T2" fmla="*/ 1143000 w 1193800"/>
              <a:gd name="T3" fmla="*/ 1511300 h 1778000"/>
              <a:gd name="T4" fmla="*/ 927100 w 1193800"/>
              <a:gd name="T5" fmla="*/ 1778000 h 1778000"/>
              <a:gd name="T6" fmla="*/ 736600 w 1193800"/>
              <a:gd name="T7" fmla="*/ 1676400 h 1778000"/>
              <a:gd name="T8" fmla="*/ 0 w 1193800"/>
              <a:gd name="T9" fmla="*/ 1536700 h 1778000"/>
              <a:gd name="T10" fmla="*/ 317500 w 1193800"/>
              <a:gd name="T11" fmla="*/ 381000 h 1778000"/>
              <a:gd name="T12" fmla="*/ 1193800 w 1193800"/>
              <a:gd name="T13" fmla="*/ 0 h 1778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3800" h="1778000">
                <a:moveTo>
                  <a:pt x="1117600" y="177800"/>
                </a:moveTo>
                <a:lnTo>
                  <a:pt x="1143000" y="1511300"/>
                </a:lnTo>
                <a:lnTo>
                  <a:pt x="927100" y="1778000"/>
                </a:lnTo>
                <a:lnTo>
                  <a:pt x="736600" y="1676400"/>
                </a:lnTo>
                <a:lnTo>
                  <a:pt x="0" y="1536700"/>
                </a:lnTo>
                <a:lnTo>
                  <a:pt x="317500" y="381000"/>
                </a:lnTo>
                <a:lnTo>
                  <a:pt x="1193800" y="0"/>
                </a:lnTo>
              </a:path>
            </a:pathLst>
          </a:custGeom>
          <a:solidFill>
            <a:schemeClr val="bg1"/>
          </a:solidFill>
          <a:ln w="9525">
            <a:noFill/>
            <a:round/>
            <a:headEnd/>
            <a:tailEnd/>
          </a:ln>
        </p:spPr>
        <p:txBody>
          <a:bodyPr/>
          <a:lstStyle/>
          <a:p>
            <a:endParaRPr lang="it-IT"/>
          </a:p>
        </p:txBody>
      </p:sp>
      <p:sp>
        <p:nvSpPr>
          <p:cNvPr id="30724" name="Freeform 6"/>
          <p:cNvSpPr>
            <a:spLocks/>
          </p:cNvSpPr>
          <p:nvPr/>
        </p:nvSpPr>
        <p:spPr bwMode="auto">
          <a:xfrm>
            <a:off x="3583517" y="4581526"/>
            <a:ext cx="440267" cy="1304925"/>
          </a:xfrm>
          <a:custGeom>
            <a:avLst/>
            <a:gdLst>
              <a:gd name="T0" fmla="*/ 642868 w 295632"/>
              <a:gd name="T1" fmla="*/ 0 h 1233037"/>
              <a:gd name="T2" fmla="*/ 386635 w 295632"/>
              <a:gd name="T3" fmla="*/ 927922 h 1233037"/>
              <a:gd name="T4" fmla="*/ 359015 w 295632"/>
              <a:gd name="T5" fmla="*/ 1589515 h 1233037"/>
              <a:gd name="T6" fmla="*/ 0 w 295632"/>
              <a:gd name="T7" fmla="*/ 1835251 h 12330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5632" h="1233037">
                <a:moveTo>
                  <a:pt x="295632" y="0"/>
                </a:moveTo>
                <a:cubicBezTo>
                  <a:pt x="176040" y="216958"/>
                  <a:pt x="199556" y="445448"/>
                  <a:pt x="177800" y="623437"/>
                </a:cubicBezTo>
                <a:cubicBezTo>
                  <a:pt x="156045" y="801427"/>
                  <a:pt x="194732" y="966337"/>
                  <a:pt x="165099" y="1067937"/>
                </a:cubicBezTo>
                <a:cubicBezTo>
                  <a:pt x="135466" y="1169537"/>
                  <a:pt x="8467" y="1207637"/>
                  <a:pt x="0" y="1233037"/>
                </a:cubicBezTo>
              </a:path>
            </a:pathLst>
          </a:custGeom>
          <a:noFill/>
          <a:ln w="12700" cmpd="sng">
            <a:solidFill>
              <a:schemeClr val="tx1"/>
            </a:solidFill>
            <a:round/>
            <a:headEnd/>
            <a:tailEnd/>
          </a:ln>
        </p:spPr>
        <p:txBody>
          <a:bodyPr/>
          <a:lstStyle/>
          <a:p>
            <a:endParaRPr lang="it-IT"/>
          </a:p>
        </p:txBody>
      </p:sp>
      <p:sp>
        <p:nvSpPr>
          <p:cNvPr id="30725" name="TextBox 1"/>
          <p:cNvSpPr txBox="1">
            <a:spLocks noChangeArrowheads="1"/>
          </p:cNvSpPr>
          <p:nvPr/>
        </p:nvSpPr>
        <p:spPr bwMode="auto">
          <a:xfrm>
            <a:off x="4694768" y="2603501"/>
            <a:ext cx="317716" cy="369332"/>
          </a:xfrm>
          <a:prstGeom prst="rect">
            <a:avLst/>
          </a:prstGeom>
          <a:noFill/>
          <a:ln w="9525">
            <a:noFill/>
            <a:miter lim="800000"/>
            <a:headEnd/>
            <a:tailEnd/>
          </a:ln>
        </p:spPr>
        <p:txBody>
          <a:bodyPr wrap="none">
            <a:spAutoFit/>
          </a:bodyPr>
          <a:lstStyle/>
          <a:p>
            <a:r>
              <a:rPr lang="en-US"/>
              <a:t>A</a:t>
            </a:r>
          </a:p>
        </p:txBody>
      </p:sp>
      <p:sp>
        <p:nvSpPr>
          <p:cNvPr id="30726" name="TextBox 8"/>
          <p:cNvSpPr txBox="1">
            <a:spLocks noChangeArrowheads="1"/>
          </p:cNvSpPr>
          <p:nvPr/>
        </p:nvSpPr>
        <p:spPr bwMode="auto">
          <a:xfrm>
            <a:off x="6908801" y="1947863"/>
            <a:ext cx="309700" cy="369332"/>
          </a:xfrm>
          <a:prstGeom prst="rect">
            <a:avLst/>
          </a:prstGeom>
          <a:noFill/>
          <a:ln w="9525">
            <a:noFill/>
            <a:miter lim="800000"/>
            <a:headEnd/>
            <a:tailEnd/>
          </a:ln>
        </p:spPr>
        <p:txBody>
          <a:bodyPr wrap="none">
            <a:spAutoFit/>
          </a:bodyPr>
          <a:lstStyle/>
          <a:p>
            <a:r>
              <a:rPr lang="en-US"/>
              <a:t>B</a:t>
            </a:r>
          </a:p>
        </p:txBody>
      </p:sp>
      <p:sp>
        <p:nvSpPr>
          <p:cNvPr id="30727" name="Freeform 11"/>
          <p:cNvSpPr>
            <a:spLocks/>
          </p:cNvSpPr>
          <p:nvPr/>
        </p:nvSpPr>
        <p:spPr bwMode="auto">
          <a:xfrm>
            <a:off x="5166784" y="2168526"/>
            <a:ext cx="1589616" cy="538163"/>
          </a:xfrm>
          <a:custGeom>
            <a:avLst/>
            <a:gdLst>
              <a:gd name="T0" fmla="*/ 0 w 1193114"/>
              <a:gd name="T1" fmla="*/ 19411 h 936421"/>
              <a:gd name="T2" fmla="*/ 319278 w 1193114"/>
              <a:gd name="T3" fmla="*/ 452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3" name="Straight Connector 12"/>
          <p:cNvCxnSpPr/>
          <p:nvPr/>
        </p:nvCxnSpPr>
        <p:spPr bwMode="auto">
          <a:xfrm>
            <a:off x="6739467" y="1974850"/>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3"/>
          <p:cNvGrpSpPr>
            <a:grpSpLocks/>
          </p:cNvGrpSpPr>
          <p:nvPr/>
        </p:nvGrpSpPr>
        <p:grpSpPr bwMode="auto">
          <a:xfrm flipH="1" flipV="1">
            <a:off x="5488518" y="2538414"/>
            <a:ext cx="1591733" cy="731837"/>
            <a:chOff x="1486634" y="1961108"/>
            <a:chExt cx="1193114" cy="731176"/>
          </a:xfrm>
        </p:grpSpPr>
        <p:sp>
          <p:nvSpPr>
            <p:cNvPr id="30739" name="Freeform 14"/>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6" name="Straight Connector 15"/>
            <p:cNvCxnSpPr/>
            <p:nvPr/>
          </p:nvCxnSpPr>
          <p:spPr bwMode="auto">
            <a:xfrm>
              <a:off x="2667055" y="1961108"/>
              <a:ext cx="0" cy="375897"/>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0730" name="TextBox 10"/>
          <p:cNvSpPr txBox="1">
            <a:spLocks noChangeArrowheads="1"/>
          </p:cNvSpPr>
          <p:nvPr/>
        </p:nvSpPr>
        <p:spPr bwMode="auto">
          <a:xfrm>
            <a:off x="2618317" y="6246813"/>
            <a:ext cx="684803" cy="369332"/>
          </a:xfrm>
          <a:prstGeom prst="rect">
            <a:avLst/>
          </a:prstGeom>
          <a:noFill/>
          <a:ln w="9525">
            <a:noFill/>
            <a:miter lim="800000"/>
            <a:headEnd/>
            <a:tailEnd/>
          </a:ln>
        </p:spPr>
        <p:txBody>
          <a:bodyPr wrap="none">
            <a:spAutoFit/>
          </a:bodyPr>
          <a:lstStyle/>
          <a:p>
            <a:r>
              <a:rPr lang="en-US"/>
              <a:t>Input</a:t>
            </a:r>
          </a:p>
        </p:txBody>
      </p:sp>
      <p:sp>
        <p:nvSpPr>
          <p:cNvPr id="30731" name="TextBox 19"/>
          <p:cNvSpPr txBox="1">
            <a:spLocks noChangeArrowheads="1"/>
          </p:cNvSpPr>
          <p:nvPr/>
        </p:nvSpPr>
        <p:spPr bwMode="auto">
          <a:xfrm>
            <a:off x="281518" y="3271839"/>
            <a:ext cx="317716" cy="369332"/>
          </a:xfrm>
          <a:prstGeom prst="rect">
            <a:avLst/>
          </a:prstGeom>
          <a:noFill/>
          <a:ln w="9525">
            <a:noFill/>
            <a:miter lim="800000"/>
            <a:headEnd/>
            <a:tailEnd/>
          </a:ln>
        </p:spPr>
        <p:txBody>
          <a:bodyPr wrap="none">
            <a:spAutoFit/>
          </a:bodyPr>
          <a:lstStyle/>
          <a:p>
            <a:r>
              <a:rPr lang="en-US"/>
              <a:t>A</a:t>
            </a:r>
          </a:p>
        </p:txBody>
      </p:sp>
      <p:sp>
        <p:nvSpPr>
          <p:cNvPr id="30732" name="TextBox 23"/>
          <p:cNvSpPr txBox="1">
            <a:spLocks noChangeArrowheads="1"/>
          </p:cNvSpPr>
          <p:nvPr/>
        </p:nvSpPr>
        <p:spPr bwMode="auto">
          <a:xfrm>
            <a:off x="8379885" y="6294439"/>
            <a:ext cx="684803" cy="369332"/>
          </a:xfrm>
          <a:prstGeom prst="rect">
            <a:avLst/>
          </a:prstGeom>
          <a:noFill/>
          <a:ln w="9525">
            <a:noFill/>
            <a:miter lim="800000"/>
            <a:headEnd/>
            <a:tailEnd/>
          </a:ln>
        </p:spPr>
        <p:txBody>
          <a:bodyPr wrap="none">
            <a:spAutoFit/>
          </a:bodyPr>
          <a:lstStyle/>
          <a:p>
            <a:r>
              <a:rPr lang="en-US"/>
              <a:t>Input</a:t>
            </a:r>
          </a:p>
        </p:txBody>
      </p:sp>
      <p:sp>
        <p:nvSpPr>
          <p:cNvPr id="30733" name="TextBox 24"/>
          <p:cNvSpPr txBox="1">
            <a:spLocks noChangeArrowheads="1"/>
          </p:cNvSpPr>
          <p:nvPr/>
        </p:nvSpPr>
        <p:spPr bwMode="auto">
          <a:xfrm>
            <a:off x="6045200" y="3317876"/>
            <a:ext cx="317716" cy="369332"/>
          </a:xfrm>
          <a:prstGeom prst="rect">
            <a:avLst/>
          </a:prstGeom>
          <a:noFill/>
          <a:ln w="9525">
            <a:noFill/>
            <a:miter lim="800000"/>
            <a:headEnd/>
            <a:tailEnd/>
          </a:ln>
        </p:spPr>
        <p:txBody>
          <a:bodyPr wrap="none">
            <a:spAutoFit/>
          </a:bodyPr>
          <a:lstStyle/>
          <a:p>
            <a:r>
              <a:rPr lang="en-US"/>
              <a:t>A</a:t>
            </a:r>
          </a:p>
        </p:txBody>
      </p:sp>
      <p:sp>
        <p:nvSpPr>
          <p:cNvPr id="30734" name="Text Box 5"/>
          <p:cNvSpPr txBox="1">
            <a:spLocks noChangeArrowheads="1"/>
          </p:cNvSpPr>
          <p:nvPr/>
        </p:nvSpPr>
        <p:spPr bwMode="auto">
          <a:xfrm>
            <a:off x="2834218" y="3162300"/>
            <a:ext cx="804644" cy="369332"/>
          </a:xfrm>
          <a:prstGeom prst="rect">
            <a:avLst/>
          </a:prstGeom>
          <a:noFill/>
          <a:ln w="9525">
            <a:noFill/>
            <a:miter lim="800000"/>
            <a:headEnd/>
            <a:tailEnd/>
          </a:ln>
        </p:spPr>
        <p:txBody>
          <a:bodyPr wrap="none">
            <a:spAutoFit/>
          </a:bodyPr>
          <a:lstStyle/>
          <a:p>
            <a:r>
              <a:rPr lang="en-US"/>
              <a:t>Buzzer</a:t>
            </a:r>
          </a:p>
        </p:txBody>
      </p:sp>
      <p:sp>
        <p:nvSpPr>
          <p:cNvPr id="30735" name="Text Box 4"/>
          <p:cNvSpPr txBox="1">
            <a:spLocks noChangeArrowheads="1"/>
          </p:cNvSpPr>
          <p:nvPr/>
        </p:nvSpPr>
        <p:spPr bwMode="auto">
          <a:xfrm>
            <a:off x="7886701" y="3175000"/>
            <a:ext cx="1439881" cy="369332"/>
          </a:xfrm>
          <a:prstGeom prst="rect">
            <a:avLst/>
          </a:prstGeom>
          <a:noFill/>
          <a:ln w="9525">
            <a:noFill/>
            <a:miter lim="800000"/>
            <a:headEnd/>
            <a:tailEnd/>
          </a:ln>
        </p:spPr>
        <p:txBody>
          <a:bodyPr wrap="none">
            <a:spAutoFit/>
          </a:bodyPr>
          <a:lstStyle/>
          <a:p>
            <a:r>
              <a:rPr lang="en-US"/>
              <a:t>Toggle switch</a:t>
            </a:r>
          </a:p>
        </p:txBody>
      </p:sp>
      <p:sp>
        <p:nvSpPr>
          <p:cNvPr id="30736" name="TextBox 3"/>
          <p:cNvSpPr txBox="1">
            <a:spLocks noChangeArrowheads="1"/>
          </p:cNvSpPr>
          <p:nvPr/>
        </p:nvSpPr>
        <p:spPr bwMode="auto">
          <a:xfrm>
            <a:off x="2385484" y="269876"/>
            <a:ext cx="3831690" cy="369332"/>
          </a:xfrm>
          <a:prstGeom prst="rect">
            <a:avLst/>
          </a:prstGeom>
          <a:noFill/>
          <a:ln w="9525">
            <a:noFill/>
            <a:miter lim="800000"/>
            <a:headEnd/>
            <a:tailEnd/>
          </a:ln>
        </p:spPr>
        <p:txBody>
          <a:bodyPr wrap="none">
            <a:spAutoFit/>
          </a:bodyPr>
          <a:lstStyle/>
          <a:p>
            <a:pPr algn="l"/>
            <a:r>
              <a:rPr lang="en-US" b="1"/>
              <a:t>Positive feedback loops and bistability</a:t>
            </a:r>
          </a:p>
        </p:txBody>
      </p:sp>
      <p:sp>
        <p:nvSpPr>
          <p:cNvPr id="30737" name="TextBox 2"/>
          <p:cNvSpPr txBox="1">
            <a:spLocks noChangeArrowheads="1"/>
          </p:cNvSpPr>
          <p:nvPr/>
        </p:nvSpPr>
        <p:spPr bwMode="auto">
          <a:xfrm>
            <a:off x="4754033" y="1128713"/>
            <a:ext cx="679994" cy="369332"/>
          </a:xfrm>
          <a:prstGeom prst="rect">
            <a:avLst/>
          </a:prstGeom>
          <a:noFill/>
          <a:ln w="9525">
            <a:noFill/>
            <a:miter lim="800000"/>
            <a:headEnd/>
            <a:tailEnd/>
          </a:ln>
        </p:spPr>
        <p:txBody>
          <a:bodyPr wrap="none">
            <a:spAutoFit/>
          </a:bodyPr>
          <a:lstStyle/>
          <a:p>
            <a:r>
              <a:rPr lang="en-US"/>
              <a:t>input</a:t>
            </a:r>
          </a:p>
        </p:txBody>
      </p:sp>
      <p:cxnSp>
        <p:nvCxnSpPr>
          <p:cNvPr id="28" name="Straight Arrow Connector 27"/>
          <p:cNvCxnSpPr/>
          <p:nvPr/>
        </p:nvCxnSpPr>
        <p:spPr bwMode="auto">
          <a:xfrm>
            <a:off x="5405967" y="1616076"/>
            <a:ext cx="239184" cy="555625"/>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21" fill="hold"/>
                                        <p:tgtEl>
                                          <p:spTgt spid="22"/>
                                        </p:tgtEl>
                                      </p:cBhvr>
                                    </p:cmd>
                                  </p:childTnLst>
                                </p:cTn>
                              </p:par>
                            </p:childTnLst>
                          </p:cTn>
                        </p:par>
                      </p:childTnLst>
                    </p:cTn>
                  </p:par>
                </p:childTnLst>
              </p:cTn>
              <p:nextCondLst>
                <p:cond evt="onClick" delay="0">
                  <p:tgtEl>
                    <p:spTgt spid="2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4"/>
          <p:cNvSpPr txBox="1">
            <a:spLocks noChangeArrowheads="1"/>
          </p:cNvSpPr>
          <p:nvPr/>
        </p:nvSpPr>
        <p:spPr bwMode="auto">
          <a:xfrm>
            <a:off x="7886701" y="3559175"/>
            <a:ext cx="1439881" cy="369332"/>
          </a:xfrm>
          <a:prstGeom prst="rect">
            <a:avLst/>
          </a:prstGeom>
          <a:noFill/>
          <a:ln w="9525">
            <a:noFill/>
            <a:miter lim="800000"/>
            <a:headEnd/>
            <a:tailEnd/>
          </a:ln>
        </p:spPr>
        <p:txBody>
          <a:bodyPr wrap="none">
            <a:spAutoFit/>
          </a:bodyPr>
          <a:lstStyle/>
          <a:p>
            <a:r>
              <a:rPr lang="en-US"/>
              <a:t>Toggle switch</a:t>
            </a:r>
          </a:p>
        </p:txBody>
      </p:sp>
      <p:sp>
        <p:nvSpPr>
          <p:cNvPr id="31746" name="Text Box 5"/>
          <p:cNvSpPr txBox="1">
            <a:spLocks noChangeArrowheads="1"/>
          </p:cNvSpPr>
          <p:nvPr/>
        </p:nvSpPr>
        <p:spPr bwMode="auto">
          <a:xfrm>
            <a:off x="2834218" y="3546475"/>
            <a:ext cx="804644" cy="369332"/>
          </a:xfrm>
          <a:prstGeom prst="rect">
            <a:avLst/>
          </a:prstGeom>
          <a:noFill/>
          <a:ln w="9525">
            <a:noFill/>
            <a:miter lim="800000"/>
            <a:headEnd/>
            <a:tailEnd/>
          </a:ln>
        </p:spPr>
        <p:txBody>
          <a:bodyPr wrap="none">
            <a:spAutoFit/>
          </a:bodyPr>
          <a:lstStyle/>
          <a:p>
            <a:r>
              <a:rPr lang="en-US"/>
              <a:t>Buzzer</a:t>
            </a:r>
          </a:p>
        </p:txBody>
      </p:sp>
      <p:pic>
        <p:nvPicPr>
          <p:cNvPr id="31747" name="Picture 6" descr="interruttore"/>
          <p:cNvPicPr>
            <a:picLocks noChangeAspect="1" noChangeArrowheads="1"/>
          </p:cNvPicPr>
          <p:nvPr/>
        </p:nvPicPr>
        <p:blipFill>
          <a:blip r:embed="rId4"/>
          <a:srcRect/>
          <a:stretch>
            <a:fillRect/>
          </a:stretch>
        </p:blipFill>
        <p:spPr bwMode="auto">
          <a:xfrm>
            <a:off x="7727951" y="4229101"/>
            <a:ext cx="2209800" cy="2320925"/>
          </a:xfrm>
          <a:prstGeom prst="rect">
            <a:avLst/>
          </a:prstGeom>
          <a:noFill/>
          <a:ln w="9525">
            <a:noFill/>
            <a:miter lim="800000"/>
            <a:headEnd/>
            <a:tailEnd/>
          </a:ln>
        </p:spPr>
      </p:pic>
      <p:pic>
        <p:nvPicPr>
          <p:cNvPr id="31748" name="Picture 19" descr="doorbell"/>
          <p:cNvPicPr>
            <a:picLocks noChangeAspect="1" noChangeArrowheads="1"/>
          </p:cNvPicPr>
          <p:nvPr/>
        </p:nvPicPr>
        <p:blipFill>
          <a:blip r:embed="rId5"/>
          <a:srcRect/>
          <a:stretch>
            <a:fillRect/>
          </a:stretch>
        </p:blipFill>
        <p:spPr bwMode="auto">
          <a:xfrm>
            <a:off x="2656418" y="4146551"/>
            <a:ext cx="1911349" cy="2284413"/>
          </a:xfrm>
          <a:prstGeom prst="rect">
            <a:avLst/>
          </a:prstGeom>
          <a:noFill/>
          <a:ln w="9525">
            <a:noFill/>
            <a:miter lim="800000"/>
            <a:headEnd/>
            <a:tailEnd/>
          </a:ln>
        </p:spPr>
      </p:pic>
      <p:sp>
        <p:nvSpPr>
          <p:cNvPr id="31749" name="TextBox 7"/>
          <p:cNvSpPr txBox="1">
            <a:spLocks noChangeArrowheads="1"/>
          </p:cNvSpPr>
          <p:nvPr/>
        </p:nvSpPr>
        <p:spPr bwMode="auto">
          <a:xfrm>
            <a:off x="4694768" y="2603501"/>
            <a:ext cx="317716" cy="369332"/>
          </a:xfrm>
          <a:prstGeom prst="rect">
            <a:avLst/>
          </a:prstGeom>
          <a:noFill/>
          <a:ln w="9525">
            <a:noFill/>
            <a:miter lim="800000"/>
            <a:headEnd/>
            <a:tailEnd/>
          </a:ln>
        </p:spPr>
        <p:txBody>
          <a:bodyPr wrap="none">
            <a:spAutoFit/>
          </a:bodyPr>
          <a:lstStyle/>
          <a:p>
            <a:r>
              <a:rPr lang="en-US"/>
              <a:t>A</a:t>
            </a:r>
          </a:p>
        </p:txBody>
      </p:sp>
      <p:sp>
        <p:nvSpPr>
          <p:cNvPr id="31750" name="TextBox 8"/>
          <p:cNvSpPr txBox="1">
            <a:spLocks noChangeArrowheads="1"/>
          </p:cNvSpPr>
          <p:nvPr/>
        </p:nvSpPr>
        <p:spPr bwMode="auto">
          <a:xfrm>
            <a:off x="6908801" y="1947863"/>
            <a:ext cx="309700" cy="369332"/>
          </a:xfrm>
          <a:prstGeom prst="rect">
            <a:avLst/>
          </a:prstGeom>
          <a:noFill/>
          <a:ln w="9525">
            <a:noFill/>
            <a:miter lim="800000"/>
            <a:headEnd/>
            <a:tailEnd/>
          </a:ln>
        </p:spPr>
        <p:txBody>
          <a:bodyPr wrap="none">
            <a:spAutoFit/>
          </a:bodyPr>
          <a:lstStyle/>
          <a:p>
            <a:r>
              <a:rPr lang="en-US"/>
              <a:t>B</a:t>
            </a:r>
          </a:p>
        </p:txBody>
      </p:sp>
      <p:sp>
        <p:nvSpPr>
          <p:cNvPr id="31751" name="Freeform 9"/>
          <p:cNvSpPr>
            <a:spLocks/>
          </p:cNvSpPr>
          <p:nvPr/>
        </p:nvSpPr>
        <p:spPr bwMode="auto">
          <a:xfrm>
            <a:off x="5166784" y="2168526"/>
            <a:ext cx="1589616" cy="538163"/>
          </a:xfrm>
          <a:custGeom>
            <a:avLst/>
            <a:gdLst>
              <a:gd name="T0" fmla="*/ 0 w 1193114"/>
              <a:gd name="T1" fmla="*/ 19411 h 936421"/>
              <a:gd name="T2" fmla="*/ 319278 w 1193114"/>
              <a:gd name="T3" fmla="*/ 452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1" name="Straight Connector 10"/>
          <p:cNvCxnSpPr/>
          <p:nvPr/>
        </p:nvCxnSpPr>
        <p:spPr bwMode="auto">
          <a:xfrm>
            <a:off x="6739467" y="1974850"/>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1"/>
          <p:cNvGrpSpPr>
            <a:grpSpLocks/>
          </p:cNvGrpSpPr>
          <p:nvPr/>
        </p:nvGrpSpPr>
        <p:grpSpPr bwMode="auto">
          <a:xfrm flipH="1" flipV="1">
            <a:off x="5488518" y="2538414"/>
            <a:ext cx="1591733" cy="731837"/>
            <a:chOff x="1486634" y="1961108"/>
            <a:chExt cx="1193114" cy="731176"/>
          </a:xfrm>
        </p:grpSpPr>
        <p:sp>
          <p:nvSpPr>
            <p:cNvPr id="31757" name="Freeform 12"/>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4" name="Straight Connector 13"/>
            <p:cNvCxnSpPr/>
            <p:nvPr/>
          </p:nvCxnSpPr>
          <p:spPr bwMode="auto">
            <a:xfrm>
              <a:off x="2667055" y="1961108"/>
              <a:ext cx="0" cy="375897"/>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1754" name="TextBox 3"/>
          <p:cNvSpPr txBox="1">
            <a:spLocks noChangeArrowheads="1"/>
          </p:cNvSpPr>
          <p:nvPr/>
        </p:nvSpPr>
        <p:spPr bwMode="auto">
          <a:xfrm>
            <a:off x="2385484" y="269876"/>
            <a:ext cx="3831690" cy="369332"/>
          </a:xfrm>
          <a:prstGeom prst="rect">
            <a:avLst/>
          </a:prstGeom>
          <a:noFill/>
          <a:ln w="9525">
            <a:noFill/>
            <a:miter lim="800000"/>
            <a:headEnd/>
            <a:tailEnd/>
          </a:ln>
        </p:spPr>
        <p:txBody>
          <a:bodyPr wrap="none">
            <a:spAutoFit/>
          </a:bodyPr>
          <a:lstStyle/>
          <a:p>
            <a:pPr algn="l"/>
            <a:r>
              <a:rPr lang="en-US" b="1"/>
              <a:t>Positive feedback loops and bistability</a:t>
            </a:r>
          </a:p>
        </p:txBody>
      </p:sp>
      <p:sp>
        <p:nvSpPr>
          <p:cNvPr id="31755" name="TextBox 2"/>
          <p:cNvSpPr txBox="1">
            <a:spLocks noChangeArrowheads="1"/>
          </p:cNvSpPr>
          <p:nvPr/>
        </p:nvSpPr>
        <p:spPr bwMode="auto">
          <a:xfrm>
            <a:off x="4754033" y="1128713"/>
            <a:ext cx="679994" cy="369332"/>
          </a:xfrm>
          <a:prstGeom prst="rect">
            <a:avLst/>
          </a:prstGeom>
          <a:noFill/>
          <a:ln w="9525">
            <a:noFill/>
            <a:miter lim="800000"/>
            <a:headEnd/>
            <a:tailEnd/>
          </a:ln>
        </p:spPr>
        <p:txBody>
          <a:bodyPr wrap="none">
            <a:spAutoFit/>
          </a:bodyPr>
          <a:lstStyle/>
          <a:p>
            <a:r>
              <a:rPr lang="en-US"/>
              <a:t>input</a:t>
            </a:r>
          </a:p>
        </p:txBody>
      </p:sp>
      <p:cxnSp>
        <p:nvCxnSpPr>
          <p:cNvPr id="21" name="Straight Arrow Connector 20"/>
          <p:cNvCxnSpPr/>
          <p:nvPr/>
        </p:nvCxnSpPr>
        <p:spPr bwMode="auto">
          <a:xfrm>
            <a:off x="5405967" y="1616076"/>
            <a:ext cx="239184" cy="555625"/>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6"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9"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36E3E78-DBEA-4AA1-9052-FE126DE4875F}"/>
              </a:ext>
            </a:extLst>
          </p:cNvPr>
          <p:cNvPicPr>
            <a:picLocks noChangeAspect="1"/>
          </p:cNvPicPr>
          <p:nvPr/>
        </p:nvPicPr>
        <p:blipFill>
          <a:blip r:embed="rId4"/>
          <a:stretch>
            <a:fillRect/>
          </a:stretch>
        </p:blipFill>
        <p:spPr>
          <a:xfrm>
            <a:off x="1658231" y="0"/>
            <a:ext cx="8875537" cy="685800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848356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8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7"/>
          <p:cNvSpPr txBox="1">
            <a:spLocks noChangeArrowheads="1"/>
          </p:cNvSpPr>
          <p:nvPr/>
        </p:nvSpPr>
        <p:spPr bwMode="auto">
          <a:xfrm>
            <a:off x="4694768" y="2232026"/>
            <a:ext cx="317716" cy="369332"/>
          </a:xfrm>
          <a:prstGeom prst="rect">
            <a:avLst/>
          </a:prstGeom>
          <a:noFill/>
          <a:ln w="9525">
            <a:noFill/>
            <a:miter lim="800000"/>
            <a:headEnd/>
            <a:tailEnd/>
          </a:ln>
        </p:spPr>
        <p:txBody>
          <a:bodyPr wrap="none">
            <a:spAutoFit/>
          </a:bodyPr>
          <a:lstStyle/>
          <a:p>
            <a:r>
              <a:rPr lang="en-US"/>
              <a:t>A</a:t>
            </a:r>
          </a:p>
        </p:txBody>
      </p:sp>
      <p:sp>
        <p:nvSpPr>
          <p:cNvPr id="32770" name="TextBox 8"/>
          <p:cNvSpPr txBox="1">
            <a:spLocks noChangeArrowheads="1"/>
          </p:cNvSpPr>
          <p:nvPr/>
        </p:nvSpPr>
        <p:spPr bwMode="auto">
          <a:xfrm>
            <a:off x="6908801" y="1576388"/>
            <a:ext cx="309700" cy="369332"/>
          </a:xfrm>
          <a:prstGeom prst="rect">
            <a:avLst/>
          </a:prstGeom>
          <a:noFill/>
          <a:ln w="9525">
            <a:noFill/>
            <a:miter lim="800000"/>
            <a:headEnd/>
            <a:tailEnd/>
          </a:ln>
        </p:spPr>
        <p:txBody>
          <a:bodyPr wrap="none">
            <a:spAutoFit/>
          </a:bodyPr>
          <a:lstStyle/>
          <a:p>
            <a:r>
              <a:rPr lang="en-US"/>
              <a:t>B</a:t>
            </a:r>
          </a:p>
        </p:txBody>
      </p:sp>
      <p:sp>
        <p:nvSpPr>
          <p:cNvPr id="32771" name="Freeform 9"/>
          <p:cNvSpPr>
            <a:spLocks/>
          </p:cNvSpPr>
          <p:nvPr/>
        </p:nvSpPr>
        <p:spPr bwMode="auto">
          <a:xfrm>
            <a:off x="5166784" y="1797051"/>
            <a:ext cx="1589616" cy="538163"/>
          </a:xfrm>
          <a:custGeom>
            <a:avLst/>
            <a:gdLst>
              <a:gd name="T0" fmla="*/ 0 w 1193114"/>
              <a:gd name="T1" fmla="*/ 19411 h 936421"/>
              <a:gd name="T2" fmla="*/ 319278 w 1193114"/>
              <a:gd name="T3" fmla="*/ 452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1" name="Straight Connector 10"/>
          <p:cNvCxnSpPr/>
          <p:nvPr/>
        </p:nvCxnSpPr>
        <p:spPr bwMode="auto">
          <a:xfrm>
            <a:off x="6739467" y="1603375"/>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1"/>
          <p:cNvGrpSpPr>
            <a:grpSpLocks/>
          </p:cNvGrpSpPr>
          <p:nvPr/>
        </p:nvGrpSpPr>
        <p:grpSpPr bwMode="auto">
          <a:xfrm flipH="1" flipV="1">
            <a:off x="5488518" y="2166939"/>
            <a:ext cx="1591733" cy="731837"/>
            <a:chOff x="1486634" y="1961108"/>
            <a:chExt cx="1193114" cy="731176"/>
          </a:xfrm>
        </p:grpSpPr>
        <p:sp>
          <p:nvSpPr>
            <p:cNvPr id="32784" name="Freeform 12"/>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4" name="Straight Connector 13"/>
            <p:cNvCxnSpPr/>
            <p:nvPr/>
          </p:nvCxnSpPr>
          <p:spPr bwMode="auto">
            <a:xfrm>
              <a:off x="2667055" y="1961108"/>
              <a:ext cx="0" cy="375897"/>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2774" name="TextBox 3"/>
          <p:cNvSpPr txBox="1">
            <a:spLocks noChangeArrowheads="1"/>
          </p:cNvSpPr>
          <p:nvPr/>
        </p:nvSpPr>
        <p:spPr bwMode="auto">
          <a:xfrm>
            <a:off x="2385484" y="269876"/>
            <a:ext cx="3831690" cy="369332"/>
          </a:xfrm>
          <a:prstGeom prst="rect">
            <a:avLst/>
          </a:prstGeom>
          <a:noFill/>
          <a:ln w="9525">
            <a:noFill/>
            <a:miter lim="800000"/>
            <a:headEnd/>
            <a:tailEnd/>
          </a:ln>
        </p:spPr>
        <p:txBody>
          <a:bodyPr wrap="none">
            <a:spAutoFit/>
          </a:bodyPr>
          <a:lstStyle/>
          <a:p>
            <a:pPr algn="l"/>
            <a:r>
              <a:rPr lang="en-US" b="1"/>
              <a:t>Positive feedback loops and bistability</a:t>
            </a:r>
          </a:p>
        </p:txBody>
      </p:sp>
      <p:sp>
        <p:nvSpPr>
          <p:cNvPr id="32775" name="TextBox 2"/>
          <p:cNvSpPr txBox="1">
            <a:spLocks noChangeArrowheads="1"/>
          </p:cNvSpPr>
          <p:nvPr/>
        </p:nvSpPr>
        <p:spPr bwMode="auto">
          <a:xfrm>
            <a:off x="4754033" y="757238"/>
            <a:ext cx="679994" cy="369332"/>
          </a:xfrm>
          <a:prstGeom prst="rect">
            <a:avLst/>
          </a:prstGeom>
          <a:noFill/>
          <a:ln w="9525">
            <a:noFill/>
            <a:miter lim="800000"/>
            <a:headEnd/>
            <a:tailEnd/>
          </a:ln>
        </p:spPr>
        <p:txBody>
          <a:bodyPr wrap="none">
            <a:spAutoFit/>
          </a:bodyPr>
          <a:lstStyle/>
          <a:p>
            <a:r>
              <a:rPr lang="en-US"/>
              <a:t>input</a:t>
            </a:r>
          </a:p>
        </p:txBody>
      </p:sp>
      <p:cxnSp>
        <p:nvCxnSpPr>
          <p:cNvPr id="21" name="Straight Arrow Connector 20"/>
          <p:cNvCxnSpPr/>
          <p:nvPr/>
        </p:nvCxnSpPr>
        <p:spPr bwMode="auto">
          <a:xfrm>
            <a:off x="5405967" y="1244601"/>
            <a:ext cx="239184" cy="555625"/>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651" y="3575050"/>
            <a:ext cx="5018616"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2778" name="TextBox 23"/>
          <p:cNvSpPr txBox="1">
            <a:spLocks noChangeArrowheads="1"/>
          </p:cNvSpPr>
          <p:nvPr/>
        </p:nvSpPr>
        <p:spPr bwMode="auto">
          <a:xfrm>
            <a:off x="6104467" y="6281739"/>
            <a:ext cx="684803" cy="369332"/>
          </a:xfrm>
          <a:prstGeom prst="rect">
            <a:avLst/>
          </a:prstGeom>
          <a:noFill/>
          <a:ln w="9525">
            <a:noFill/>
            <a:miter lim="800000"/>
            <a:headEnd/>
            <a:tailEnd/>
          </a:ln>
        </p:spPr>
        <p:txBody>
          <a:bodyPr wrap="none">
            <a:spAutoFit/>
          </a:bodyPr>
          <a:lstStyle/>
          <a:p>
            <a:r>
              <a:rPr lang="en-US"/>
              <a:t>Input</a:t>
            </a:r>
          </a:p>
        </p:txBody>
      </p:sp>
      <p:sp>
        <p:nvSpPr>
          <p:cNvPr id="32779" name="TextBox 24"/>
          <p:cNvSpPr txBox="1">
            <a:spLocks noChangeArrowheads="1"/>
          </p:cNvSpPr>
          <p:nvPr/>
        </p:nvSpPr>
        <p:spPr bwMode="auto">
          <a:xfrm>
            <a:off x="3769785" y="3305176"/>
            <a:ext cx="317716" cy="369332"/>
          </a:xfrm>
          <a:prstGeom prst="rect">
            <a:avLst/>
          </a:prstGeom>
          <a:noFill/>
          <a:ln w="9525">
            <a:noFill/>
            <a:miter lim="800000"/>
            <a:headEnd/>
            <a:tailEnd/>
          </a:ln>
        </p:spPr>
        <p:txBody>
          <a:bodyPr wrap="none">
            <a:spAutoFit/>
          </a:bodyPr>
          <a:lstStyle/>
          <a:p>
            <a:r>
              <a:rPr lang="en-US"/>
              <a:t>A</a:t>
            </a:r>
          </a:p>
        </p:txBody>
      </p:sp>
      <p:sp>
        <p:nvSpPr>
          <p:cNvPr id="32780" name="Text Box 4"/>
          <p:cNvSpPr txBox="1">
            <a:spLocks noChangeArrowheads="1"/>
          </p:cNvSpPr>
          <p:nvPr/>
        </p:nvSpPr>
        <p:spPr bwMode="auto">
          <a:xfrm>
            <a:off x="4472518" y="3162301"/>
            <a:ext cx="2531399" cy="369332"/>
          </a:xfrm>
          <a:prstGeom prst="rect">
            <a:avLst/>
          </a:prstGeom>
          <a:noFill/>
          <a:ln w="9525">
            <a:noFill/>
            <a:miter lim="800000"/>
            <a:headEnd/>
            <a:tailEnd/>
          </a:ln>
        </p:spPr>
        <p:txBody>
          <a:bodyPr wrap="none">
            <a:spAutoFit/>
          </a:bodyPr>
          <a:lstStyle/>
          <a:p>
            <a:r>
              <a:rPr lang="en-US"/>
              <a:t>Irreversible toggle switch</a:t>
            </a:r>
          </a:p>
        </p:txBody>
      </p:sp>
      <p:sp>
        <p:nvSpPr>
          <p:cNvPr id="32781" name="Freeform 2"/>
          <p:cNvSpPr>
            <a:spLocks/>
          </p:cNvSpPr>
          <p:nvPr/>
        </p:nvSpPr>
        <p:spPr bwMode="auto">
          <a:xfrm>
            <a:off x="4686300" y="5541964"/>
            <a:ext cx="2446867" cy="307975"/>
          </a:xfrm>
          <a:custGeom>
            <a:avLst/>
            <a:gdLst>
              <a:gd name="T0" fmla="*/ 1836304 w 1834573"/>
              <a:gd name="T1" fmla="*/ 308197 h 307864"/>
              <a:gd name="T2" fmla="*/ 1027304 w 1834573"/>
              <a:gd name="T3" fmla="*/ 89890 h 307864"/>
              <a:gd name="T4" fmla="*/ 0 w 1834573"/>
              <a:gd name="T5" fmla="*/ 0 h 307864"/>
              <a:gd name="T6" fmla="*/ 0 60000 65536"/>
              <a:gd name="T7" fmla="*/ 0 60000 65536"/>
              <a:gd name="T8" fmla="*/ 0 60000 65536"/>
            </a:gdLst>
            <a:ahLst/>
            <a:cxnLst>
              <a:cxn ang="T6">
                <a:pos x="T0" y="T1"/>
              </a:cxn>
              <a:cxn ang="T7">
                <a:pos x="T2" y="T3"/>
              </a:cxn>
              <a:cxn ang="T8">
                <a:pos x="T4" y="T5"/>
              </a:cxn>
            </a:cxnLst>
            <a:rect l="0" t="0" r="r" b="b"/>
            <a:pathLst>
              <a:path w="1834573" h="307864">
                <a:moveTo>
                  <a:pt x="1834573" y="307864"/>
                </a:moveTo>
                <a:cubicBezTo>
                  <a:pt x="1583335" y="224484"/>
                  <a:pt x="1332097" y="141105"/>
                  <a:pt x="1026335" y="89794"/>
                </a:cubicBezTo>
                <a:cubicBezTo>
                  <a:pt x="720573" y="38483"/>
                  <a:pt x="360286" y="19241"/>
                  <a:pt x="0" y="0"/>
                </a:cubicBezTo>
              </a:path>
            </a:pathLst>
          </a:custGeom>
          <a:solidFill>
            <a:srgbClr val="FFFFFF"/>
          </a:solidFill>
          <a:ln w="9525">
            <a:solidFill>
              <a:srgbClr val="FF0000"/>
            </a:solidFill>
            <a:round/>
            <a:headEnd/>
            <a:tailEnd/>
          </a:ln>
        </p:spPr>
        <p:txBody>
          <a:bodyPr/>
          <a:lstStyle/>
          <a:p>
            <a:endParaRPr lang="it-IT"/>
          </a:p>
        </p:txBody>
      </p:sp>
      <p:sp>
        <p:nvSpPr>
          <p:cNvPr id="32782" name="Freeform 5"/>
          <p:cNvSpPr>
            <a:spLocks/>
          </p:cNvSpPr>
          <p:nvPr/>
        </p:nvSpPr>
        <p:spPr bwMode="auto">
          <a:xfrm>
            <a:off x="4652433" y="3719513"/>
            <a:ext cx="4311651" cy="615950"/>
          </a:xfrm>
          <a:custGeom>
            <a:avLst/>
            <a:gdLst>
              <a:gd name="T0" fmla="*/ 0 w 3232954"/>
              <a:gd name="T1" fmla="*/ 615972 h 615939"/>
              <a:gd name="T2" fmla="*/ 821664 w 3232954"/>
              <a:gd name="T3" fmla="*/ 346576 h 615939"/>
              <a:gd name="T4" fmla="*/ 2464995 w 3232954"/>
              <a:gd name="T5" fmla="*/ 51525 h 615939"/>
              <a:gd name="T6" fmla="*/ 3235306 w 3232954"/>
              <a:gd name="T7" fmla="*/ 211 h 6159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32954" h="615939">
                <a:moveTo>
                  <a:pt x="0" y="615939"/>
                </a:moveTo>
                <a:cubicBezTo>
                  <a:pt x="310038" y="518661"/>
                  <a:pt x="410533" y="440627"/>
                  <a:pt x="821067" y="346558"/>
                </a:cubicBezTo>
                <a:cubicBezTo>
                  <a:pt x="1231601" y="252489"/>
                  <a:pt x="2061222" y="109246"/>
                  <a:pt x="2463203" y="51522"/>
                </a:cubicBezTo>
                <a:cubicBezTo>
                  <a:pt x="2865184" y="-6202"/>
                  <a:pt x="3232954" y="211"/>
                  <a:pt x="3232954" y="211"/>
                </a:cubicBezTo>
              </a:path>
            </a:pathLst>
          </a:custGeom>
          <a:noFill/>
          <a:ln w="9525">
            <a:solidFill>
              <a:schemeClr val="tx1"/>
            </a:solidFill>
            <a:round/>
            <a:headEnd/>
            <a:tailEnd/>
          </a:ln>
        </p:spPr>
        <p:txBody>
          <a:bodyPr/>
          <a:lstStyle/>
          <a:p>
            <a:endParaRPr lang="it-IT"/>
          </a:p>
        </p:txBody>
      </p:sp>
      <p:sp>
        <p:nvSpPr>
          <p:cNvPr id="32783" name="Freeform 6"/>
          <p:cNvSpPr>
            <a:spLocks/>
          </p:cNvSpPr>
          <p:nvPr/>
        </p:nvSpPr>
        <p:spPr bwMode="auto">
          <a:xfrm>
            <a:off x="5712884" y="3759200"/>
            <a:ext cx="3198283" cy="1924050"/>
          </a:xfrm>
          <a:custGeom>
            <a:avLst/>
            <a:gdLst>
              <a:gd name="T0" fmla="*/ 2359553 w 2399057"/>
              <a:gd name="T1" fmla="*/ 0 h 1924153"/>
              <a:gd name="T2" fmla="*/ 820714 w 2399057"/>
              <a:gd name="T3" fmla="*/ 679760 h 1924153"/>
              <a:gd name="T4" fmla="*/ 0 w 2399057"/>
              <a:gd name="T5" fmla="*/ 1628855 h 1924153"/>
              <a:gd name="T6" fmla="*/ 397534 w 2399057"/>
              <a:gd name="T7" fmla="*/ 1859714 h 1924153"/>
              <a:gd name="T8" fmla="*/ 500122 w 2399057"/>
              <a:gd name="T9" fmla="*/ 1923844 h 1924153"/>
              <a:gd name="T10" fmla="*/ 1436248 w 2399057"/>
              <a:gd name="T11" fmla="*/ 1321039 h 1924153"/>
              <a:gd name="T12" fmla="*/ 2244138 w 2399057"/>
              <a:gd name="T13" fmla="*/ 384768 h 1924153"/>
              <a:gd name="T14" fmla="*/ 2398022 w 2399057"/>
              <a:gd name="T15" fmla="*/ 128256 h 1924153"/>
              <a:gd name="T16" fmla="*/ 2359553 w 2399057"/>
              <a:gd name="T17" fmla="*/ 0 h 1924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99057" h="1924153">
                <a:moveTo>
                  <a:pt x="2360570" y="0"/>
                </a:moveTo>
                <a:lnTo>
                  <a:pt x="821068" y="679868"/>
                </a:lnTo>
                <a:lnTo>
                  <a:pt x="0" y="1629116"/>
                </a:lnTo>
                <a:lnTo>
                  <a:pt x="397705" y="1860014"/>
                </a:lnTo>
                <a:lnTo>
                  <a:pt x="500338" y="1924153"/>
                </a:lnTo>
                <a:lnTo>
                  <a:pt x="1436869" y="1321252"/>
                </a:lnTo>
                <a:lnTo>
                  <a:pt x="2245107" y="384831"/>
                </a:lnTo>
                <a:lnTo>
                  <a:pt x="2399057" y="128277"/>
                </a:lnTo>
                <a:lnTo>
                  <a:pt x="2360570" y="0"/>
                </a:lnTo>
                <a:close/>
              </a:path>
            </a:pathLst>
          </a:custGeom>
          <a:solidFill>
            <a:srgbClr val="FFFFFF"/>
          </a:solidFill>
          <a:ln w="9525">
            <a:noFill/>
            <a:round/>
            <a:headEnd/>
            <a:tailEnd/>
          </a:ln>
        </p:spPr>
        <p:txBody>
          <a:bodyPr/>
          <a:lstStyle/>
          <a:p>
            <a:endParaRPr lang="it-IT"/>
          </a:p>
        </p:txBody>
      </p:sp>
      <p:pic>
        <p:nvPicPr>
          <p:cNvPr id="19"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8" fill="hold"/>
                                        <p:tgtEl>
                                          <p:spTgt spid="19"/>
                                        </p:tgtEl>
                                      </p:cBhvr>
                                    </p:cmd>
                                  </p:childTnLst>
                                </p:cTn>
                              </p:par>
                            </p:childTnLst>
                          </p:cTn>
                        </p:par>
                      </p:childTnLst>
                    </p:cTn>
                  </p:par>
                </p:childTnLst>
              </p:cTn>
              <p:nextCondLst>
                <p:cond evt="onClick" delay="0">
                  <p:tgtEl>
                    <p:spTgt spid="1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1"/>
          <p:cNvSpPr txBox="1">
            <a:spLocks noChangeArrowheads="1"/>
          </p:cNvSpPr>
          <p:nvPr/>
        </p:nvSpPr>
        <p:spPr bwMode="auto">
          <a:xfrm>
            <a:off x="258234" y="141288"/>
            <a:ext cx="5780044" cy="369332"/>
          </a:xfrm>
          <a:prstGeom prst="rect">
            <a:avLst/>
          </a:prstGeom>
          <a:noFill/>
          <a:ln w="9525">
            <a:noFill/>
            <a:miter lim="800000"/>
            <a:headEnd/>
            <a:tailEnd/>
          </a:ln>
        </p:spPr>
        <p:txBody>
          <a:bodyPr wrap="none">
            <a:spAutoFit/>
          </a:bodyPr>
          <a:lstStyle/>
          <a:p>
            <a:r>
              <a:rPr lang="en-US" b="1"/>
              <a:t>Positive and 2-component negative feedbacks can oscillate</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184" y="3536950"/>
            <a:ext cx="5018616"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795" name="TextBox 3"/>
          <p:cNvSpPr txBox="1">
            <a:spLocks noChangeArrowheads="1"/>
          </p:cNvSpPr>
          <p:nvPr/>
        </p:nvSpPr>
        <p:spPr bwMode="auto">
          <a:xfrm>
            <a:off x="2667000" y="6242051"/>
            <a:ext cx="684803" cy="369332"/>
          </a:xfrm>
          <a:prstGeom prst="rect">
            <a:avLst/>
          </a:prstGeom>
          <a:noFill/>
          <a:ln w="9525">
            <a:noFill/>
            <a:miter lim="800000"/>
            <a:headEnd/>
            <a:tailEnd/>
          </a:ln>
        </p:spPr>
        <p:txBody>
          <a:bodyPr wrap="none">
            <a:spAutoFit/>
          </a:bodyPr>
          <a:lstStyle/>
          <a:p>
            <a:r>
              <a:rPr lang="en-US"/>
              <a:t>Input</a:t>
            </a:r>
          </a:p>
        </p:txBody>
      </p:sp>
      <p:sp>
        <p:nvSpPr>
          <p:cNvPr id="33796" name="TextBox 4"/>
          <p:cNvSpPr txBox="1">
            <a:spLocks noChangeArrowheads="1"/>
          </p:cNvSpPr>
          <p:nvPr/>
        </p:nvSpPr>
        <p:spPr bwMode="auto">
          <a:xfrm>
            <a:off x="332318" y="3267076"/>
            <a:ext cx="317716" cy="369332"/>
          </a:xfrm>
          <a:prstGeom prst="rect">
            <a:avLst/>
          </a:prstGeom>
          <a:noFill/>
          <a:ln w="9525">
            <a:noFill/>
            <a:miter lim="800000"/>
            <a:headEnd/>
            <a:tailEnd/>
          </a:ln>
        </p:spPr>
        <p:txBody>
          <a:bodyPr wrap="none">
            <a:spAutoFit/>
          </a:bodyPr>
          <a:lstStyle/>
          <a:p>
            <a:r>
              <a:rPr lang="en-US"/>
              <a:t>A</a:t>
            </a:r>
          </a:p>
        </p:txBody>
      </p:sp>
      <p:sp>
        <p:nvSpPr>
          <p:cNvPr id="33797" name="Text Box 4"/>
          <p:cNvSpPr txBox="1">
            <a:spLocks noChangeArrowheads="1"/>
          </p:cNvSpPr>
          <p:nvPr/>
        </p:nvSpPr>
        <p:spPr bwMode="auto">
          <a:xfrm>
            <a:off x="2173817" y="3124200"/>
            <a:ext cx="1439881" cy="369332"/>
          </a:xfrm>
          <a:prstGeom prst="rect">
            <a:avLst/>
          </a:prstGeom>
          <a:noFill/>
          <a:ln w="9525">
            <a:noFill/>
            <a:miter lim="800000"/>
            <a:headEnd/>
            <a:tailEnd/>
          </a:ln>
        </p:spPr>
        <p:txBody>
          <a:bodyPr wrap="none">
            <a:spAutoFit/>
          </a:bodyPr>
          <a:lstStyle/>
          <a:p>
            <a:r>
              <a:rPr lang="en-US"/>
              <a:t>Toggle switch</a:t>
            </a:r>
          </a:p>
        </p:txBody>
      </p:sp>
      <p:sp>
        <p:nvSpPr>
          <p:cNvPr id="33798" name="TextBox 6"/>
          <p:cNvSpPr txBox="1">
            <a:spLocks noChangeArrowheads="1"/>
          </p:cNvSpPr>
          <p:nvPr/>
        </p:nvSpPr>
        <p:spPr bwMode="auto">
          <a:xfrm>
            <a:off x="6047318" y="1949451"/>
            <a:ext cx="317716" cy="369332"/>
          </a:xfrm>
          <a:prstGeom prst="rect">
            <a:avLst/>
          </a:prstGeom>
          <a:noFill/>
          <a:ln w="9525">
            <a:noFill/>
            <a:miter lim="800000"/>
            <a:headEnd/>
            <a:tailEnd/>
          </a:ln>
        </p:spPr>
        <p:txBody>
          <a:bodyPr wrap="none">
            <a:spAutoFit/>
          </a:bodyPr>
          <a:lstStyle/>
          <a:p>
            <a:r>
              <a:rPr lang="en-US"/>
              <a:t>A</a:t>
            </a:r>
          </a:p>
        </p:txBody>
      </p:sp>
      <p:sp>
        <p:nvSpPr>
          <p:cNvPr id="33799" name="TextBox 7"/>
          <p:cNvSpPr txBox="1">
            <a:spLocks noChangeArrowheads="1"/>
          </p:cNvSpPr>
          <p:nvPr/>
        </p:nvSpPr>
        <p:spPr bwMode="auto">
          <a:xfrm>
            <a:off x="8259234" y="1293813"/>
            <a:ext cx="309700" cy="369332"/>
          </a:xfrm>
          <a:prstGeom prst="rect">
            <a:avLst/>
          </a:prstGeom>
          <a:noFill/>
          <a:ln w="9525">
            <a:noFill/>
            <a:miter lim="800000"/>
            <a:headEnd/>
            <a:tailEnd/>
          </a:ln>
        </p:spPr>
        <p:txBody>
          <a:bodyPr wrap="none">
            <a:spAutoFit/>
          </a:bodyPr>
          <a:lstStyle/>
          <a:p>
            <a:r>
              <a:rPr lang="en-US"/>
              <a:t>B</a:t>
            </a:r>
          </a:p>
        </p:txBody>
      </p:sp>
      <p:sp>
        <p:nvSpPr>
          <p:cNvPr id="33800" name="Freeform 8"/>
          <p:cNvSpPr>
            <a:spLocks/>
          </p:cNvSpPr>
          <p:nvPr/>
        </p:nvSpPr>
        <p:spPr bwMode="auto">
          <a:xfrm>
            <a:off x="6517218" y="1512888"/>
            <a:ext cx="1591733" cy="539750"/>
          </a:xfrm>
          <a:custGeom>
            <a:avLst/>
            <a:gdLst>
              <a:gd name="T0" fmla="*/ 0 w 1193114"/>
              <a:gd name="T1" fmla="*/ 19757 h 936421"/>
              <a:gd name="T2" fmla="*/ 321839 w 1193114"/>
              <a:gd name="T3" fmla="*/ 4601 h 936421"/>
              <a:gd name="T4" fmla="*/ 1197236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0" name="Straight Connector 9"/>
          <p:cNvCxnSpPr/>
          <p:nvPr/>
        </p:nvCxnSpPr>
        <p:spPr bwMode="auto">
          <a:xfrm>
            <a:off x="8089900" y="1320800"/>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0"/>
          <p:cNvGrpSpPr>
            <a:grpSpLocks/>
          </p:cNvGrpSpPr>
          <p:nvPr/>
        </p:nvGrpSpPr>
        <p:grpSpPr bwMode="auto">
          <a:xfrm flipH="1" flipV="1">
            <a:off x="6841068" y="1884363"/>
            <a:ext cx="1589617" cy="730250"/>
            <a:chOff x="1486634" y="1961108"/>
            <a:chExt cx="1193114" cy="731176"/>
          </a:xfrm>
        </p:grpSpPr>
        <p:sp>
          <p:nvSpPr>
            <p:cNvPr id="33816" name="Freeform 11"/>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3" name="Straight Connector 12"/>
            <p:cNvCxnSpPr/>
            <p:nvPr/>
          </p:nvCxnSpPr>
          <p:spPr bwMode="auto">
            <a:xfrm>
              <a:off x="2667038"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3803" name="TextBox 13"/>
          <p:cNvSpPr txBox="1">
            <a:spLocks noChangeArrowheads="1"/>
          </p:cNvSpPr>
          <p:nvPr/>
        </p:nvSpPr>
        <p:spPr bwMode="auto">
          <a:xfrm>
            <a:off x="6106585" y="628650"/>
            <a:ext cx="679994" cy="369332"/>
          </a:xfrm>
          <a:prstGeom prst="rect">
            <a:avLst/>
          </a:prstGeom>
          <a:noFill/>
          <a:ln w="9525">
            <a:noFill/>
            <a:miter lim="800000"/>
            <a:headEnd/>
            <a:tailEnd/>
          </a:ln>
        </p:spPr>
        <p:txBody>
          <a:bodyPr wrap="none">
            <a:spAutoFit/>
          </a:bodyPr>
          <a:lstStyle/>
          <a:p>
            <a:r>
              <a:rPr lang="en-US"/>
              <a:t>input</a:t>
            </a:r>
          </a:p>
        </p:txBody>
      </p:sp>
      <p:sp>
        <p:nvSpPr>
          <p:cNvPr id="33804" name="TextBox 15"/>
          <p:cNvSpPr txBox="1">
            <a:spLocks noChangeArrowheads="1"/>
          </p:cNvSpPr>
          <p:nvPr/>
        </p:nvSpPr>
        <p:spPr bwMode="auto">
          <a:xfrm>
            <a:off x="3920067" y="1409701"/>
            <a:ext cx="308098" cy="369332"/>
          </a:xfrm>
          <a:prstGeom prst="rect">
            <a:avLst/>
          </a:prstGeom>
          <a:noFill/>
          <a:ln w="9525">
            <a:noFill/>
            <a:miter lim="800000"/>
            <a:headEnd/>
            <a:tailEnd/>
          </a:ln>
        </p:spPr>
        <p:txBody>
          <a:bodyPr wrap="none">
            <a:spAutoFit/>
          </a:bodyPr>
          <a:lstStyle/>
          <a:p>
            <a:r>
              <a:rPr lang="en-US"/>
              <a:t>C</a:t>
            </a:r>
          </a:p>
        </p:txBody>
      </p:sp>
      <p:grpSp>
        <p:nvGrpSpPr>
          <p:cNvPr id="4" name="Group 21"/>
          <p:cNvGrpSpPr>
            <a:grpSpLocks/>
          </p:cNvGrpSpPr>
          <p:nvPr/>
        </p:nvGrpSpPr>
        <p:grpSpPr bwMode="auto">
          <a:xfrm flipV="1">
            <a:off x="4271434" y="1857375"/>
            <a:ext cx="1591733" cy="730250"/>
            <a:chOff x="1486634" y="1961108"/>
            <a:chExt cx="1193114" cy="731176"/>
          </a:xfrm>
        </p:grpSpPr>
        <p:sp>
          <p:nvSpPr>
            <p:cNvPr id="33814" name="Freeform 22"/>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24" name="Straight Connector 23"/>
            <p:cNvCxnSpPr/>
            <p:nvPr/>
          </p:nvCxnSpPr>
          <p:spPr bwMode="auto">
            <a:xfrm>
              <a:off x="2667055"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3806" name="Freeform 24"/>
          <p:cNvSpPr>
            <a:spLocks/>
          </p:cNvSpPr>
          <p:nvPr/>
        </p:nvSpPr>
        <p:spPr bwMode="auto">
          <a:xfrm flipH="1">
            <a:off x="4531784" y="1473200"/>
            <a:ext cx="1589616" cy="539750"/>
          </a:xfrm>
          <a:custGeom>
            <a:avLst/>
            <a:gdLst>
              <a:gd name="T0" fmla="*/ 0 w 1193114"/>
              <a:gd name="T1" fmla="*/ 19757 h 936421"/>
              <a:gd name="T2" fmla="*/ 319278 w 1193114"/>
              <a:gd name="T3" fmla="*/ 460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type="triangle" w="lg" len="lg"/>
          </a:ln>
        </p:spPr>
        <p:txBody>
          <a:bodyPr/>
          <a:lstStyle/>
          <a:p>
            <a:endParaRPr lang="it-IT"/>
          </a:p>
        </p:txBody>
      </p:sp>
      <p:sp>
        <p:nvSpPr>
          <p:cNvPr id="33807" name="Rectangle 25"/>
          <p:cNvSpPr>
            <a:spLocks noChangeArrowheads="1"/>
          </p:cNvSpPr>
          <p:nvPr/>
        </p:nvSpPr>
        <p:spPr bwMode="auto">
          <a:xfrm>
            <a:off x="3763433" y="719139"/>
            <a:ext cx="5113867" cy="2128837"/>
          </a:xfrm>
          <a:prstGeom prst="rect">
            <a:avLst/>
          </a:prstGeom>
          <a:noFill/>
          <a:ln w="9525">
            <a:solidFill>
              <a:srgbClr val="FF0000"/>
            </a:solidFill>
            <a:round/>
            <a:headEnd/>
            <a:tailEnd/>
          </a:ln>
        </p:spPr>
        <p:txBody>
          <a:bodyPr/>
          <a:lstStyle/>
          <a:p>
            <a:endParaRPr lang="it-IT">
              <a:solidFill>
                <a:srgbClr val="000000"/>
              </a:solidFill>
            </a:endParaRPr>
          </a:p>
        </p:txBody>
      </p:sp>
      <p:cxnSp>
        <p:nvCxnSpPr>
          <p:cNvPr id="33" name="Straight Arrow Connector 32"/>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flipV="1">
            <a:off x="6311900" y="6105525"/>
            <a:ext cx="5063067" cy="127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3811" name="TextBox 36"/>
          <p:cNvSpPr txBox="1">
            <a:spLocks noChangeArrowheads="1"/>
          </p:cNvSpPr>
          <p:nvPr/>
        </p:nvSpPr>
        <p:spPr bwMode="auto">
          <a:xfrm>
            <a:off x="8473018" y="6208713"/>
            <a:ext cx="614271" cy="369332"/>
          </a:xfrm>
          <a:prstGeom prst="rect">
            <a:avLst/>
          </a:prstGeom>
          <a:noFill/>
          <a:ln w="9525">
            <a:noFill/>
            <a:miter lim="800000"/>
            <a:headEnd/>
            <a:tailEnd/>
          </a:ln>
        </p:spPr>
        <p:txBody>
          <a:bodyPr wrap="none">
            <a:spAutoFit/>
          </a:bodyPr>
          <a:lstStyle/>
          <a:p>
            <a:r>
              <a:rPr lang="en-US"/>
              <a:t>time</a:t>
            </a:r>
          </a:p>
        </p:txBody>
      </p:sp>
      <p:sp>
        <p:nvSpPr>
          <p:cNvPr id="33812" name="TextBox 37"/>
          <p:cNvSpPr txBox="1">
            <a:spLocks noChangeArrowheads="1"/>
          </p:cNvSpPr>
          <p:nvPr/>
        </p:nvSpPr>
        <p:spPr bwMode="auto">
          <a:xfrm>
            <a:off x="6146801" y="3641726"/>
            <a:ext cx="317716" cy="369332"/>
          </a:xfrm>
          <a:prstGeom prst="rect">
            <a:avLst/>
          </a:prstGeom>
          <a:noFill/>
          <a:ln w="9525">
            <a:noFill/>
            <a:miter lim="800000"/>
            <a:headEnd/>
            <a:tailEnd/>
          </a:ln>
        </p:spPr>
        <p:txBody>
          <a:bodyPr wrap="none">
            <a:spAutoFit/>
          </a:bodyPr>
          <a:lstStyle/>
          <a:p>
            <a:r>
              <a:rPr lang="en-US"/>
              <a:t>A</a:t>
            </a:r>
          </a:p>
        </p:txBody>
      </p:sp>
      <p:cxnSp>
        <p:nvCxnSpPr>
          <p:cNvPr id="29" name="Straight Arrow Connector 28"/>
          <p:cNvCxnSpPr/>
          <p:nvPr/>
        </p:nvCxnSpPr>
        <p:spPr bwMode="auto">
          <a:xfrm>
            <a:off x="6705600" y="1025525"/>
            <a:ext cx="239184" cy="528638"/>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96" fill="hold"/>
                                        <p:tgtEl>
                                          <p:spTgt spid="27"/>
                                        </p:tgtEl>
                                      </p:cBhvr>
                                    </p:cmd>
                                  </p:childTnLst>
                                </p:cTn>
                              </p:par>
                            </p:childTnLst>
                          </p:cTn>
                        </p:par>
                      </p:childTnLst>
                    </p:cTn>
                  </p:par>
                </p:childTnLst>
              </p:cTn>
              <p:nextCondLst>
                <p:cond evt="onClick" delay="0">
                  <p:tgtEl>
                    <p:spTgt spid="2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84" y="3536950"/>
            <a:ext cx="5018616"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18" name="TextBox 3"/>
          <p:cNvSpPr txBox="1">
            <a:spLocks noChangeArrowheads="1"/>
          </p:cNvSpPr>
          <p:nvPr/>
        </p:nvSpPr>
        <p:spPr bwMode="auto">
          <a:xfrm>
            <a:off x="2667000" y="6242051"/>
            <a:ext cx="684803" cy="369332"/>
          </a:xfrm>
          <a:prstGeom prst="rect">
            <a:avLst/>
          </a:prstGeom>
          <a:noFill/>
          <a:ln w="9525">
            <a:noFill/>
            <a:miter lim="800000"/>
            <a:headEnd/>
            <a:tailEnd/>
          </a:ln>
        </p:spPr>
        <p:txBody>
          <a:bodyPr wrap="none">
            <a:spAutoFit/>
          </a:bodyPr>
          <a:lstStyle/>
          <a:p>
            <a:r>
              <a:rPr lang="en-US"/>
              <a:t>Input</a:t>
            </a:r>
          </a:p>
        </p:txBody>
      </p:sp>
      <p:sp>
        <p:nvSpPr>
          <p:cNvPr id="34819" name="TextBox 4"/>
          <p:cNvSpPr txBox="1">
            <a:spLocks noChangeArrowheads="1"/>
          </p:cNvSpPr>
          <p:nvPr/>
        </p:nvSpPr>
        <p:spPr bwMode="auto">
          <a:xfrm>
            <a:off x="332318" y="3267076"/>
            <a:ext cx="317716" cy="369332"/>
          </a:xfrm>
          <a:prstGeom prst="rect">
            <a:avLst/>
          </a:prstGeom>
          <a:noFill/>
          <a:ln w="9525">
            <a:noFill/>
            <a:miter lim="800000"/>
            <a:headEnd/>
            <a:tailEnd/>
          </a:ln>
        </p:spPr>
        <p:txBody>
          <a:bodyPr wrap="none">
            <a:spAutoFit/>
          </a:bodyPr>
          <a:lstStyle/>
          <a:p>
            <a:r>
              <a:rPr lang="en-US"/>
              <a:t>A</a:t>
            </a:r>
          </a:p>
        </p:txBody>
      </p:sp>
      <p:sp>
        <p:nvSpPr>
          <p:cNvPr id="34820" name="Text Box 4"/>
          <p:cNvSpPr txBox="1">
            <a:spLocks noChangeArrowheads="1"/>
          </p:cNvSpPr>
          <p:nvPr/>
        </p:nvSpPr>
        <p:spPr bwMode="auto">
          <a:xfrm>
            <a:off x="2173817" y="3124200"/>
            <a:ext cx="1439881" cy="369332"/>
          </a:xfrm>
          <a:prstGeom prst="rect">
            <a:avLst/>
          </a:prstGeom>
          <a:noFill/>
          <a:ln w="9525">
            <a:noFill/>
            <a:miter lim="800000"/>
            <a:headEnd/>
            <a:tailEnd/>
          </a:ln>
        </p:spPr>
        <p:txBody>
          <a:bodyPr wrap="none">
            <a:spAutoFit/>
          </a:bodyPr>
          <a:lstStyle/>
          <a:p>
            <a:r>
              <a:rPr lang="en-US"/>
              <a:t>Toggle switch</a:t>
            </a:r>
          </a:p>
        </p:txBody>
      </p:sp>
      <p:sp>
        <p:nvSpPr>
          <p:cNvPr id="34821" name="TextBox 6"/>
          <p:cNvSpPr txBox="1">
            <a:spLocks noChangeArrowheads="1"/>
          </p:cNvSpPr>
          <p:nvPr/>
        </p:nvSpPr>
        <p:spPr bwMode="auto">
          <a:xfrm>
            <a:off x="6047318" y="1949451"/>
            <a:ext cx="317716" cy="369332"/>
          </a:xfrm>
          <a:prstGeom prst="rect">
            <a:avLst/>
          </a:prstGeom>
          <a:noFill/>
          <a:ln w="9525">
            <a:noFill/>
            <a:miter lim="800000"/>
            <a:headEnd/>
            <a:tailEnd/>
          </a:ln>
        </p:spPr>
        <p:txBody>
          <a:bodyPr wrap="none">
            <a:spAutoFit/>
          </a:bodyPr>
          <a:lstStyle/>
          <a:p>
            <a:r>
              <a:rPr lang="en-US"/>
              <a:t>A</a:t>
            </a:r>
          </a:p>
        </p:txBody>
      </p:sp>
      <p:sp>
        <p:nvSpPr>
          <p:cNvPr id="34822" name="TextBox 7"/>
          <p:cNvSpPr txBox="1">
            <a:spLocks noChangeArrowheads="1"/>
          </p:cNvSpPr>
          <p:nvPr/>
        </p:nvSpPr>
        <p:spPr bwMode="auto">
          <a:xfrm>
            <a:off x="8259234" y="1293813"/>
            <a:ext cx="309700" cy="369332"/>
          </a:xfrm>
          <a:prstGeom prst="rect">
            <a:avLst/>
          </a:prstGeom>
          <a:noFill/>
          <a:ln w="9525">
            <a:noFill/>
            <a:miter lim="800000"/>
            <a:headEnd/>
            <a:tailEnd/>
          </a:ln>
        </p:spPr>
        <p:txBody>
          <a:bodyPr wrap="none">
            <a:spAutoFit/>
          </a:bodyPr>
          <a:lstStyle/>
          <a:p>
            <a:r>
              <a:rPr lang="en-US"/>
              <a:t>B</a:t>
            </a:r>
          </a:p>
        </p:txBody>
      </p:sp>
      <p:sp>
        <p:nvSpPr>
          <p:cNvPr id="34823" name="Freeform 8"/>
          <p:cNvSpPr>
            <a:spLocks/>
          </p:cNvSpPr>
          <p:nvPr/>
        </p:nvSpPr>
        <p:spPr bwMode="auto">
          <a:xfrm>
            <a:off x="6517218" y="1512888"/>
            <a:ext cx="1591733" cy="539750"/>
          </a:xfrm>
          <a:custGeom>
            <a:avLst/>
            <a:gdLst>
              <a:gd name="T0" fmla="*/ 0 w 1193114"/>
              <a:gd name="T1" fmla="*/ 19757 h 936421"/>
              <a:gd name="T2" fmla="*/ 321839 w 1193114"/>
              <a:gd name="T3" fmla="*/ 4601 h 936421"/>
              <a:gd name="T4" fmla="*/ 1197236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0" name="Straight Connector 9"/>
          <p:cNvCxnSpPr/>
          <p:nvPr/>
        </p:nvCxnSpPr>
        <p:spPr bwMode="auto">
          <a:xfrm>
            <a:off x="8089900" y="1320800"/>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0"/>
          <p:cNvGrpSpPr>
            <a:grpSpLocks/>
          </p:cNvGrpSpPr>
          <p:nvPr/>
        </p:nvGrpSpPr>
        <p:grpSpPr bwMode="auto">
          <a:xfrm flipH="1" flipV="1">
            <a:off x="6841068" y="1884363"/>
            <a:ext cx="1589617" cy="730250"/>
            <a:chOff x="1486634" y="1961108"/>
            <a:chExt cx="1193114" cy="731176"/>
          </a:xfrm>
        </p:grpSpPr>
        <p:sp>
          <p:nvSpPr>
            <p:cNvPr id="34842" name="Freeform 11"/>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3" name="Straight Connector 12"/>
            <p:cNvCxnSpPr/>
            <p:nvPr/>
          </p:nvCxnSpPr>
          <p:spPr bwMode="auto">
            <a:xfrm>
              <a:off x="2667038"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4826" name="TextBox 13"/>
          <p:cNvSpPr txBox="1">
            <a:spLocks noChangeArrowheads="1"/>
          </p:cNvSpPr>
          <p:nvPr/>
        </p:nvSpPr>
        <p:spPr bwMode="auto">
          <a:xfrm>
            <a:off x="6106585" y="628650"/>
            <a:ext cx="679994" cy="369332"/>
          </a:xfrm>
          <a:prstGeom prst="rect">
            <a:avLst/>
          </a:prstGeom>
          <a:noFill/>
          <a:ln w="9525">
            <a:noFill/>
            <a:miter lim="800000"/>
            <a:headEnd/>
            <a:tailEnd/>
          </a:ln>
        </p:spPr>
        <p:txBody>
          <a:bodyPr wrap="none">
            <a:spAutoFit/>
          </a:bodyPr>
          <a:lstStyle/>
          <a:p>
            <a:r>
              <a:rPr lang="en-US"/>
              <a:t>input</a:t>
            </a:r>
          </a:p>
        </p:txBody>
      </p:sp>
      <p:sp>
        <p:nvSpPr>
          <p:cNvPr id="34827" name="TextBox 15"/>
          <p:cNvSpPr txBox="1">
            <a:spLocks noChangeArrowheads="1"/>
          </p:cNvSpPr>
          <p:nvPr/>
        </p:nvSpPr>
        <p:spPr bwMode="auto">
          <a:xfrm>
            <a:off x="3920067" y="1409701"/>
            <a:ext cx="308098" cy="369332"/>
          </a:xfrm>
          <a:prstGeom prst="rect">
            <a:avLst/>
          </a:prstGeom>
          <a:noFill/>
          <a:ln w="9525">
            <a:noFill/>
            <a:miter lim="800000"/>
            <a:headEnd/>
            <a:tailEnd/>
          </a:ln>
        </p:spPr>
        <p:txBody>
          <a:bodyPr wrap="none">
            <a:spAutoFit/>
          </a:bodyPr>
          <a:lstStyle/>
          <a:p>
            <a:r>
              <a:rPr lang="en-US"/>
              <a:t>C</a:t>
            </a:r>
          </a:p>
        </p:txBody>
      </p:sp>
      <p:grpSp>
        <p:nvGrpSpPr>
          <p:cNvPr id="4" name="Group 21"/>
          <p:cNvGrpSpPr>
            <a:grpSpLocks/>
          </p:cNvGrpSpPr>
          <p:nvPr/>
        </p:nvGrpSpPr>
        <p:grpSpPr bwMode="auto">
          <a:xfrm flipV="1">
            <a:off x="4271434" y="1857375"/>
            <a:ext cx="1591733" cy="730250"/>
            <a:chOff x="1486634" y="1961108"/>
            <a:chExt cx="1193114" cy="731176"/>
          </a:xfrm>
        </p:grpSpPr>
        <p:sp>
          <p:nvSpPr>
            <p:cNvPr id="34840" name="Freeform 22"/>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24" name="Straight Connector 23"/>
            <p:cNvCxnSpPr/>
            <p:nvPr/>
          </p:nvCxnSpPr>
          <p:spPr bwMode="auto">
            <a:xfrm>
              <a:off x="2667055"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4829" name="Freeform 24"/>
          <p:cNvSpPr>
            <a:spLocks/>
          </p:cNvSpPr>
          <p:nvPr/>
        </p:nvSpPr>
        <p:spPr bwMode="auto">
          <a:xfrm flipH="1">
            <a:off x="4531784" y="1473200"/>
            <a:ext cx="1589616" cy="539750"/>
          </a:xfrm>
          <a:custGeom>
            <a:avLst/>
            <a:gdLst>
              <a:gd name="T0" fmla="*/ 0 w 1193114"/>
              <a:gd name="T1" fmla="*/ 19757 h 936421"/>
              <a:gd name="T2" fmla="*/ 319278 w 1193114"/>
              <a:gd name="T3" fmla="*/ 460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type="triangle" w="lg" len="lg"/>
          </a:ln>
        </p:spPr>
        <p:txBody>
          <a:bodyPr/>
          <a:lstStyle/>
          <a:p>
            <a:endParaRPr lang="it-IT"/>
          </a:p>
        </p:txBody>
      </p:sp>
      <p:sp>
        <p:nvSpPr>
          <p:cNvPr id="34830" name="Rectangle 25"/>
          <p:cNvSpPr>
            <a:spLocks noChangeArrowheads="1"/>
          </p:cNvSpPr>
          <p:nvPr/>
        </p:nvSpPr>
        <p:spPr bwMode="auto">
          <a:xfrm>
            <a:off x="3763433" y="719139"/>
            <a:ext cx="5113867" cy="2128837"/>
          </a:xfrm>
          <a:prstGeom prst="rect">
            <a:avLst/>
          </a:prstGeom>
          <a:noFill/>
          <a:ln w="9525">
            <a:solidFill>
              <a:srgbClr val="FF0000"/>
            </a:solidFill>
            <a:round/>
            <a:headEnd/>
            <a:tailEnd/>
          </a:ln>
        </p:spPr>
        <p:txBody>
          <a:bodyPr/>
          <a:lstStyle/>
          <a:p>
            <a:endParaRPr lang="it-IT">
              <a:solidFill>
                <a:srgbClr val="000000"/>
              </a:solidFill>
            </a:endParaRPr>
          </a:p>
        </p:txBody>
      </p:sp>
      <p:cxnSp>
        <p:nvCxnSpPr>
          <p:cNvPr id="28" name="Straight Arrow Connector 27"/>
          <p:cNvCxnSpPr/>
          <p:nvPr/>
        </p:nvCxnSpPr>
        <p:spPr bwMode="auto">
          <a:xfrm flipV="1">
            <a:off x="2770718" y="5837238"/>
            <a:ext cx="1248833" cy="5080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4832" name="Freeform 29"/>
          <p:cNvSpPr>
            <a:spLocks/>
          </p:cNvSpPr>
          <p:nvPr/>
        </p:nvSpPr>
        <p:spPr bwMode="auto">
          <a:xfrm>
            <a:off x="6500284" y="5888039"/>
            <a:ext cx="1608667" cy="179387"/>
          </a:xfrm>
          <a:custGeom>
            <a:avLst/>
            <a:gdLst>
              <a:gd name="T0" fmla="*/ 0 w 1205943"/>
              <a:gd name="T1" fmla="*/ 178390 h 179587"/>
              <a:gd name="T2" fmla="*/ 746156 w 1205943"/>
              <a:gd name="T3" fmla="*/ 114680 h 179587"/>
              <a:gd name="T4" fmla="*/ 1209289 w 1205943"/>
              <a:gd name="T5" fmla="*/ 0 h 179587"/>
              <a:gd name="T6" fmla="*/ 0 60000 65536"/>
              <a:gd name="T7" fmla="*/ 0 60000 65536"/>
              <a:gd name="T8" fmla="*/ 0 60000 65536"/>
            </a:gdLst>
            <a:ahLst/>
            <a:cxnLst>
              <a:cxn ang="T6">
                <a:pos x="T0" y="T1"/>
              </a:cxn>
              <a:cxn ang="T7">
                <a:pos x="T2" y="T3"/>
              </a:cxn>
              <a:cxn ang="T8">
                <a:pos x="T4" y="T5"/>
              </a:cxn>
            </a:cxnLst>
            <a:rect l="0" t="0" r="r" b="b"/>
            <a:pathLst>
              <a:path w="1205943" h="179587">
                <a:moveTo>
                  <a:pt x="0" y="179587"/>
                </a:moveTo>
                <a:cubicBezTo>
                  <a:pt x="271551" y="162483"/>
                  <a:pt x="543102" y="145380"/>
                  <a:pt x="744092" y="115449"/>
                </a:cubicBezTo>
                <a:cubicBezTo>
                  <a:pt x="945083" y="85518"/>
                  <a:pt x="1205943" y="0"/>
                  <a:pt x="1205943" y="0"/>
                </a:cubicBezTo>
              </a:path>
            </a:pathLst>
          </a:custGeom>
          <a:noFill/>
          <a:ln w="38100" cmpd="sng">
            <a:solidFill>
              <a:srgbClr val="0000FF"/>
            </a:solidFill>
            <a:round/>
            <a:headEnd/>
            <a:tailEnd/>
          </a:ln>
        </p:spPr>
        <p:txBody>
          <a:bodyPr/>
          <a:lstStyle/>
          <a:p>
            <a:endParaRPr lang="it-IT"/>
          </a:p>
        </p:txBody>
      </p:sp>
      <p:cxnSp>
        <p:nvCxnSpPr>
          <p:cNvPr id="33" name="Straight Arrow Connector 32"/>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flipV="1">
            <a:off x="6311900" y="6105525"/>
            <a:ext cx="5063067" cy="127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4836" name="TextBox 36"/>
          <p:cNvSpPr txBox="1">
            <a:spLocks noChangeArrowheads="1"/>
          </p:cNvSpPr>
          <p:nvPr/>
        </p:nvSpPr>
        <p:spPr bwMode="auto">
          <a:xfrm>
            <a:off x="8473018" y="6208713"/>
            <a:ext cx="614271" cy="369332"/>
          </a:xfrm>
          <a:prstGeom prst="rect">
            <a:avLst/>
          </a:prstGeom>
          <a:noFill/>
          <a:ln w="9525">
            <a:noFill/>
            <a:miter lim="800000"/>
            <a:headEnd/>
            <a:tailEnd/>
          </a:ln>
        </p:spPr>
        <p:txBody>
          <a:bodyPr wrap="none">
            <a:spAutoFit/>
          </a:bodyPr>
          <a:lstStyle/>
          <a:p>
            <a:r>
              <a:rPr lang="en-US"/>
              <a:t>time</a:t>
            </a:r>
          </a:p>
        </p:txBody>
      </p:sp>
      <p:sp>
        <p:nvSpPr>
          <p:cNvPr id="34837" name="TextBox 37"/>
          <p:cNvSpPr txBox="1">
            <a:spLocks noChangeArrowheads="1"/>
          </p:cNvSpPr>
          <p:nvPr/>
        </p:nvSpPr>
        <p:spPr bwMode="auto">
          <a:xfrm>
            <a:off x="6146801" y="3641726"/>
            <a:ext cx="317716" cy="369332"/>
          </a:xfrm>
          <a:prstGeom prst="rect">
            <a:avLst/>
          </a:prstGeom>
          <a:noFill/>
          <a:ln w="9525">
            <a:noFill/>
            <a:miter lim="800000"/>
            <a:headEnd/>
            <a:tailEnd/>
          </a:ln>
        </p:spPr>
        <p:txBody>
          <a:bodyPr wrap="none">
            <a:spAutoFit/>
          </a:bodyPr>
          <a:lstStyle/>
          <a:p>
            <a:r>
              <a:rPr lang="en-US"/>
              <a:t>A</a:t>
            </a:r>
          </a:p>
        </p:txBody>
      </p:sp>
      <p:sp>
        <p:nvSpPr>
          <p:cNvPr id="34838" name="TextBox 1"/>
          <p:cNvSpPr txBox="1">
            <a:spLocks noChangeArrowheads="1"/>
          </p:cNvSpPr>
          <p:nvPr/>
        </p:nvSpPr>
        <p:spPr bwMode="auto">
          <a:xfrm>
            <a:off x="4146552" y="166688"/>
            <a:ext cx="2118337" cy="369332"/>
          </a:xfrm>
          <a:prstGeom prst="rect">
            <a:avLst/>
          </a:prstGeom>
          <a:noFill/>
          <a:ln w="9525">
            <a:noFill/>
            <a:miter lim="800000"/>
            <a:headEnd/>
            <a:tailEnd/>
          </a:ln>
        </p:spPr>
        <p:txBody>
          <a:bodyPr wrap="none">
            <a:spAutoFit/>
          </a:bodyPr>
          <a:lstStyle/>
          <a:p>
            <a:r>
              <a:rPr lang="en-US" b="1"/>
              <a:t>Relaxation oscillator</a:t>
            </a:r>
          </a:p>
        </p:txBody>
      </p:sp>
      <p:cxnSp>
        <p:nvCxnSpPr>
          <p:cNvPr id="30" name="Straight Arrow Connector 29"/>
          <p:cNvCxnSpPr/>
          <p:nvPr/>
        </p:nvCxnSpPr>
        <p:spPr bwMode="auto">
          <a:xfrm>
            <a:off x="6705600" y="1025525"/>
            <a:ext cx="239184" cy="528638"/>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p:cNvSpPr txBox="1">
            <a:spLocks noChangeArrowheads="1"/>
          </p:cNvSpPr>
          <p:nvPr/>
        </p:nvSpPr>
        <p:spPr bwMode="auto">
          <a:xfrm>
            <a:off x="4146552" y="166688"/>
            <a:ext cx="2118337" cy="369332"/>
          </a:xfrm>
          <a:prstGeom prst="rect">
            <a:avLst/>
          </a:prstGeom>
          <a:noFill/>
          <a:ln w="9525">
            <a:noFill/>
            <a:miter lim="800000"/>
            <a:headEnd/>
            <a:tailEnd/>
          </a:ln>
        </p:spPr>
        <p:txBody>
          <a:bodyPr wrap="none">
            <a:spAutoFit/>
          </a:bodyPr>
          <a:lstStyle/>
          <a:p>
            <a:r>
              <a:rPr lang="en-US" b="1"/>
              <a:t>Relaxation oscillator</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84" y="3536950"/>
            <a:ext cx="5018616"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3" name="TextBox 3"/>
          <p:cNvSpPr txBox="1">
            <a:spLocks noChangeArrowheads="1"/>
          </p:cNvSpPr>
          <p:nvPr/>
        </p:nvSpPr>
        <p:spPr bwMode="auto">
          <a:xfrm>
            <a:off x="2667000" y="6242051"/>
            <a:ext cx="684803" cy="369332"/>
          </a:xfrm>
          <a:prstGeom prst="rect">
            <a:avLst/>
          </a:prstGeom>
          <a:noFill/>
          <a:ln w="9525">
            <a:noFill/>
            <a:miter lim="800000"/>
            <a:headEnd/>
            <a:tailEnd/>
          </a:ln>
        </p:spPr>
        <p:txBody>
          <a:bodyPr wrap="none">
            <a:spAutoFit/>
          </a:bodyPr>
          <a:lstStyle/>
          <a:p>
            <a:r>
              <a:rPr lang="en-US"/>
              <a:t>Input</a:t>
            </a:r>
          </a:p>
        </p:txBody>
      </p:sp>
      <p:sp>
        <p:nvSpPr>
          <p:cNvPr id="35844" name="TextBox 4"/>
          <p:cNvSpPr txBox="1">
            <a:spLocks noChangeArrowheads="1"/>
          </p:cNvSpPr>
          <p:nvPr/>
        </p:nvSpPr>
        <p:spPr bwMode="auto">
          <a:xfrm>
            <a:off x="332318" y="3267076"/>
            <a:ext cx="317716" cy="369332"/>
          </a:xfrm>
          <a:prstGeom prst="rect">
            <a:avLst/>
          </a:prstGeom>
          <a:noFill/>
          <a:ln w="9525">
            <a:noFill/>
            <a:miter lim="800000"/>
            <a:headEnd/>
            <a:tailEnd/>
          </a:ln>
        </p:spPr>
        <p:txBody>
          <a:bodyPr wrap="none">
            <a:spAutoFit/>
          </a:bodyPr>
          <a:lstStyle/>
          <a:p>
            <a:r>
              <a:rPr lang="en-US"/>
              <a:t>A</a:t>
            </a:r>
          </a:p>
        </p:txBody>
      </p:sp>
      <p:sp>
        <p:nvSpPr>
          <p:cNvPr id="35845" name="Text Box 4"/>
          <p:cNvSpPr txBox="1">
            <a:spLocks noChangeArrowheads="1"/>
          </p:cNvSpPr>
          <p:nvPr/>
        </p:nvSpPr>
        <p:spPr bwMode="auto">
          <a:xfrm>
            <a:off x="2173817" y="3124200"/>
            <a:ext cx="1439881" cy="369332"/>
          </a:xfrm>
          <a:prstGeom prst="rect">
            <a:avLst/>
          </a:prstGeom>
          <a:noFill/>
          <a:ln w="9525">
            <a:noFill/>
            <a:miter lim="800000"/>
            <a:headEnd/>
            <a:tailEnd/>
          </a:ln>
        </p:spPr>
        <p:txBody>
          <a:bodyPr wrap="none">
            <a:spAutoFit/>
          </a:bodyPr>
          <a:lstStyle/>
          <a:p>
            <a:r>
              <a:rPr lang="en-US"/>
              <a:t>Toggle switch</a:t>
            </a:r>
          </a:p>
        </p:txBody>
      </p:sp>
      <p:sp>
        <p:nvSpPr>
          <p:cNvPr id="35846" name="TextBox 6"/>
          <p:cNvSpPr txBox="1">
            <a:spLocks noChangeArrowheads="1"/>
          </p:cNvSpPr>
          <p:nvPr/>
        </p:nvSpPr>
        <p:spPr bwMode="auto">
          <a:xfrm>
            <a:off x="6047318" y="1949451"/>
            <a:ext cx="317716" cy="369332"/>
          </a:xfrm>
          <a:prstGeom prst="rect">
            <a:avLst/>
          </a:prstGeom>
          <a:noFill/>
          <a:ln w="9525">
            <a:noFill/>
            <a:miter lim="800000"/>
            <a:headEnd/>
            <a:tailEnd/>
          </a:ln>
        </p:spPr>
        <p:txBody>
          <a:bodyPr wrap="none">
            <a:spAutoFit/>
          </a:bodyPr>
          <a:lstStyle/>
          <a:p>
            <a:r>
              <a:rPr lang="en-US"/>
              <a:t>A</a:t>
            </a:r>
          </a:p>
        </p:txBody>
      </p:sp>
      <p:sp>
        <p:nvSpPr>
          <p:cNvPr id="35847" name="TextBox 7"/>
          <p:cNvSpPr txBox="1">
            <a:spLocks noChangeArrowheads="1"/>
          </p:cNvSpPr>
          <p:nvPr/>
        </p:nvSpPr>
        <p:spPr bwMode="auto">
          <a:xfrm>
            <a:off x="8259234" y="1293813"/>
            <a:ext cx="309700" cy="369332"/>
          </a:xfrm>
          <a:prstGeom prst="rect">
            <a:avLst/>
          </a:prstGeom>
          <a:noFill/>
          <a:ln w="9525">
            <a:noFill/>
            <a:miter lim="800000"/>
            <a:headEnd/>
            <a:tailEnd/>
          </a:ln>
        </p:spPr>
        <p:txBody>
          <a:bodyPr wrap="none">
            <a:spAutoFit/>
          </a:bodyPr>
          <a:lstStyle/>
          <a:p>
            <a:r>
              <a:rPr lang="en-US"/>
              <a:t>B</a:t>
            </a:r>
          </a:p>
        </p:txBody>
      </p:sp>
      <p:sp>
        <p:nvSpPr>
          <p:cNvPr id="35848" name="Freeform 8"/>
          <p:cNvSpPr>
            <a:spLocks/>
          </p:cNvSpPr>
          <p:nvPr/>
        </p:nvSpPr>
        <p:spPr bwMode="auto">
          <a:xfrm>
            <a:off x="6517218" y="1512888"/>
            <a:ext cx="1591733" cy="539750"/>
          </a:xfrm>
          <a:custGeom>
            <a:avLst/>
            <a:gdLst>
              <a:gd name="T0" fmla="*/ 0 w 1193114"/>
              <a:gd name="T1" fmla="*/ 19757 h 936421"/>
              <a:gd name="T2" fmla="*/ 321839 w 1193114"/>
              <a:gd name="T3" fmla="*/ 4601 h 936421"/>
              <a:gd name="T4" fmla="*/ 1197236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0" name="Straight Connector 9"/>
          <p:cNvCxnSpPr/>
          <p:nvPr/>
        </p:nvCxnSpPr>
        <p:spPr bwMode="auto">
          <a:xfrm>
            <a:off x="8089900" y="1320800"/>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0"/>
          <p:cNvGrpSpPr>
            <a:grpSpLocks/>
          </p:cNvGrpSpPr>
          <p:nvPr/>
        </p:nvGrpSpPr>
        <p:grpSpPr bwMode="auto">
          <a:xfrm flipH="1" flipV="1">
            <a:off x="6841068" y="1884363"/>
            <a:ext cx="1589617" cy="730250"/>
            <a:chOff x="1486634" y="1961108"/>
            <a:chExt cx="1193114" cy="731176"/>
          </a:xfrm>
        </p:grpSpPr>
        <p:sp>
          <p:nvSpPr>
            <p:cNvPr id="35867" name="Freeform 11"/>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3" name="Straight Connector 12"/>
            <p:cNvCxnSpPr/>
            <p:nvPr/>
          </p:nvCxnSpPr>
          <p:spPr bwMode="auto">
            <a:xfrm>
              <a:off x="2667038"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5851" name="TextBox 13"/>
          <p:cNvSpPr txBox="1">
            <a:spLocks noChangeArrowheads="1"/>
          </p:cNvSpPr>
          <p:nvPr/>
        </p:nvSpPr>
        <p:spPr bwMode="auto">
          <a:xfrm>
            <a:off x="6106585" y="628650"/>
            <a:ext cx="679994" cy="369332"/>
          </a:xfrm>
          <a:prstGeom prst="rect">
            <a:avLst/>
          </a:prstGeom>
          <a:noFill/>
          <a:ln w="9525">
            <a:noFill/>
            <a:miter lim="800000"/>
            <a:headEnd/>
            <a:tailEnd/>
          </a:ln>
        </p:spPr>
        <p:txBody>
          <a:bodyPr wrap="none">
            <a:spAutoFit/>
          </a:bodyPr>
          <a:lstStyle/>
          <a:p>
            <a:r>
              <a:rPr lang="en-US"/>
              <a:t>input</a:t>
            </a:r>
          </a:p>
        </p:txBody>
      </p:sp>
      <p:sp>
        <p:nvSpPr>
          <p:cNvPr id="35852" name="TextBox 15"/>
          <p:cNvSpPr txBox="1">
            <a:spLocks noChangeArrowheads="1"/>
          </p:cNvSpPr>
          <p:nvPr/>
        </p:nvSpPr>
        <p:spPr bwMode="auto">
          <a:xfrm>
            <a:off x="3920067" y="1409701"/>
            <a:ext cx="308098" cy="369332"/>
          </a:xfrm>
          <a:prstGeom prst="rect">
            <a:avLst/>
          </a:prstGeom>
          <a:noFill/>
          <a:ln w="9525">
            <a:noFill/>
            <a:miter lim="800000"/>
            <a:headEnd/>
            <a:tailEnd/>
          </a:ln>
        </p:spPr>
        <p:txBody>
          <a:bodyPr wrap="none">
            <a:spAutoFit/>
          </a:bodyPr>
          <a:lstStyle/>
          <a:p>
            <a:r>
              <a:rPr lang="en-US"/>
              <a:t>C</a:t>
            </a:r>
          </a:p>
        </p:txBody>
      </p:sp>
      <p:grpSp>
        <p:nvGrpSpPr>
          <p:cNvPr id="4" name="Group 21"/>
          <p:cNvGrpSpPr>
            <a:grpSpLocks/>
          </p:cNvGrpSpPr>
          <p:nvPr/>
        </p:nvGrpSpPr>
        <p:grpSpPr bwMode="auto">
          <a:xfrm flipV="1">
            <a:off x="4271434" y="1857375"/>
            <a:ext cx="1591733" cy="730250"/>
            <a:chOff x="1486634" y="1961108"/>
            <a:chExt cx="1193114" cy="731176"/>
          </a:xfrm>
        </p:grpSpPr>
        <p:sp>
          <p:nvSpPr>
            <p:cNvPr id="35865" name="Freeform 22"/>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24" name="Straight Connector 23"/>
            <p:cNvCxnSpPr/>
            <p:nvPr/>
          </p:nvCxnSpPr>
          <p:spPr bwMode="auto">
            <a:xfrm>
              <a:off x="2667055"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5854" name="Freeform 24"/>
          <p:cNvSpPr>
            <a:spLocks/>
          </p:cNvSpPr>
          <p:nvPr/>
        </p:nvSpPr>
        <p:spPr bwMode="auto">
          <a:xfrm flipH="1">
            <a:off x="4531784" y="1473200"/>
            <a:ext cx="1589616" cy="539750"/>
          </a:xfrm>
          <a:custGeom>
            <a:avLst/>
            <a:gdLst>
              <a:gd name="T0" fmla="*/ 0 w 1193114"/>
              <a:gd name="T1" fmla="*/ 19757 h 936421"/>
              <a:gd name="T2" fmla="*/ 319278 w 1193114"/>
              <a:gd name="T3" fmla="*/ 460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type="triangle" w="lg" len="lg"/>
          </a:ln>
        </p:spPr>
        <p:txBody>
          <a:bodyPr/>
          <a:lstStyle/>
          <a:p>
            <a:endParaRPr lang="it-IT"/>
          </a:p>
        </p:txBody>
      </p:sp>
      <p:sp>
        <p:nvSpPr>
          <p:cNvPr id="35855" name="Rectangle 25"/>
          <p:cNvSpPr>
            <a:spLocks noChangeArrowheads="1"/>
          </p:cNvSpPr>
          <p:nvPr/>
        </p:nvSpPr>
        <p:spPr bwMode="auto">
          <a:xfrm>
            <a:off x="3763433" y="719139"/>
            <a:ext cx="5113867" cy="2128837"/>
          </a:xfrm>
          <a:prstGeom prst="rect">
            <a:avLst/>
          </a:prstGeom>
          <a:noFill/>
          <a:ln w="9525">
            <a:solidFill>
              <a:srgbClr val="FF0000"/>
            </a:solidFill>
            <a:round/>
            <a:headEnd/>
            <a:tailEnd/>
          </a:ln>
        </p:spPr>
        <p:txBody>
          <a:bodyPr/>
          <a:lstStyle/>
          <a:p>
            <a:endParaRPr lang="it-IT">
              <a:solidFill>
                <a:srgbClr val="000000"/>
              </a:solidFill>
            </a:endParaRPr>
          </a:p>
        </p:txBody>
      </p:sp>
      <p:cxnSp>
        <p:nvCxnSpPr>
          <p:cNvPr id="28" name="Straight Arrow Connector 27"/>
          <p:cNvCxnSpPr/>
          <p:nvPr/>
        </p:nvCxnSpPr>
        <p:spPr bwMode="auto">
          <a:xfrm flipV="1">
            <a:off x="3763434" y="4618038"/>
            <a:ext cx="16933" cy="124460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5857" name="Freeform 26"/>
          <p:cNvSpPr>
            <a:spLocks/>
          </p:cNvSpPr>
          <p:nvPr/>
        </p:nvSpPr>
        <p:spPr bwMode="auto">
          <a:xfrm>
            <a:off x="6500284" y="5888039"/>
            <a:ext cx="1608667" cy="179387"/>
          </a:xfrm>
          <a:custGeom>
            <a:avLst/>
            <a:gdLst>
              <a:gd name="T0" fmla="*/ 0 w 1205943"/>
              <a:gd name="T1" fmla="*/ 178390 h 179587"/>
              <a:gd name="T2" fmla="*/ 746156 w 1205943"/>
              <a:gd name="T3" fmla="*/ 114680 h 179587"/>
              <a:gd name="T4" fmla="*/ 1209289 w 1205943"/>
              <a:gd name="T5" fmla="*/ 0 h 179587"/>
              <a:gd name="T6" fmla="*/ 0 60000 65536"/>
              <a:gd name="T7" fmla="*/ 0 60000 65536"/>
              <a:gd name="T8" fmla="*/ 0 60000 65536"/>
            </a:gdLst>
            <a:ahLst/>
            <a:cxnLst>
              <a:cxn ang="T6">
                <a:pos x="T0" y="T1"/>
              </a:cxn>
              <a:cxn ang="T7">
                <a:pos x="T2" y="T3"/>
              </a:cxn>
              <a:cxn ang="T8">
                <a:pos x="T4" y="T5"/>
              </a:cxn>
            </a:cxnLst>
            <a:rect l="0" t="0" r="r" b="b"/>
            <a:pathLst>
              <a:path w="1205943" h="179587">
                <a:moveTo>
                  <a:pt x="0" y="179587"/>
                </a:moveTo>
                <a:cubicBezTo>
                  <a:pt x="271551" y="162483"/>
                  <a:pt x="543102" y="145380"/>
                  <a:pt x="744092" y="115449"/>
                </a:cubicBezTo>
                <a:cubicBezTo>
                  <a:pt x="945083" y="85518"/>
                  <a:pt x="1205943" y="0"/>
                  <a:pt x="1205943" y="0"/>
                </a:cubicBezTo>
              </a:path>
            </a:pathLst>
          </a:custGeom>
          <a:noFill/>
          <a:ln w="38100" cmpd="sng">
            <a:solidFill>
              <a:srgbClr val="0000FF"/>
            </a:solidFill>
            <a:round/>
            <a:headEnd/>
            <a:tailEnd/>
          </a:ln>
        </p:spPr>
        <p:txBody>
          <a:bodyPr/>
          <a:lstStyle/>
          <a:p>
            <a:endParaRPr lang="it-IT"/>
          </a:p>
        </p:txBody>
      </p:sp>
      <p:sp>
        <p:nvSpPr>
          <p:cNvPr id="35858" name="Freeform 28"/>
          <p:cNvSpPr>
            <a:spLocks/>
          </p:cNvSpPr>
          <p:nvPr/>
        </p:nvSpPr>
        <p:spPr bwMode="auto">
          <a:xfrm rot="-3338474">
            <a:off x="7671329" y="4785255"/>
            <a:ext cx="1641475" cy="618067"/>
          </a:xfrm>
          <a:custGeom>
            <a:avLst/>
            <a:gdLst>
              <a:gd name="T0" fmla="*/ 0 w 1640655"/>
              <a:gd name="T1" fmla="*/ 428592 h 463832"/>
              <a:gd name="T2" fmla="*/ 404812 w 1640655"/>
              <a:gd name="T3" fmla="*/ 457262 h 463832"/>
              <a:gd name="T4" fmla="*/ 1244934 w 1640655"/>
              <a:gd name="T5" fmla="*/ 184967 h 463832"/>
              <a:gd name="T6" fmla="*/ 1645581 w 1640655"/>
              <a:gd name="T7" fmla="*/ 0 h 4638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0655" h="463832">
                <a:moveTo>
                  <a:pt x="0" y="430159"/>
                </a:moveTo>
                <a:cubicBezTo>
                  <a:pt x="271551" y="413055"/>
                  <a:pt x="153833" y="482392"/>
                  <a:pt x="403600" y="458934"/>
                </a:cubicBezTo>
                <a:cubicBezTo>
                  <a:pt x="653367" y="435476"/>
                  <a:pt x="1091780" y="246648"/>
                  <a:pt x="1241207" y="185645"/>
                </a:cubicBezTo>
                <a:cubicBezTo>
                  <a:pt x="1390634" y="124642"/>
                  <a:pt x="1574080" y="30941"/>
                  <a:pt x="1640655" y="0"/>
                </a:cubicBezTo>
              </a:path>
            </a:pathLst>
          </a:custGeom>
          <a:noFill/>
          <a:ln w="38100" cmpd="sng">
            <a:solidFill>
              <a:srgbClr val="0000FF"/>
            </a:solidFill>
            <a:round/>
            <a:headEnd/>
            <a:tailEnd/>
          </a:ln>
        </p:spPr>
        <p:txBody>
          <a:bodyPr/>
          <a:lstStyle/>
          <a:p>
            <a:endParaRPr lang="it-IT"/>
          </a:p>
        </p:txBody>
      </p:sp>
      <p:cxnSp>
        <p:nvCxnSpPr>
          <p:cNvPr id="32" name="Straight Arrow Connector 31"/>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p:cNvCxnSpPr/>
          <p:nvPr/>
        </p:nvCxnSpPr>
        <p:spPr bwMode="auto">
          <a:xfrm flipV="1">
            <a:off x="6311900" y="6105525"/>
            <a:ext cx="5063067" cy="127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5862" name="TextBox 34"/>
          <p:cNvSpPr txBox="1">
            <a:spLocks noChangeArrowheads="1"/>
          </p:cNvSpPr>
          <p:nvPr/>
        </p:nvSpPr>
        <p:spPr bwMode="auto">
          <a:xfrm>
            <a:off x="8473018" y="6208713"/>
            <a:ext cx="614271" cy="369332"/>
          </a:xfrm>
          <a:prstGeom prst="rect">
            <a:avLst/>
          </a:prstGeom>
          <a:noFill/>
          <a:ln w="9525">
            <a:noFill/>
            <a:miter lim="800000"/>
            <a:headEnd/>
            <a:tailEnd/>
          </a:ln>
        </p:spPr>
        <p:txBody>
          <a:bodyPr wrap="none">
            <a:spAutoFit/>
          </a:bodyPr>
          <a:lstStyle/>
          <a:p>
            <a:r>
              <a:rPr lang="en-US"/>
              <a:t>time</a:t>
            </a:r>
          </a:p>
        </p:txBody>
      </p:sp>
      <p:sp>
        <p:nvSpPr>
          <p:cNvPr id="35863" name="TextBox 35"/>
          <p:cNvSpPr txBox="1">
            <a:spLocks noChangeArrowheads="1"/>
          </p:cNvSpPr>
          <p:nvPr/>
        </p:nvSpPr>
        <p:spPr bwMode="auto">
          <a:xfrm>
            <a:off x="6146801" y="3641726"/>
            <a:ext cx="317716" cy="369332"/>
          </a:xfrm>
          <a:prstGeom prst="rect">
            <a:avLst/>
          </a:prstGeom>
          <a:noFill/>
          <a:ln w="9525">
            <a:noFill/>
            <a:miter lim="800000"/>
            <a:headEnd/>
            <a:tailEnd/>
          </a:ln>
        </p:spPr>
        <p:txBody>
          <a:bodyPr wrap="none">
            <a:spAutoFit/>
          </a:bodyPr>
          <a:lstStyle/>
          <a:p>
            <a:r>
              <a:rPr lang="en-US"/>
              <a:t>A</a:t>
            </a:r>
          </a:p>
        </p:txBody>
      </p:sp>
      <p:cxnSp>
        <p:nvCxnSpPr>
          <p:cNvPr id="30" name="Straight Arrow Connector 29"/>
          <p:cNvCxnSpPr/>
          <p:nvPr/>
        </p:nvCxnSpPr>
        <p:spPr bwMode="auto">
          <a:xfrm>
            <a:off x="6705600" y="1025525"/>
            <a:ext cx="239184" cy="528638"/>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p:cNvSpPr txBox="1">
            <a:spLocks noChangeArrowheads="1"/>
          </p:cNvSpPr>
          <p:nvPr/>
        </p:nvSpPr>
        <p:spPr bwMode="auto">
          <a:xfrm>
            <a:off x="4146552" y="166688"/>
            <a:ext cx="2118337" cy="369332"/>
          </a:xfrm>
          <a:prstGeom prst="rect">
            <a:avLst/>
          </a:prstGeom>
          <a:noFill/>
          <a:ln w="9525">
            <a:noFill/>
            <a:miter lim="800000"/>
            <a:headEnd/>
            <a:tailEnd/>
          </a:ln>
        </p:spPr>
        <p:txBody>
          <a:bodyPr wrap="none">
            <a:spAutoFit/>
          </a:bodyPr>
          <a:lstStyle/>
          <a:p>
            <a:r>
              <a:rPr lang="en-US" b="1"/>
              <a:t>Relaxation oscillator</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84" y="3536950"/>
            <a:ext cx="5018616"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6867" name="TextBox 3"/>
          <p:cNvSpPr txBox="1">
            <a:spLocks noChangeArrowheads="1"/>
          </p:cNvSpPr>
          <p:nvPr/>
        </p:nvSpPr>
        <p:spPr bwMode="auto">
          <a:xfrm>
            <a:off x="2667000" y="6242051"/>
            <a:ext cx="684803" cy="369332"/>
          </a:xfrm>
          <a:prstGeom prst="rect">
            <a:avLst/>
          </a:prstGeom>
          <a:noFill/>
          <a:ln w="9525">
            <a:noFill/>
            <a:miter lim="800000"/>
            <a:headEnd/>
            <a:tailEnd/>
          </a:ln>
        </p:spPr>
        <p:txBody>
          <a:bodyPr wrap="none">
            <a:spAutoFit/>
          </a:bodyPr>
          <a:lstStyle/>
          <a:p>
            <a:r>
              <a:rPr lang="en-US"/>
              <a:t>Input</a:t>
            </a:r>
          </a:p>
        </p:txBody>
      </p:sp>
      <p:sp>
        <p:nvSpPr>
          <p:cNvPr id="36868" name="TextBox 4"/>
          <p:cNvSpPr txBox="1">
            <a:spLocks noChangeArrowheads="1"/>
          </p:cNvSpPr>
          <p:nvPr/>
        </p:nvSpPr>
        <p:spPr bwMode="auto">
          <a:xfrm>
            <a:off x="332318" y="3267076"/>
            <a:ext cx="317716" cy="369332"/>
          </a:xfrm>
          <a:prstGeom prst="rect">
            <a:avLst/>
          </a:prstGeom>
          <a:noFill/>
          <a:ln w="9525">
            <a:noFill/>
            <a:miter lim="800000"/>
            <a:headEnd/>
            <a:tailEnd/>
          </a:ln>
        </p:spPr>
        <p:txBody>
          <a:bodyPr wrap="none">
            <a:spAutoFit/>
          </a:bodyPr>
          <a:lstStyle/>
          <a:p>
            <a:r>
              <a:rPr lang="en-US"/>
              <a:t>A</a:t>
            </a:r>
          </a:p>
        </p:txBody>
      </p:sp>
      <p:sp>
        <p:nvSpPr>
          <p:cNvPr id="36869" name="Text Box 4"/>
          <p:cNvSpPr txBox="1">
            <a:spLocks noChangeArrowheads="1"/>
          </p:cNvSpPr>
          <p:nvPr/>
        </p:nvSpPr>
        <p:spPr bwMode="auto">
          <a:xfrm>
            <a:off x="2173817" y="3124200"/>
            <a:ext cx="1439881" cy="369332"/>
          </a:xfrm>
          <a:prstGeom prst="rect">
            <a:avLst/>
          </a:prstGeom>
          <a:noFill/>
          <a:ln w="9525">
            <a:noFill/>
            <a:miter lim="800000"/>
            <a:headEnd/>
            <a:tailEnd/>
          </a:ln>
        </p:spPr>
        <p:txBody>
          <a:bodyPr wrap="none">
            <a:spAutoFit/>
          </a:bodyPr>
          <a:lstStyle/>
          <a:p>
            <a:r>
              <a:rPr lang="en-US"/>
              <a:t>Toggle switch</a:t>
            </a:r>
          </a:p>
        </p:txBody>
      </p:sp>
      <p:sp>
        <p:nvSpPr>
          <p:cNvPr id="36870" name="TextBox 6"/>
          <p:cNvSpPr txBox="1">
            <a:spLocks noChangeArrowheads="1"/>
          </p:cNvSpPr>
          <p:nvPr/>
        </p:nvSpPr>
        <p:spPr bwMode="auto">
          <a:xfrm>
            <a:off x="6047318" y="1949451"/>
            <a:ext cx="317716" cy="369332"/>
          </a:xfrm>
          <a:prstGeom prst="rect">
            <a:avLst/>
          </a:prstGeom>
          <a:noFill/>
          <a:ln w="9525">
            <a:noFill/>
            <a:miter lim="800000"/>
            <a:headEnd/>
            <a:tailEnd/>
          </a:ln>
        </p:spPr>
        <p:txBody>
          <a:bodyPr wrap="none">
            <a:spAutoFit/>
          </a:bodyPr>
          <a:lstStyle/>
          <a:p>
            <a:r>
              <a:rPr lang="en-US"/>
              <a:t>A</a:t>
            </a:r>
          </a:p>
        </p:txBody>
      </p:sp>
      <p:sp>
        <p:nvSpPr>
          <p:cNvPr id="36871" name="TextBox 7"/>
          <p:cNvSpPr txBox="1">
            <a:spLocks noChangeArrowheads="1"/>
          </p:cNvSpPr>
          <p:nvPr/>
        </p:nvSpPr>
        <p:spPr bwMode="auto">
          <a:xfrm>
            <a:off x="8259234" y="1293813"/>
            <a:ext cx="309700" cy="369332"/>
          </a:xfrm>
          <a:prstGeom prst="rect">
            <a:avLst/>
          </a:prstGeom>
          <a:noFill/>
          <a:ln w="9525">
            <a:noFill/>
            <a:miter lim="800000"/>
            <a:headEnd/>
            <a:tailEnd/>
          </a:ln>
        </p:spPr>
        <p:txBody>
          <a:bodyPr wrap="none">
            <a:spAutoFit/>
          </a:bodyPr>
          <a:lstStyle/>
          <a:p>
            <a:r>
              <a:rPr lang="en-US"/>
              <a:t>B</a:t>
            </a:r>
          </a:p>
        </p:txBody>
      </p:sp>
      <p:sp>
        <p:nvSpPr>
          <p:cNvPr id="36872" name="Freeform 8"/>
          <p:cNvSpPr>
            <a:spLocks/>
          </p:cNvSpPr>
          <p:nvPr/>
        </p:nvSpPr>
        <p:spPr bwMode="auto">
          <a:xfrm>
            <a:off x="6517218" y="1512888"/>
            <a:ext cx="1591733" cy="539750"/>
          </a:xfrm>
          <a:custGeom>
            <a:avLst/>
            <a:gdLst>
              <a:gd name="T0" fmla="*/ 0 w 1193114"/>
              <a:gd name="T1" fmla="*/ 19757 h 936421"/>
              <a:gd name="T2" fmla="*/ 321839 w 1193114"/>
              <a:gd name="T3" fmla="*/ 4601 h 936421"/>
              <a:gd name="T4" fmla="*/ 1197236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0" name="Straight Connector 9"/>
          <p:cNvCxnSpPr/>
          <p:nvPr/>
        </p:nvCxnSpPr>
        <p:spPr bwMode="auto">
          <a:xfrm>
            <a:off x="8089900" y="1320800"/>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0"/>
          <p:cNvGrpSpPr>
            <a:grpSpLocks/>
          </p:cNvGrpSpPr>
          <p:nvPr/>
        </p:nvGrpSpPr>
        <p:grpSpPr bwMode="auto">
          <a:xfrm flipH="1" flipV="1">
            <a:off x="6841068" y="1884363"/>
            <a:ext cx="1589617" cy="730250"/>
            <a:chOff x="1486634" y="1961108"/>
            <a:chExt cx="1193114" cy="731176"/>
          </a:xfrm>
        </p:grpSpPr>
        <p:sp>
          <p:nvSpPr>
            <p:cNvPr id="36892" name="Freeform 11"/>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3" name="Straight Connector 12"/>
            <p:cNvCxnSpPr/>
            <p:nvPr/>
          </p:nvCxnSpPr>
          <p:spPr bwMode="auto">
            <a:xfrm>
              <a:off x="2667038"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6875" name="TextBox 13"/>
          <p:cNvSpPr txBox="1">
            <a:spLocks noChangeArrowheads="1"/>
          </p:cNvSpPr>
          <p:nvPr/>
        </p:nvSpPr>
        <p:spPr bwMode="auto">
          <a:xfrm>
            <a:off x="6106585" y="628650"/>
            <a:ext cx="679994" cy="369332"/>
          </a:xfrm>
          <a:prstGeom prst="rect">
            <a:avLst/>
          </a:prstGeom>
          <a:noFill/>
          <a:ln w="9525">
            <a:noFill/>
            <a:miter lim="800000"/>
            <a:headEnd/>
            <a:tailEnd/>
          </a:ln>
        </p:spPr>
        <p:txBody>
          <a:bodyPr wrap="none">
            <a:spAutoFit/>
          </a:bodyPr>
          <a:lstStyle/>
          <a:p>
            <a:r>
              <a:rPr lang="en-US"/>
              <a:t>input</a:t>
            </a:r>
          </a:p>
        </p:txBody>
      </p:sp>
      <p:sp>
        <p:nvSpPr>
          <p:cNvPr id="36876" name="TextBox 15"/>
          <p:cNvSpPr txBox="1">
            <a:spLocks noChangeArrowheads="1"/>
          </p:cNvSpPr>
          <p:nvPr/>
        </p:nvSpPr>
        <p:spPr bwMode="auto">
          <a:xfrm>
            <a:off x="3920067" y="1409701"/>
            <a:ext cx="308098" cy="369332"/>
          </a:xfrm>
          <a:prstGeom prst="rect">
            <a:avLst/>
          </a:prstGeom>
          <a:noFill/>
          <a:ln w="9525">
            <a:noFill/>
            <a:miter lim="800000"/>
            <a:headEnd/>
            <a:tailEnd/>
          </a:ln>
        </p:spPr>
        <p:txBody>
          <a:bodyPr wrap="none">
            <a:spAutoFit/>
          </a:bodyPr>
          <a:lstStyle/>
          <a:p>
            <a:r>
              <a:rPr lang="en-US"/>
              <a:t>C</a:t>
            </a:r>
          </a:p>
        </p:txBody>
      </p:sp>
      <p:grpSp>
        <p:nvGrpSpPr>
          <p:cNvPr id="4" name="Group 21"/>
          <p:cNvGrpSpPr>
            <a:grpSpLocks/>
          </p:cNvGrpSpPr>
          <p:nvPr/>
        </p:nvGrpSpPr>
        <p:grpSpPr bwMode="auto">
          <a:xfrm flipV="1">
            <a:off x="4271434" y="1857375"/>
            <a:ext cx="1591733" cy="730250"/>
            <a:chOff x="1486634" y="1961108"/>
            <a:chExt cx="1193114" cy="731176"/>
          </a:xfrm>
        </p:grpSpPr>
        <p:sp>
          <p:nvSpPr>
            <p:cNvPr id="36890" name="Freeform 22"/>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24" name="Straight Connector 23"/>
            <p:cNvCxnSpPr/>
            <p:nvPr/>
          </p:nvCxnSpPr>
          <p:spPr bwMode="auto">
            <a:xfrm>
              <a:off x="2667055"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6878" name="Freeform 24"/>
          <p:cNvSpPr>
            <a:spLocks/>
          </p:cNvSpPr>
          <p:nvPr/>
        </p:nvSpPr>
        <p:spPr bwMode="auto">
          <a:xfrm flipH="1">
            <a:off x="4531784" y="1473200"/>
            <a:ext cx="1589616" cy="539750"/>
          </a:xfrm>
          <a:custGeom>
            <a:avLst/>
            <a:gdLst>
              <a:gd name="T0" fmla="*/ 0 w 1193114"/>
              <a:gd name="T1" fmla="*/ 19757 h 936421"/>
              <a:gd name="T2" fmla="*/ 319278 w 1193114"/>
              <a:gd name="T3" fmla="*/ 460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type="triangle" w="lg" len="lg"/>
          </a:ln>
        </p:spPr>
        <p:txBody>
          <a:bodyPr/>
          <a:lstStyle/>
          <a:p>
            <a:endParaRPr lang="it-IT"/>
          </a:p>
        </p:txBody>
      </p:sp>
      <p:sp>
        <p:nvSpPr>
          <p:cNvPr id="36879" name="Rectangle 25"/>
          <p:cNvSpPr>
            <a:spLocks noChangeArrowheads="1"/>
          </p:cNvSpPr>
          <p:nvPr/>
        </p:nvSpPr>
        <p:spPr bwMode="auto">
          <a:xfrm>
            <a:off x="3763433" y="719139"/>
            <a:ext cx="5113867" cy="2128837"/>
          </a:xfrm>
          <a:prstGeom prst="rect">
            <a:avLst/>
          </a:prstGeom>
          <a:noFill/>
          <a:ln w="9525">
            <a:solidFill>
              <a:srgbClr val="FF0000"/>
            </a:solidFill>
            <a:round/>
            <a:headEnd/>
            <a:tailEnd/>
          </a:ln>
        </p:spPr>
        <p:txBody>
          <a:bodyPr/>
          <a:lstStyle/>
          <a:p>
            <a:endParaRPr lang="it-IT">
              <a:solidFill>
                <a:srgbClr val="000000"/>
              </a:solidFill>
            </a:endParaRPr>
          </a:p>
        </p:txBody>
      </p:sp>
      <p:cxnSp>
        <p:nvCxnSpPr>
          <p:cNvPr id="28" name="Straight Arrow Connector 27"/>
          <p:cNvCxnSpPr/>
          <p:nvPr/>
        </p:nvCxnSpPr>
        <p:spPr bwMode="auto">
          <a:xfrm flipH="1">
            <a:off x="2652185" y="4681539"/>
            <a:ext cx="1128183" cy="757237"/>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881" name="Freeform 26"/>
          <p:cNvSpPr>
            <a:spLocks/>
          </p:cNvSpPr>
          <p:nvPr/>
        </p:nvSpPr>
        <p:spPr bwMode="auto">
          <a:xfrm>
            <a:off x="6500284" y="5888039"/>
            <a:ext cx="1608667" cy="179387"/>
          </a:xfrm>
          <a:custGeom>
            <a:avLst/>
            <a:gdLst>
              <a:gd name="T0" fmla="*/ 0 w 1205943"/>
              <a:gd name="T1" fmla="*/ 178390 h 179587"/>
              <a:gd name="T2" fmla="*/ 746156 w 1205943"/>
              <a:gd name="T3" fmla="*/ 114680 h 179587"/>
              <a:gd name="T4" fmla="*/ 1209289 w 1205943"/>
              <a:gd name="T5" fmla="*/ 0 h 179587"/>
              <a:gd name="T6" fmla="*/ 0 60000 65536"/>
              <a:gd name="T7" fmla="*/ 0 60000 65536"/>
              <a:gd name="T8" fmla="*/ 0 60000 65536"/>
            </a:gdLst>
            <a:ahLst/>
            <a:cxnLst>
              <a:cxn ang="T6">
                <a:pos x="T0" y="T1"/>
              </a:cxn>
              <a:cxn ang="T7">
                <a:pos x="T2" y="T3"/>
              </a:cxn>
              <a:cxn ang="T8">
                <a:pos x="T4" y="T5"/>
              </a:cxn>
            </a:cxnLst>
            <a:rect l="0" t="0" r="r" b="b"/>
            <a:pathLst>
              <a:path w="1205943" h="179587">
                <a:moveTo>
                  <a:pt x="0" y="179587"/>
                </a:moveTo>
                <a:cubicBezTo>
                  <a:pt x="271551" y="162483"/>
                  <a:pt x="543102" y="145380"/>
                  <a:pt x="744092" y="115449"/>
                </a:cubicBezTo>
                <a:cubicBezTo>
                  <a:pt x="945083" y="85518"/>
                  <a:pt x="1205943" y="0"/>
                  <a:pt x="1205943" y="0"/>
                </a:cubicBezTo>
              </a:path>
            </a:pathLst>
          </a:custGeom>
          <a:noFill/>
          <a:ln w="38100" cmpd="sng">
            <a:solidFill>
              <a:srgbClr val="0000FF"/>
            </a:solidFill>
            <a:round/>
            <a:headEnd/>
            <a:tailEnd/>
          </a:ln>
        </p:spPr>
        <p:txBody>
          <a:bodyPr/>
          <a:lstStyle/>
          <a:p>
            <a:endParaRPr lang="it-IT"/>
          </a:p>
        </p:txBody>
      </p:sp>
      <p:sp>
        <p:nvSpPr>
          <p:cNvPr id="36882" name="Freeform 28"/>
          <p:cNvSpPr>
            <a:spLocks/>
          </p:cNvSpPr>
          <p:nvPr/>
        </p:nvSpPr>
        <p:spPr bwMode="auto">
          <a:xfrm rot="-3338474">
            <a:off x="7671329" y="4785255"/>
            <a:ext cx="1641475" cy="618067"/>
          </a:xfrm>
          <a:custGeom>
            <a:avLst/>
            <a:gdLst>
              <a:gd name="T0" fmla="*/ 0 w 1640655"/>
              <a:gd name="T1" fmla="*/ 428592 h 463832"/>
              <a:gd name="T2" fmla="*/ 404812 w 1640655"/>
              <a:gd name="T3" fmla="*/ 457262 h 463832"/>
              <a:gd name="T4" fmla="*/ 1244934 w 1640655"/>
              <a:gd name="T5" fmla="*/ 184967 h 463832"/>
              <a:gd name="T6" fmla="*/ 1645581 w 1640655"/>
              <a:gd name="T7" fmla="*/ 0 h 4638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0655" h="463832">
                <a:moveTo>
                  <a:pt x="0" y="430159"/>
                </a:moveTo>
                <a:cubicBezTo>
                  <a:pt x="271551" y="413055"/>
                  <a:pt x="153833" y="482392"/>
                  <a:pt x="403600" y="458934"/>
                </a:cubicBezTo>
                <a:cubicBezTo>
                  <a:pt x="653367" y="435476"/>
                  <a:pt x="1091780" y="246648"/>
                  <a:pt x="1241207" y="185645"/>
                </a:cubicBezTo>
                <a:cubicBezTo>
                  <a:pt x="1390634" y="124642"/>
                  <a:pt x="1574080" y="30941"/>
                  <a:pt x="1640655" y="0"/>
                </a:cubicBezTo>
              </a:path>
            </a:pathLst>
          </a:custGeom>
          <a:noFill/>
          <a:ln w="38100" cmpd="sng">
            <a:solidFill>
              <a:srgbClr val="0000FF"/>
            </a:solidFill>
            <a:round/>
            <a:headEnd/>
            <a:tailEnd/>
          </a:ln>
        </p:spPr>
        <p:txBody>
          <a:bodyPr/>
          <a:lstStyle/>
          <a:p>
            <a:endParaRPr lang="it-IT"/>
          </a:p>
        </p:txBody>
      </p:sp>
      <p:sp>
        <p:nvSpPr>
          <p:cNvPr id="36883" name="Freeform 29"/>
          <p:cNvSpPr>
            <a:spLocks/>
          </p:cNvSpPr>
          <p:nvPr/>
        </p:nvSpPr>
        <p:spPr bwMode="auto">
          <a:xfrm rot="5165071">
            <a:off x="8670397" y="4562476"/>
            <a:ext cx="765175" cy="228600"/>
          </a:xfrm>
          <a:custGeom>
            <a:avLst/>
            <a:gdLst>
              <a:gd name="T0" fmla="*/ 0 w 751746"/>
              <a:gd name="T1" fmla="*/ 175670 h 170618"/>
              <a:gd name="T2" fmla="*/ 391443 w 751746"/>
              <a:gd name="T3" fmla="*/ 97994 h 170618"/>
              <a:gd name="T4" fmla="*/ 851089 w 751746"/>
              <a:gd name="T5" fmla="*/ 0 h 170618"/>
              <a:gd name="T6" fmla="*/ 0 60000 65536"/>
              <a:gd name="T7" fmla="*/ 0 60000 65536"/>
              <a:gd name="T8" fmla="*/ 0 60000 65536"/>
            </a:gdLst>
            <a:ahLst/>
            <a:cxnLst>
              <a:cxn ang="T6">
                <a:pos x="T0" y="T1"/>
              </a:cxn>
              <a:cxn ang="T7">
                <a:pos x="T2" y="T3"/>
              </a:cxn>
              <a:cxn ang="T8">
                <a:pos x="T4" y="T5"/>
              </a:cxn>
            </a:cxnLst>
            <a:rect l="0" t="0" r="r" b="b"/>
            <a:pathLst>
              <a:path w="751746" h="170618">
                <a:moveTo>
                  <a:pt x="0" y="170618"/>
                </a:moveTo>
                <a:cubicBezTo>
                  <a:pt x="258585" y="119678"/>
                  <a:pt x="72310" y="166868"/>
                  <a:pt x="345752" y="95175"/>
                </a:cubicBezTo>
                <a:cubicBezTo>
                  <a:pt x="495179" y="34172"/>
                  <a:pt x="685171" y="30941"/>
                  <a:pt x="751746" y="0"/>
                </a:cubicBezTo>
              </a:path>
            </a:pathLst>
          </a:custGeom>
          <a:noFill/>
          <a:ln w="38100" cmpd="sng">
            <a:solidFill>
              <a:srgbClr val="0000FF"/>
            </a:solidFill>
            <a:round/>
            <a:headEnd/>
            <a:tailEnd/>
          </a:ln>
        </p:spPr>
        <p:txBody>
          <a:bodyPr/>
          <a:lstStyle/>
          <a:p>
            <a:endParaRPr lang="it-IT"/>
          </a:p>
        </p:txBody>
      </p:sp>
      <p:cxnSp>
        <p:nvCxnSpPr>
          <p:cNvPr id="32" name="Straight Arrow Connector 31"/>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p:cNvCxnSpPr/>
          <p:nvPr/>
        </p:nvCxnSpPr>
        <p:spPr bwMode="auto">
          <a:xfrm flipV="1">
            <a:off x="6311900" y="6105525"/>
            <a:ext cx="5063067" cy="127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887" name="TextBox 34"/>
          <p:cNvSpPr txBox="1">
            <a:spLocks noChangeArrowheads="1"/>
          </p:cNvSpPr>
          <p:nvPr/>
        </p:nvSpPr>
        <p:spPr bwMode="auto">
          <a:xfrm>
            <a:off x="8473018" y="6208713"/>
            <a:ext cx="614271" cy="369332"/>
          </a:xfrm>
          <a:prstGeom prst="rect">
            <a:avLst/>
          </a:prstGeom>
          <a:noFill/>
          <a:ln w="9525">
            <a:noFill/>
            <a:miter lim="800000"/>
            <a:headEnd/>
            <a:tailEnd/>
          </a:ln>
        </p:spPr>
        <p:txBody>
          <a:bodyPr wrap="none">
            <a:spAutoFit/>
          </a:bodyPr>
          <a:lstStyle/>
          <a:p>
            <a:r>
              <a:rPr lang="en-US"/>
              <a:t>time</a:t>
            </a:r>
          </a:p>
        </p:txBody>
      </p:sp>
      <p:sp>
        <p:nvSpPr>
          <p:cNvPr id="36888" name="TextBox 35"/>
          <p:cNvSpPr txBox="1">
            <a:spLocks noChangeArrowheads="1"/>
          </p:cNvSpPr>
          <p:nvPr/>
        </p:nvSpPr>
        <p:spPr bwMode="auto">
          <a:xfrm>
            <a:off x="6146801" y="3641726"/>
            <a:ext cx="317716" cy="369332"/>
          </a:xfrm>
          <a:prstGeom prst="rect">
            <a:avLst/>
          </a:prstGeom>
          <a:noFill/>
          <a:ln w="9525">
            <a:noFill/>
            <a:miter lim="800000"/>
            <a:headEnd/>
            <a:tailEnd/>
          </a:ln>
        </p:spPr>
        <p:txBody>
          <a:bodyPr wrap="none">
            <a:spAutoFit/>
          </a:bodyPr>
          <a:lstStyle/>
          <a:p>
            <a:r>
              <a:rPr lang="en-US"/>
              <a:t>A</a:t>
            </a:r>
          </a:p>
        </p:txBody>
      </p:sp>
      <p:cxnSp>
        <p:nvCxnSpPr>
          <p:cNvPr id="31" name="Straight Arrow Connector 30"/>
          <p:cNvCxnSpPr/>
          <p:nvPr/>
        </p:nvCxnSpPr>
        <p:spPr bwMode="auto">
          <a:xfrm>
            <a:off x="6705600" y="1025525"/>
            <a:ext cx="239184" cy="528638"/>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4146552" y="166688"/>
            <a:ext cx="2118337" cy="369332"/>
          </a:xfrm>
          <a:prstGeom prst="rect">
            <a:avLst/>
          </a:prstGeom>
          <a:noFill/>
          <a:ln w="9525">
            <a:noFill/>
            <a:miter lim="800000"/>
            <a:headEnd/>
            <a:tailEnd/>
          </a:ln>
        </p:spPr>
        <p:txBody>
          <a:bodyPr wrap="none">
            <a:spAutoFit/>
          </a:bodyPr>
          <a:lstStyle/>
          <a:p>
            <a:r>
              <a:rPr lang="en-US" b="1"/>
              <a:t>Relaxation oscillator</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84" y="3536950"/>
            <a:ext cx="5018616"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7891" name="TextBox 3"/>
          <p:cNvSpPr txBox="1">
            <a:spLocks noChangeArrowheads="1"/>
          </p:cNvSpPr>
          <p:nvPr/>
        </p:nvSpPr>
        <p:spPr bwMode="auto">
          <a:xfrm>
            <a:off x="2667000" y="6242051"/>
            <a:ext cx="684803" cy="369332"/>
          </a:xfrm>
          <a:prstGeom prst="rect">
            <a:avLst/>
          </a:prstGeom>
          <a:noFill/>
          <a:ln w="9525">
            <a:noFill/>
            <a:miter lim="800000"/>
            <a:headEnd/>
            <a:tailEnd/>
          </a:ln>
        </p:spPr>
        <p:txBody>
          <a:bodyPr wrap="none">
            <a:spAutoFit/>
          </a:bodyPr>
          <a:lstStyle/>
          <a:p>
            <a:r>
              <a:rPr lang="en-US"/>
              <a:t>Input</a:t>
            </a:r>
          </a:p>
        </p:txBody>
      </p:sp>
      <p:sp>
        <p:nvSpPr>
          <p:cNvPr id="37892" name="TextBox 4"/>
          <p:cNvSpPr txBox="1">
            <a:spLocks noChangeArrowheads="1"/>
          </p:cNvSpPr>
          <p:nvPr/>
        </p:nvSpPr>
        <p:spPr bwMode="auto">
          <a:xfrm>
            <a:off x="332318" y="3267076"/>
            <a:ext cx="317716" cy="369332"/>
          </a:xfrm>
          <a:prstGeom prst="rect">
            <a:avLst/>
          </a:prstGeom>
          <a:noFill/>
          <a:ln w="9525">
            <a:noFill/>
            <a:miter lim="800000"/>
            <a:headEnd/>
            <a:tailEnd/>
          </a:ln>
        </p:spPr>
        <p:txBody>
          <a:bodyPr wrap="none">
            <a:spAutoFit/>
          </a:bodyPr>
          <a:lstStyle/>
          <a:p>
            <a:r>
              <a:rPr lang="en-US"/>
              <a:t>A</a:t>
            </a:r>
          </a:p>
        </p:txBody>
      </p:sp>
      <p:sp>
        <p:nvSpPr>
          <p:cNvPr id="37893" name="Text Box 4"/>
          <p:cNvSpPr txBox="1">
            <a:spLocks noChangeArrowheads="1"/>
          </p:cNvSpPr>
          <p:nvPr/>
        </p:nvSpPr>
        <p:spPr bwMode="auto">
          <a:xfrm>
            <a:off x="2173817" y="3124200"/>
            <a:ext cx="1439881" cy="369332"/>
          </a:xfrm>
          <a:prstGeom prst="rect">
            <a:avLst/>
          </a:prstGeom>
          <a:noFill/>
          <a:ln w="9525">
            <a:noFill/>
            <a:miter lim="800000"/>
            <a:headEnd/>
            <a:tailEnd/>
          </a:ln>
        </p:spPr>
        <p:txBody>
          <a:bodyPr wrap="none">
            <a:spAutoFit/>
          </a:bodyPr>
          <a:lstStyle/>
          <a:p>
            <a:r>
              <a:rPr lang="en-US"/>
              <a:t>Toggle switch</a:t>
            </a:r>
          </a:p>
        </p:txBody>
      </p:sp>
      <p:sp>
        <p:nvSpPr>
          <p:cNvPr id="37894" name="TextBox 6"/>
          <p:cNvSpPr txBox="1">
            <a:spLocks noChangeArrowheads="1"/>
          </p:cNvSpPr>
          <p:nvPr/>
        </p:nvSpPr>
        <p:spPr bwMode="auto">
          <a:xfrm>
            <a:off x="6047318" y="1949451"/>
            <a:ext cx="317716" cy="369332"/>
          </a:xfrm>
          <a:prstGeom prst="rect">
            <a:avLst/>
          </a:prstGeom>
          <a:noFill/>
          <a:ln w="9525">
            <a:noFill/>
            <a:miter lim="800000"/>
            <a:headEnd/>
            <a:tailEnd/>
          </a:ln>
        </p:spPr>
        <p:txBody>
          <a:bodyPr wrap="none">
            <a:spAutoFit/>
          </a:bodyPr>
          <a:lstStyle/>
          <a:p>
            <a:r>
              <a:rPr lang="en-US"/>
              <a:t>A</a:t>
            </a:r>
          </a:p>
        </p:txBody>
      </p:sp>
      <p:sp>
        <p:nvSpPr>
          <p:cNvPr id="37895" name="TextBox 7"/>
          <p:cNvSpPr txBox="1">
            <a:spLocks noChangeArrowheads="1"/>
          </p:cNvSpPr>
          <p:nvPr/>
        </p:nvSpPr>
        <p:spPr bwMode="auto">
          <a:xfrm>
            <a:off x="8259234" y="1293813"/>
            <a:ext cx="309700" cy="369332"/>
          </a:xfrm>
          <a:prstGeom prst="rect">
            <a:avLst/>
          </a:prstGeom>
          <a:noFill/>
          <a:ln w="9525">
            <a:noFill/>
            <a:miter lim="800000"/>
            <a:headEnd/>
            <a:tailEnd/>
          </a:ln>
        </p:spPr>
        <p:txBody>
          <a:bodyPr wrap="none">
            <a:spAutoFit/>
          </a:bodyPr>
          <a:lstStyle/>
          <a:p>
            <a:r>
              <a:rPr lang="en-US"/>
              <a:t>B</a:t>
            </a:r>
          </a:p>
        </p:txBody>
      </p:sp>
      <p:sp>
        <p:nvSpPr>
          <p:cNvPr id="37896" name="Freeform 8"/>
          <p:cNvSpPr>
            <a:spLocks/>
          </p:cNvSpPr>
          <p:nvPr/>
        </p:nvSpPr>
        <p:spPr bwMode="auto">
          <a:xfrm>
            <a:off x="6517218" y="1512888"/>
            <a:ext cx="1591733" cy="539750"/>
          </a:xfrm>
          <a:custGeom>
            <a:avLst/>
            <a:gdLst>
              <a:gd name="T0" fmla="*/ 0 w 1193114"/>
              <a:gd name="T1" fmla="*/ 19757 h 936421"/>
              <a:gd name="T2" fmla="*/ 321839 w 1193114"/>
              <a:gd name="T3" fmla="*/ 4601 h 936421"/>
              <a:gd name="T4" fmla="*/ 1197236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0" name="Straight Connector 9"/>
          <p:cNvCxnSpPr/>
          <p:nvPr/>
        </p:nvCxnSpPr>
        <p:spPr bwMode="auto">
          <a:xfrm>
            <a:off x="8089900" y="1320800"/>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0"/>
          <p:cNvGrpSpPr>
            <a:grpSpLocks/>
          </p:cNvGrpSpPr>
          <p:nvPr/>
        </p:nvGrpSpPr>
        <p:grpSpPr bwMode="auto">
          <a:xfrm flipH="1" flipV="1">
            <a:off x="6841068" y="1884363"/>
            <a:ext cx="1589617" cy="730250"/>
            <a:chOff x="1486634" y="1961108"/>
            <a:chExt cx="1193114" cy="731176"/>
          </a:xfrm>
        </p:grpSpPr>
        <p:sp>
          <p:nvSpPr>
            <p:cNvPr id="37917" name="Freeform 11"/>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3" name="Straight Connector 12"/>
            <p:cNvCxnSpPr/>
            <p:nvPr/>
          </p:nvCxnSpPr>
          <p:spPr bwMode="auto">
            <a:xfrm>
              <a:off x="2667038"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7899" name="TextBox 13"/>
          <p:cNvSpPr txBox="1">
            <a:spLocks noChangeArrowheads="1"/>
          </p:cNvSpPr>
          <p:nvPr/>
        </p:nvSpPr>
        <p:spPr bwMode="auto">
          <a:xfrm>
            <a:off x="6106585" y="628650"/>
            <a:ext cx="679994" cy="369332"/>
          </a:xfrm>
          <a:prstGeom prst="rect">
            <a:avLst/>
          </a:prstGeom>
          <a:noFill/>
          <a:ln w="9525">
            <a:noFill/>
            <a:miter lim="800000"/>
            <a:headEnd/>
            <a:tailEnd/>
          </a:ln>
        </p:spPr>
        <p:txBody>
          <a:bodyPr wrap="none">
            <a:spAutoFit/>
          </a:bodyPr>
          <a:lstStyle/>
          <a:p>
            <a:r>
              <a:rPr lang="en-US"/>
              <a:t>input</a:t>
            </a:r>
          </a:p>
        </p:txBody>
      </p:sp>
      <p:sp>
        <p:nvSpPr>
          <p:cNvPr id="37900" name="TextBox 15"/>
          <p:cNvSpPr txBox="1">
            <a:spLocks noChangeArrowheads="1"/>
          </p:cNvSpPr>
          <p:nvPr/>
        </p:nvSpPr>
        <p:spPr bwMode="auto">
          <a:xfrm>
            <a:off x="3920067" y="1409701"/>
            <a:ext cx="308098" cy="369332"/>
          </a:xfrm>
          <a:prstGeom prst="rect">
            <a:avLst/>
          </a:prstGeom>
          <a:noFill/>
          <a:ln w="9525">
            <a:noFill/>
            <a:miter lim="800000"/>
            <a:headEnd/>
            <a:tailEnd/>
          </a:ln>
        </p:spPr>
        <p:txBody>
          <a:bodyPr wrap="none">
            <a:spAutoFit/>
          </a:bodyPr>
          <a:lstStyle/>
          <a:p>
            <a:r>
              <a:rPr lang="en-US"/>
              <a:t>C</a:t>
            </a:r>
          </a:p>
        </p:txBody>
      </p:sp>
      <p:grpSp>
        <p:nvGrpSpPr>
          <p:cNvPr id="4" name="Group 21"/>
          <p:cNvGrpSpPr>
            <a:grpSpLocks/>
          </p:cNvGrpSpPr>
          <p:nvPr/>
        </p:nvGrpSpPr>
        <p:grpSpPr bwMode="auto">
          <a:xfrm flipV="1">
            <a:off x="4271434" y="1857375"/>
            <a:ext cx="1591733" cy="730250"/>
            <a:chOff x="1486634" y="1961108"/>
            <a:chExt cx="1193114" cy="731176"/>
          </a:xfrm>
        </p:grpSpPr>
        <p:sp>
          <p:nvSpPr>
            <p:cNvPr id="37915" name="Freeform 22"/>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24" name="Straight Connector 23"/>
            <p:cNvCxnSpPr/>
            <p:nvPr/>
          </p:nvCxnSpPr>
          <p:spPr bwMode="auto">
            <a:xfrm>
              <a:off x="2667055"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7902" name="Freeform 24"/>
          <p:cNvSpPr>
            <a:spLocks/>
          </p:cNvSpPr>
          <p:nvPr/>
        </p:nvSpPr>
        <p:spPr bwMode="auto">
          <a:xfrm flipH="1">
            <a:off x="4531784" y="1473200"/>
            <a:ext cx="1589616" cy="539750"/>
          </a:xfrm>
          <a:custGeom>
            <a:avLst/>
            <a:gdLst>
              <a:gd name="T0" fmla="*/ 0 w 1193114"/>
              <a:gd name="T1" fmla="*/ 19757 h 936421"/>
              <a:gd name="T2" fmla="*/ 319278 w 1193114"/>
              <a:gd name="T3" fmla="*/ 460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type="triangle" w="lg" len="lg"/>
          </a:ln>
        </p:spPr>
        <p:txBody>
          <a:bodyPr/>
          <a:lstStyle/>
          <a:p>
            <a:endParaRPr lang="it-IT"/>
          </a:p>
        </p:txBody>
      </p:sp>
      <p:sp>
        <p:nvSpPr>
          <p:cNvPr id="37903" name="Rectangle 25"/>
          <p:cNvSpPr>
            <a:spLocks noChangeArrowheads="1"/>
          </p:cNvSpPr>
          <p:nvPr/>
        </p:nvSpPr>
        <p:spPr bwMode="auto">
          <a:xfrm>
            <a:off x="3763433" y="719139"/>
            <a:ext cx="5113867" cy="2128837"/>
          </a:xfrm>
          <a:prstGeom prst="rect">
            <a:avLst/>
          </a:prstGeom>
          <a:noFill/>
          <a:ln w="9525">
            <a:solidFill>
              <a:srgbClr val="FF0000"/>
            </a:solidFill>
            <a:round/>
            <a:headEnd/>
            <a:tailEnd/>
          </a:ln>
        </p:spPr>
        <p:txBody>
          <a:bodyPr/>
          <a:lstStyle/>
          <a:p>
            <a:endParaRPr lang="it-IT">
              <a:solidFill>
                <a:srgbClr val="000000"/>
              </a:solidFill>
            </a:endParaRPr>
          </a:p>
        </p:txBody>
      </p:sp>
      <p:cxnSp>
        <p:nvCxnSpPr>
          <p:cNvPr id="28" name="Straight Arrow Connector 27"/>
          <p:cNvCxnSpPr/>
          <p:nvPr/>
        </p:nvCxnSpPr>
        <p:spPr bwMode="auto">
          <a:xfrm>
            <a:off x="2770717" y="5400676"/>
            <a:ext cx="0" cy="525463"/>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905" name="Freeform 26"/>
          <p:cNvSpPr>
            <a:spLocks/>
          </p:cNvSpPr>
          <p:nvPr/>
        </p:nvSpPr>
        <p:spPr bwMode="auto">
          <a:xfrm>
            <a:off x="6500284" y="5888039"/>
            <a:ext cx="1608667" cy="179387"/>
          </a:xfrm>
          <a:custGeom>
            <a:avLst/>
            <a:gdLst>
              <a:gd name="T0" fmla="*/ 0 w 1205943"/>
              <a:gd name="T1" fmla="*/ 178390 h 179587"/>
              <a:gd name="T2" fmla="*/ 746156 w 1205943"/>
              <a:gd name="T3" fmla="*/ 114680 h 179587"/>
              <a:gd name="T4" fmla="*/ 1209289 w 1205943"/>
              <a:gd name="T5" fmla="*/ 0 h 179587"/>
              <a:gd name="T6" fmla="*/ 0 60000 65536"/>
              <a:gd name="T7" fmla="*/ 0 60000 65536"/>
              <a:gd name="T8" fmla="*/ 0 60000 65536"/>
            </a:gdLst>
            <a:ahLst/>
            <a:cxnLst>
              <a:cxn ang="T6">
                <a:pos x="T0" y="T1"/>
              </a:cxn>
              <a:cxn ang="T7">
                <a:pos x="T2" y="T3"/>
              </a:cxn>
              <a:cxn ang="T8">
                <a:pos x="T4" y="T5"/>
              </a:cxn>
            </a:cxnLst>
            <a:rect l="0" t="0" r="r" b="b"/>
            <a:pathLst>
              <a:path w="1205943" h="179587">
                <a:moveTo>
                  <a:pt x="0" y="179587"/>
                </a:moveTo>
                <a:cubicBezTo>
                  <a:pt x="271551" y="162483"/>
                  <a:pt x="543102" y="145380"/>
                  <a:pt x="744092" y="115449"/>
                </a:cubicBezTo>
                <a:cubicBezTo>
                  <a:pt x="945083" y="85518"/>
                  <a:pt x="1205943" y="0"/>
                  <a:pt x="1205943" y="0"/>
                </a:cubicBezTo>
              </a:path>
            </a:pathLst>
          </a:custGeom>
          <a:noFill/>
          <a:ln w="38100" cmpd="sng">
            <a:solidFill>
              <a:srgbClr val="0000FF"/>
            </a:solidFill>
            <a:round/>
            <a:headEnd/>
            <a:tailEnd/>
          </a:ln>
        </p:spPr>
        <p:txBody>
          <a:bodyPr/>
          <a:lstStyle/>
          <a:p>
            <a:endParaRPr lang="it-IT"/>
          </a:p>
        </p:txBody>
      </p:sp>
      <p:sp>
        <p:nvSpPr>
          <p:cNvPr id="37906" name="Freeform 28"/>
          <p:cNvSpPr>
            <a:spLocks/>
          </p:cNvSpPr>
          <p:nvPr/>
        </p:nvSpPr>
        <p:spPr bwMode="auto">
          <a:xfrm rot="-3338474">
            <a:off x="7671329" y="4785255"/>
            <a:ext cx="1641475" cy="618067"/>
          </a:xfrm>
          <a:custGeom>
            <a:avLst/>
            <a:gdLst>
              <a:gd name="T0" fmla="*/ 0 w 1640655"/>
              <a:gd name="T1" fmla="*/ 428592 h 463832"/>
              <a:gd name="T2" fmla="*/ 404812 w 1640655"/>
              <a:gd name="T3" fmla="*/ 457262 h 463832"/>
              <a:gd name="T4" fmla="*/ 1244934 w 1640655"/>
              <a:gd name="T5" fmla="*/ 184967 h 463832"/>
              <a:gd name="T6" fmla="*/ 1645581 w 1640655"/>
              <a:gd name="T7" fmla="*/ 0 h 4638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0655" h="463832">
                <a:moveTo>
                  <a:pt x="0" y="430159"/>
                </a:moveTo>
                <a:cubicBezTo>
                  <a:pt x="271551" y="413055"/>
                  <a:pt x="153833" y="482392"/>
                  <a:pt x="403600" y="458934"/>
                </a:cubicBezTo>
                <a:cubicBezTo>
                  <a:pt x="653367" y="435476"/>
                  <a:pt x="1091780" y="246648"/>
                  <a:pt x="1241207" y="185645"/>
                </a:cubicBezTo>
                <a:cubicBezTo>
                  <a:pt x="1390634" y="124642"/>
                  <a:pt x="1574080" y="30941"/>
                  <a:pt x="1640655" y="0"/>
                </a:cubicBezTo>
              </a:path>
            </a:pathLst>
          </a:custGeom>
          <a:noFill/>
          <a:ln w="38100" cmpd="sng">
            <a:solidFill>
              <a:srgbClr val="0000FF"/>
            </a:solidFill>
            <a:round/>
            <a:headEnd/>
            <a:tailEnd/>
          </a:ln>
        </p:spPr>
        <p:txBody>
          <a:bodyPr/>
          <a:lstStyle/>
          <a:p>
            <a:endParaRPr lang="it-IT"/>
          </a:p>
        </p:txBody>
      </p:sp>
      <p:sp>
        <p:nvSpPr>
          <p:cNvPr id="37907" name="Freeform 29"/>
          <p:cNvSpPr>
            <a:spLocks/>
          </p:cNvSpPr>
          <p:nvPr/>
        </p:nvSpPr>
        <p:spPr bwMode="auto">
          <a:xfrm rot="5165071">
            <a:off x="8670397" y="4562476"/>
            <a:ext cx="765175" cy="228600"/>
          </a:xfrm>
          <a:custGeom>
            <a:avLst/>
            <a:gdLst>
              <a:gd name="T0" fmla="*/ 0 w 751746"/>
              <a:gd name="T1" fmla="*/ 175670 h 170618"/>
              <a:gd name="T2" fmla="*/ 391443 w 751746"/>
              <a:gd name="T3" fmla="*/ 97994 h 170618"/>
              <a:gd name="T4" fmla="*/ 851089 w 751746"/>
              <a:gd name="T5" fmla="*/ 0 h 170618"/>
              <a:gd name="T6" fmla="*/ 0 60000 65536"/>
              <a:gd name="T7" fmla="*/ 0 60000 65536"/>
              <a:gd name="T8" fmla="*/ 0 60000 65536"/>
            </a:gdLst>
            <a:ahLst/>
            <a:cxnLst>
              <a:cxn ang="T6">
                <a:pos x="T0" y="T1"/>
              </a:cxn>
              <a:cxn ang="T7">
                <a:pos x="T2" y="T3"/>
              </a:cxn>
              <a:cxn ang="T8">
                <a:pos x="T4" y="T5"/>
              </a:cxn>
            </a:cxnLst>
            <a:rect l="0" t="0" r="r" b="b"/>
            <a:pathLst>
              <a:path w="751746" h="170618">
                <a:moveTo>
                  <a:pt x="0" y="170618"/>
                </a:moveTo>
                <a:cubicBezTo>
                  <a:pt x="258585" y="119678"/>
                  <a:pt x="72310" y="166868"/>
                  <a:pt x="345752" y="95175"/>
                </a:cubicBezTo>
                <a:cubicBezTo>
                  <a:pt x="495179" y="34172"/>
                  <a:pt x="685171" y="30941"/>
                  <a:pt x="751746" y="0"/>
                </a:cubicBezTo>
              </a:path>
            </a:pathLst>
          </a:custGeom>
          <a:noFill/>
          <a:ln w="38100" cmpd="sng">
            <a:solidFill>
              <a:srgbClr val="0000FF"/>
            </a:solidFill>
            <a:round/>
            <a:headEnd/>
            <a:tailEnd/>
          </a:ln>
        </p:spPr>
        <p:txBody>
          <a:bodyPr/>
          <a:lstStyle/>
          <a:p>
            <a:endParaRPr lang="it-IT"/>
          </a:p>
        </p:txBody>
      </p:sp>
      <p:sp>
        <p:nvSpPr>
          <p:cNvPr id="37908" name="Freeform 30"/>
          <p:cNvSpPr>
            <a:spLocks/>
          </p:cNvSpPr>
          <p:nvPr/>
        </p:nvSpPr>
        <p:spPr bwMode="auto">
          <a:xfrm rot="5839223">
            <a:off x="8775701" y="5370513"/>
            <a:ext cx="977900" cy="317500"/>
          </a:xfrm>
          <a:custGeom>
            <a:avLst/>
            <a:gdLst>
              <a:gd name="T0" fmla="*/ 0 w 751746"/>
              <a:gd name="T1" fmla="*/ 1758994 h 170618"/>
              <a:gd name="T2" fmla="*/ 2179773 w 751746"/>
              <a:gd name="T3" fmla="*/ 981212 h 170618"/>
              <a:gd name="T4" fmla="*/ 4739343 w 751746"/>
              <a:gd name="T5" fmla="*/ 0 h 170618"/>
              <a:gd name="T6" fmla="*/ 0 60000 65536"/>
              <a:gd name="T7" fmla="*/ 0 60000 65536"/>
              <a:gd name="T8" fmla="*/ 0 60000 65536"/>
            </a:gdLst>
            <a:ahLst/>
            <a:cxnLst>
              <a:cxn ang="T6">
                <a:pos x="T0" y="T1"/>
              </a:cxn>
              <a:cxn ang="T7">
                <a:pos x="T2" y="T3"/>
              </a:cxn>
              <a:cxn ang="T8">
                <a:pos x="T4" y="T5"/>
              </a:cxn>
            </a:cxnLst>
            <a:rect l="0" t="0" r="r" b="b"/>
            <a:pathLst>
              <a:path w="751746" h="170618">
                <a:moveTo>
                  <a:pt x="0" y="170618"/>
                </a:moveTo>
                <a:cubicBezTo>
                  <a:pt x="258585" y="119678"/>
                  <a:pt x="72310" y="166868"/>
                  <a:pt x="345752" y="95175"/>
                </a:cubicBezTo>
                <a:cubicBezTo>
                  <a:pt x="495179" y="34172"/>
                  <a:pt x="685171" y="30941"/>
                  <a:pt x="751746" y="0"/>
                </a:cubicBezTo>
              </a:path>
            </a:pathLst>
          </a:custGeom>
          <a:noFill/>
          <a:ln w="38100" cmpd="sng">
            <a:solidFill>
              <a:srgbClr val="0000FF"/>
            </a:solidFill>
            <a:round/>
            <a:headEnd/>
            <a:tailEnd/>
          </a:ln>
        </p:spPr>
        <p:txBody>
          <a:bodyPr/>
          <a:lstStyle/>
          <a:p>
            <a:endParaRPr lang="it-IT"/>
          </a:p>
        </p:txBody>
      </p:sp>
      <p:cxnSp>
        <p:nvCxnSpPr>
          <p:cNvPr id="33" name="Straight Arrow Connector 32"/>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p:cNvCxnSpPr/>
          <p:nvPr/>
        </p:nvCxnSpPr>
        <p:spPr bwMode="auto">
          <a:xfrm flipV="1">
            <a:off x="6311900" y="6105525"/>
            <a:ext cx="5063067" cy="127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912" name="TextBox 35"/>
          <p:cNvSpPr txBox="1">
            <a:spLocks noChangeArrowheads="1"/>
          </p:cNvSpPr>
          <p:nvPr/>
        </p:nvSpPr>
        <p:spPr bwMode="auto">
          <a:xfrm>
            <a:off x="8473018" y="6208713"/>
            <a:ext cx="614271" cy="369332"/>
          </a:xfrm>
          <a:prstGeom prst="rect">
            <a:avLst/>
          </a:prstGeom>
          <a:noFill/>
          <a:ln w="9525">
            <a:noFill/>
            <a:miter lim="800000"/>
            <a:headEnd/>
            <a:tailEnd/>
          </a:ln>
        </p:spPr>
        <p:txBody>
          <a:bodyPr wrap="none">
            <a:spAutoFit/>
          </a:bodyPr>
          <a:lstStyle/>
          <a:p>
            <a:r>
              <a:rPr lang="en-US"/>
              <a:t>time</a:t>
            </a:r>
          </a:p>
        </p:txBody>
      </p:sp>
      <p:sp>
        <p:nvSpPr>
          <p:cNvPr id="37913" name="TextBox 36"/>
          <p:cNvSpPr txBox="1">
            <a:spLocks noChangeArrowheads="1"/>
          </p:cNvSpPr>
          <p:nvPr/>
        </p:nvSpPr>
        <p:spPr bwMode="auto">
          <a:xfrm>
            <a:off x="6146801" y="3641726"/>
            <a:ext cx="317716" cy="369332"/>
          </a:xfrm>
          <a:prstGeom prst="rect">
            <a:avLst/>
          </a:prstGeom>
          <a:noFill/>
          <a:ln w="9525">
            <a:noFill/>
            <a:miter lim="800000"/>
            <a:headEnd/>
            <a:tailEnd/>
          </a:ln>
        </p:spPr>
        <p:txBody>
          <a:bodyPr wrap="none">
            <a:spAutoFit/>
          </a:bodyPr>
          <a:lstStyle/>
          <a:p>
            <a:r>
              <a:rPr lang="en-US"/>
              <a:t>A</a:t>
            </a:r>
          </a:p>
        </p:txBody>
      </p:sp>
      <p:cxnSp>
        <p:nvCxnSpPr>
          <p:cNvPr id="32" name="Straight Arrow Connector 31"/>
          <p:cNvCxnSpPr/>
          <p:nvPr/>
        </p:nvCxnSpPr>
        <p:spPr bwMode="auto">
          <a:xfrm>
            <a:off x="6705600" y="1025525"/>
            <a:ext cx="239184" cy="528638"/>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
          <p:cNvSpPr txBox="1">
            <a:spLocks noChangeArrowheads="1"/>
          </p:cNvSpPr>
          <p:nvPr/>
        </p:nvSpPr>
        <p:spPr bwMode="auto">
          <a:xfrm>
            <a:off x="4146552" y="166688"/>
            <a:ext cx="2118337" cy="369332"/>
          </a:xfrm>
          <a:prstGeom prst="rect">
            <a:avLst/>
          </a:prstGeom>
          <a:noFill/>
          <a:ln w="9525">
            <a:noFill/>
            <a:miter lim="800000"/>
            <a:headEnd/>
            <a:tailEnd/>
          </a:ln>
        </p:spPr>
        <p:txBody>
          <a:bodyPr wrap="none">
            <a:spAutoFit/>
          </a:bodyPr>
          <a:lstStyle/>
          <a:p>
            <a:r>
              <a:rPr lang="en-US" b="1"/>
              <a:t>Relaxation oscillator</a:t>
            </a:r>
          </a:p>
        </p:txBody>
      </p:sp>
      <p:sp>
        <p:nvSpPr>
          <p:cNvPr id="38914" name="TextBox 6"/>
          <p:cNvSpPr txBox="1">
            <a:spLocks noChangeArrowheads="1"/>
          </p:cNvSpPr>
          <p:nvPr/>
        </p:nvSpPr>
        <p:spPr bwMode="auto">
          <a:xfrm>
            <a:off x="6047318" y="1949451"/>
            <a:ext cx="317716" cy="369332"/>
          </a:xfrm>
          <a:prstGeom prst="rect">
            <a:avLst/>
          </a:prstGeom>
          <a:noFill/>
          <a:ln w="9525">
            <a:noFill/>
            <a:miter lim="800000"/>
            <a:headEnd/>
            <a:tailEnd/>
          </a:ln>
        </p:spPr>
        <p:txBody>
          <a:bodyPr wrap="none">
            <a:spAutoFit/>
          </a:bodyPr>
          <a:lstStyle/>
          <a:p>
            <a:r>
              <a:rPr lang="en-US"/>
              <a:t>A</a:t>
            </a:r>
          </a:p>
        </p:txBody>
      </p:sp>
      <p:sp>
        <p:nvSpPr>
          <p:cNvPr id="38915" name="TextBox 7"/>
          <p:cNvSpPr txBox="1">
            <a:spLocks noChangeArrowheads="1"/>
          </p:cNvSpPr>
          <p:nvPr/>
        </p:nvSpPr>
        <p:spPr bwMode="auto">
          <a:xfrm>
            <a:off x="8259234" y="1293813"/>
            <a:ext cx="309700" cy="369332"/>
          </a:xfrm>
          <a:prstGeom prst="rect">
            <a:avLst/>
          </a:prstGeom>
          <a:noFill/>
          <a:ln w="9525">
            <a:noFill/>
            <a:miter lim="800000"/>
            <a:headEnd/>
            <a:tailEnd/>
          </a:ln>
        </p:spPr>
        <p:txBody>
          <a:bodyPr wrap="none">
            <a:spAutoFit/>
          </a:bodyPr>
          <a:lstStyle/>
          <a:p>
            <a:r>
              <a:rPr lang="en-US"/>
              <a:t>B</a:t>
            </a:r>
          </a:p>
        </p:txBody>
      </p:sp>
      <p:sp>
        <p:nvSpPr>
          <p:cNvPr id="38916" name="Freeform 8"/>
          <p:cNvSpPr>
            <a:spLocks/>
          </p:cNvSpPr>
          <p:nvPr/>
        </p:nvSpPr>
        <p:spPr bwMode="auto">
          <a:xfrm>
            <a:off x="6517218" y="1512888"/>
            <a:ext cx="1591733" cy="539750"/>
          </a:xfrm>
          <a:custGeom>
            <a:avLst/>
            <a:gdLst>
              <a:gd name="T0" fmla="*/ 0 w 1193114"/>
              <a:gd name="T1" fmla="*/ 19757 h 936421"/>
              <a:gd name="T2" fmla="*/ 321839 w 1193114"/>
              <a:gd name="T3" fmla="*/ 4601 h 936421"/>
              <a:gd name="T4" fmla="*/ 1197236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0" name="Straight Connector 9"/>
          <p:cNvCxnSpPr/>
          <p:nvPr/>
        </p:nvCxnSpPr>
        <p:spPr bwMode="auto">
          <a:xfrm>
            <a:off x="8089900" y="1320800"/>
            <a:ext cx="0" cy="376238"/>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 name="Group 10"/>
          <p:cNvGrpSpPr>
            <a:grpSpLocks/>
          </p:cNvGrpSpPr>
          <p:nvPr/>
        </p:nvGrpSpPr>
        <p:grpSpPr bwMode="auto">
          <a:xfrm flipH="1" flipV="1">
            <a:off x="6841068" y="1884363"/>
            <a:ext cx="1589617" cy="730250"/>
            <a:chOff x="1486634" y="1961108"/>
            <a:chExt cx="1193114" cy="731176"/>
          </a:xfrm>
        </p:grpSpPr>
        <p:sp>
          <p:nvSpPr>
            <p:cNvPr id="38944" name="Freeform 11"/>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13" name="Straight Connector 12"/>
            <p:cNvCxnSpPr/>
            <p:nvPr/>
          </p:nvCxnSpPr>
          <p:spPr bwMode="auto">
            <a:xfrm>
              <a:off x="2667038"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8919" name="TextBox 13"/>
          <p:cNvSpPr txBox="1">
            <a:spLocks noChangeArrowheads="1"/>
          </p:cNvSpPr>
          <p:nvPr/>
        </p:nvSpPr>
        <p:spPr bwMode="auto">
          <a:xfrm>
            <a:off x="6106585" y="628650"/>
            <a:ext cx="679994" cy="369332"/>
          </a:xfrm>
          <a:prstGeom prst="rect">
            <a:avLst/>
          </a:prstGeom>
          <a:noFill/>
          <a:ln w="9525">
            <a:noFill/>
            <a:miter lim="800000"/>
            <a:headEnd/>
            <a:tailEnd/>
          </a:ln>
        </p:spPr>
        <p:txBody>
          <a:bodyPr wrap="none">
            <a:spAutoFit/>
          </a:bodyPr>
          <a:lstStyle/>
          <a:p>
            <a:r>
              <a:rPr lang="en-US"/>
              <a:t>input</a:t>
            </a:r>
          </a:p>
        </p:txBody>
      </p:sp>
      <p:cxnSp>
        <p:nvCxnSpPr>
          <p:cNvPr id="15" name="Straight Arrow Connector 14"/>
          <p:cNvCxnSpPr>
            <a:endCxn id="38916" idx="1"/>
          </p:cNvCxnSpPr>
          <p:nvPr/>
        </p:nvCxnSpPr>
        <p:spPr bwMode="auto">
          <a:xfrm>
            <a:off x="6705600" y="1025525"/>
            <a:ext cx="239184" cy="528638"/>
          </a:xfrm>
          <a:prstGeom prst="straightConnector1">
            <a:avLst/>
          </a:prstGeom>
          <a:solidFill>
            <a:schemeClr val="accent1"/>
          </a:solidFill>
          <a:ln w="9525" cap="flat" cmpd="sng" algn="ctr">
            <a:solidFill>
              <a:srgbClr val="000000"/>
            </a:solidFill>
            <a:prstDash val="sysDash"/>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921" name="TextBox 15"/>
          <p:cNvSpPr txBox="1">
            <a:spLocks noChangeArrowheads="1"/>
          </p:cNvSpPr>
          <p:nvPr/>
        </p:nvSpPr>
        <p:spPr bwMode="auto">
          <a:xfrm>
            <a:off x="3920067" y="1409701"/>
            <a:ext cx="308098" cy="369332"/>
          </a:xfrm>
          <a:prstGeom prst="rect">
            <a:avLst/>
          </a:prstGeom>
          <a:noFill/>
          <a:ln w="9525">
            <a:noFill/>
            <a:miter lim="800000"/>
            <a:headEnd/>
            <a:tailEnd/>
          </a:ln>
        </p:spPr>
        <p:txBody>
          <a:bodyPr wrap="none">
            <a:spAutoFit/>
          </a:bodyPr>
          <a:lstStyle/>
          <a:p>
            <a:r>
              <a:rPr lang="en-US"/>
              <a:t>C</a:t>
            </a:r>
          </a:p>
        </p:txBody>
      </p:sp>
      <p:grpSp>
        <p:nvGrpSpPr>
          <p:cNvPr id="3" name="Group 21"/>
          <p:cNvGrpSpPr>
            <a:grpSpLocks/>
          </p:cNvGrpSpPr>
          <p:nvPr/>
        </p:nvGrpSpPr>
        <p:grpSpPr bwMode="auto">
          <a:xfrm flipV="1">
            <a:off x="4271434" y="1857375"/>
            <a:ext cx="1591733" cy="730250"/>
            <a:chOff x="1486634" y="1961108"/>
            <a:chExt cx="1193114" cy="731176"/>
          </a:xfrm>
        </p:grpSpPr>
        <p:sp>
          <p:nvSpPr>
            <p:cNvPr id="38942" name="Freeform 22"/>
            <p:cNvSpPr>
              <a:spLocks/>
            </p:cNvSpPr>
            <p:nvPr/>
          </p:nvSpPr>
          <p:spPr bwMode="auto">
            <a:xfrm>
              <a:off x="1486634" y="2153522"/>
              <a:ext cx="1193114" cy="538762"/>
            </a:xfrm>
            <a:custGeom>
              <a:avLst/>
              <a:gdLst>
                <a:gd name="T0" fmla="*/ 0 w 1193114"/>
                <a:gd name="T1" fmla="*/ 19541 h 936421"/>
                <a:gd name="T2" fmla="*/ 320730 w 1193114"/>
                <a:gd name="T3" fmla="*/ 4551 h 936421"/>
                <a:gd name="T4" fmla="*/ 1193114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a:ln>
          </p:spPr>
          <p:txBody>
            <a:bodyPr/>
            <a:lstStyle/>
            <a:p>
              <a:endParaRPr lang="it-IT"/>
            </a:p>
          </p:txBody>
        </p:sp>
        <p:cxnSp>
          <p:nvCxnSpPr>
            <p:cNvPr id="24" name="Straight Connector 23"/>
            <p:cNvCxnSpPr/>
            <p:nvPr/>
          </p:nvCxnSpPr>
          <p:spPr bwMode="auto">
            <a:xfrm>
              <a:off x="2667055" y="1961108"/>
              <a:ext cx="0" cy="375125"/>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8923" name="Freeform 24"/>
          <p:cNvSpPr>
            <a:spLocks/>
          </p:cNvSpPr>
          <p:nvPr/>
        </p:nvSpPr>
        <p:spPr bwMode="auto">
          <a:xfrm flipH="1">
            <a:off x="4531784" y="1473200"/>
            <a:ext cx="1589616" cy="539750"/>
          </a:xfrm>
          <a:custGeom>
            <a:avLst/>
            <a:gdLst>
              <a:gd name="T0" fmla="*/ 0 w 1193114"/>
              <a:gd name="T1" fmla="*/ 19757 h 936421"/>
              <a:gd name="T2" fmla="*/ 319278 w 1193114"/>
              <a:gd name="T3" fmla="*/ 4601 h 936421"/>
              <a:gd name="T4" fmla="*/ 1187712 w 1193114"/>
              <a:gd name="T5" fmla="*/ 0 h 936421"/>
              <a:gd name="T6" fmla="*/ 0 60000 65536"/>
              <a:gd name="T7" fmla="*/ 0 60000 65536"/>
              <a:gd name="T8" fmla="*/ 0 60000 65536"/>
            </a:gdLst>
            <a:ahLst/>
            <a:cxnLst>
              <a:cxn ang="T6">
                <a:pos x="T0" y="T1"/>
              </a:cxn>
              <a:cxn ang="T7">
                <a:pos x="T2" y="T3"/>
              </a:cxn>
              <a:cxn ang="T8">
                <a:pos x="T4" y="T5"/>
              </a:cxn>
            </a:cxnLst>
            <a:rect l="0" t="0" r="r" b="b"/>
            <a:pathLst>
              <a:path w="1193114" h="936421">
                <a:moveTo>
                  <a:pt x="0" y="936421"/>
                </a:moveTo>
                <a:cubicBezTo>
                  <a:pt x="60939" y="655281"/>
                  <a:pt x="121878" y="374141"/>
                  <a:pt x="320730" y="218071"/>
                </a:cubicBezTo>
                <a:cubicBezTo>
                  <a:pt x="519582" y="62001"/>
                  <a:pt x="1193114" y="0"/>
                  <a:pt x="1193114" y="0"/>
                </a:cubicBezTo>
              </a:path>
            </a:pathLst>
          </a:custGeom>
          <a:noFill/>
          <a:ln w="19050" cmpd="sng">
            <a:solidFill>
              <a:srgbClr val="000000"/>
            </a:solidFill>
            <a:round/>
            <a:headEnd/>
            <a:tailEnd type="triangle" w="lg" len="lg"/>
          </a:ln>
        </p:spPr>
        <p:txBody>
          <a:bodyPr/>
          <a:lstStyle/>
          <a:p>
            <a:endParaRPr lang="it-IT"/>
          </a:p>
        </p:txBody>
      </p:sp>
      <p:sp>
        <p:nvSpPr>
          <p:cNvPr id="38924" name="Rectangle 25"/>
          <p:cNvSpPr>
            <a:spLocks noChangeArrowheads="1"/>
          </p:cNvSpPr>
          <p:nvPr/>
        </p:nvSpPr>
        <p:spPr bwMode="auto">
          <a:xfrm>
            <a:off x="3763433" y="719139"/>
            <a:ext cx="5113867" cy="2128837"/>
          </a:xfrm>
          <a:prstGeom prst="rect">
            <a:avLst/>
          </a:prstGeom>
          <a:noFill/>
          <a:ln w="9525">
            <a:solidFill>
              <a:srgbClr val="FF0000"/>
            </a:solidFill>
            <a:round/>
            <a:headEnd/>
            <a:tailEnd/>
          </a:ln>
        </p:spPr>
        <p:txBody>
          <a:bodyPr/>
          <a:lstStyle/>
          <a:p>
            <a:endParaRPr lang="it-IT">
              <a:solidFill>
                <a:srgbClr val="000000"/>
              </a:solidFill>
            </a:endParaRPr>
          </a:p>
        </p:txBody>
      </p:sp>
      <p:sp>
        <p:nvSpPr>
          <p:cNvPr id="38925" name="Freeform 26"/>
          <p:cNvSpPr>
            <a:spLocks/>
          </p:cNvSpPr>
          <p:nvPr/>
        </p:nvSpPr>
        <p:spPr bwMode="auto">
          <a:xfrm>
            <a:off x="6500284" y="5888039"/>
            <a:ext cx="1608667" cy="179387"/>
          </a:xfrm>
          <a:custGeom>
            <a:avLst/>
            <a:gdLst>
              <a:gd name="T0" fmla="*/ 0 w 1205943"/>
              <a:gd name="T1" fmla="*/ 178390 h 179587"/>
              <a:gd name="T2" fmla="*/ 746156 w 1205943"/>
              <a:gd name="T3" fmla="*/ 114680 h 179587"/>
              <a:gd name="T4" fmla="*/ 1209289 w 1205943"/>
              <a:gd name="T5" fmla="*/ 0 h 179587"/>
              <a:gd name="T6" fmla="*/ 0 60000 65536"/>
              <a:gd name="T7" fmla="*/ 0 60000 65536"/>
              <a:gd name="T8" fmla="*/ 0 60000 65536"/>
            </a:gdLst>
            <a:ahLst/>
            <a:cxnLst>
              <a:cxn ang="T6">
                <a:pos x="T0" y="T1"/>
              </a:cxn>
              <a:cxn ang="T7">
                <a:pos x="T2" y="T3"/>
              </a:cxn>
              <a:cxn ang="T8">
                <a:pos x="T4" y="T5"/>
              </a:cxn>
            </a:cxnLst>
            <a:rect l="0" t="0" r="r" b="b"/>
            <a:pathLst>
              <a:path w="1205943" h="179587">
                <a:moveTo>
                  <a:pt x="0" y="179587"/>
                </a:moveTo>
                <a:cubicBezTo>
                  <a:pt x="271551" y="162483"/>
                  <a:pt x="543102" y="145380"/>
                  <a:pt x="744092" y="115449"/>
                </a:cubicBezTo>
                <a:cubicBezTo>
                  <a:pt x="945083" y="85518"/>
                  <a:pt x="1205943" y="0"/>
                  <a:pt x="1205943" y="0"/>
                </a:cubicBezTo>
              </a:path>
            </a:pathLst>
          </a:custGeom>
          <a:noFill/>
          <a:ln w="38100" cmpd="sng">
            <a:solidFill>
              <a:srgbClr val="0000FF"/>
            </a:solidFill>
            <a:round/>
            <a:headEnd/>
            <a:tailEnd/>
          </a:ln>
        </p:spPr>
        <p:txBody>
          <a:bodyPr/>
          <a:lstStyle/>
          <a:p>
            <a:endParaRPr lang="it-IT"/>
          </a:p>
        </p:txBody>
      </p:sp>
      <p:sp>
        <p:nvSpPr>
          <p:cNvPr id="38926" name="Freeform 28"/>
          <p:cNvSpPr>
            <a:spLocks/>
          </p:cNvSpPr>
          <p:nvPr/>
        </p:nvSpPr>
        <p:spPr bwMode="auto">
          <a:xfrm rot="-3338474">
            <a:off x="7671329" y="4785255"/>
            <a:ext cx="1641475" cy="618067"/>
          </a:xfrm>
          <a:custGeom>
            <a:avLst/>
            <a:gdLst>
              <a:gd name="T0" fmla="*/ 0 w 1640655"/>
              <a:gd name="T1" fmla="*/ 428592 h 463832"/>
              <a:gd name="T2" fmla="*/ 404812 w 1640655"/>
              <a:gd name="T3" fmla="*/ 457262 h 463832"/>
              <a:gd name="T4" fmla="*/ 1244934 w 1640655"/>
              <a:gd name="T5" fmla="*/ 184967 h 463832"/>
              <a:gd name="T6" fmla="*/ 1645581 w 1640655"/>
              <a:gd name="T7" fmla="*/ 0 h 4638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0655" h="463832">
                <a:moveTo>
                  <a:pt x="0" y="430159"/>
                </a:moveTo>
                <a:cubicBezTo>
                  <a:pt x="271551" y="413055"/>
                  <a:pt x="153833" y="482392"/>
                  <a:pt x="403600" y="458934"/>
                </a:cubicBezTo>
                <a:cubicBezTo>
                  <a:pt x="653367" y="435476"/>
                  <a:pt x="1091780" y="246648"/>
                  <a:pt x="1241207" y="185645"/>
                </a:cubicBezTo>
                <a:cubicBezTo>
                  <a:pt x="1390634" y="124642"/>
                  <a:pt x="1574080" y="30941"/>
                  <a:pt x="1640655" y="0"/>
                </a:cubicBezTo>
              </a:path>
            </a:pathLst>
          </a:custGeom>
          <a:noFill/>
          <a:ln w="38100" cmpd="sng">
            <a:solidFill>
              <a:srgbClr val="0000FF"/>
            </a:solidFill>
            <a:round/>
            <a:headEnd/>
            <a:tailEnd/>
          </a:ln>
        </p:spPr>
        <p:txBody>
          <a:bodyPr/>
          <a:lstStyle/>
          <a:p>
            <a:endParaRPr lang="it-IT"/>
          </a:p>
        </p:txBody>
      </p:sp>
      <p:sp>
        <p:nvSpPr>
          <p:cNvPr id="38927" name="Freeform 29"/>
          <p:cNvSpPr>
            <a:spLocks/>
          </p:cNvSpPr>
          <p:nvPr/>
        </p:nvSpPr>
        <p:spPr bwMode="auto">
          <a:xfrm rot="5165071">
            <a:off x="8670397" y="4562476"/>
            <a:ext cx="765175" cy="228600"/>
          </a:xfrm>
          <a:custGeom>
            <a:avLst/>
            <a:gdLst>
              <a:gd name="T0" fmla="*/ 0 w 751746"/>
              <a:gd name="T1" fmla="*/ 175670 h 170618"/>
              <a:gd name="T2" fmla="*/ 391443 w 751746"/>
              <a:gd name="T3" fmla="*/ 97994 h 170618"/>
              <a:gd name="T4" fmla="*/ 851089 w 751746"/>
              <a:gd name="T5" fmla="*/ 0 h 170618"/>
              <a:gd name="T6" fmla="*/ 0 60000 65536"/>
              <a:gd name="T7" fmla="*/ 0 60000 65536"/>
              <a:gd name="T8" fmla="*/ 0 60000 65536"/>
            </a:gdLst>
            <a:ahLst/>
            <a:cxnLst>
              <a:cxn ang="T6">
                <a:pos x="T0" y="T1"/>
              </a:cxn>
              <a:cxn ang="T7">
                <a:pos x="T2" y="T3"/>
              </a:cxn>
              <a:cxn ang="T8">
                <a:pos x="T4" y="T5"/>
              </a:cxn>
            </a:cxnLst>
            <a:rect l="0" t="0" r="r" b="b"/>
            <a:pathLst>
              <a:path w="751746" h="170618">
                <a:moveTo>
                  <a:pt x="0" y="170618"/>
                </a:moveTo>
                <a:cubicBezTo>
                  <a:pt x="258585" y="119678"/>
                  <a:pt x="72310" y="166868"/>
                  <a:pt x="345752" y="95175"/>
                </a:cubicBezTo>
                <a:cubicBezTo>
                  <a:pt x="495179" y="34172"/>
                  <a:pt x="685171" y="30941"/>
                  <a:pt x="751746" y="0"/>
                </a:cubicBezTo>
              </a:path>
            </a:pathLst>
          </a:custGeom>
          <a:noFill/>
          <a:ln w="38100" cmpd="sng">
            <a:solidFill>
              <a:srgbClr val="0000FF"/>
            </a:solidFill>
            <a:round/>
            <a:headEnd/>
            <a:tailEnd/>
          </a:ln>
        </p:spPr>
        <p:txBody>
          <a:bodyPr/>
          <a:lstStyle/>
          <a:p>
            <a:endParaRPr lang="it-IT"/>
          </a:p>
        </p:txBody>
      </p:sp>
      <p:sp>
        <p:nvSpPr>
          <p:cNvPr id="38928" name="Freeform 30"/>
          <p:cNvSpPr>
            <a:spLocks/>
          </p:cNvSpPr>
          <p:nvPr/>
        </p:nvSpPr>
        <p:spPr bwMode="auto">
          <a:xfrm rot="5839223">
            <a:off x="8775701" y="5370513"/>
            <a:ext cx="977900" cy="317500"/>
          </a:xfrm>
          <a:custGeom>
            <a:avLst/>
            <a:gdLst>
              <a:gd name="T0" fmla="*/ 0 w 751746"/>
              <a:gd name="T1" fmla="*/ 1758994 h 170618"/>
              <a:gd name="T2" fmla="*/ 2179773 w 751746"/>
              <a:gd name="T3" fmla="*/ 981212 h 170618"/>
              <a:gd name="T4" fmla="*/ 4739343 w 751746"/>
              <a:gd name="T5" fmla="*/ 0 h 170618"/>
              <a:gd name="T6" fmla="*/ 0 60000 65536"/>
              <a:gd name="T7" fmla="*/ 0 60000 65536"/>
              <a:gd name="T8" fmla="*/ 0 60000 65536"/>
            </a:gdLst>
            <a:ahLst/>
            <a:cxnLst>
              <a:cxn ang="T6">
                <a:pos x="T0" y="T1"/>
              </a:cxn>
              <a:cxn ang="T7">
                <a:pos x="T2" y="T3"/>
              </a:cxn>
              <a:cxn ang="T8">
                <a:pos x="T4" y="T5"/>
              </a:cxn>
            </a:cxnLst>
            <a:rect l="0" t="0" r="r" b="b"/>
            <a:pathLst>
              <a:path w="751746" h="170618">
                <a:moveTo>
                  <a:pt x="0" y="170618"/>
                </a:moveTo>
                <a:cubicBezTo>
                  <a:pt x="258585" y="119678"/>
                  <a:pt x="72310" y="166868"/>
                  <a:pt x="345752" y="95175"/>
                </a:cubicBezTo>
                <a:cubicBezTo>
                  <a:pt x="495179" y="34172"/>
                  <a:pt x="685171" y="30941"/>
                  <a:pt x="751746" y="0"/>
                </a:cubicBezTo>
              </a:path>
            </a:pathLst>
          </a:custGeom>
          <a:noFill/>
          <a:ln w="38100" cmpd="sng">
            <a:solidFill>
              <a:srgbClr val="0000FF"/>
            </a:solidFill>
            <a:round/>
            <a:headEnd/>
            <a:tailEnd/>
          </a:ln>
        </p:spPr>
        <p:txBody>
          <a:bodyPr/>
          <a:lstStyle/>
          <a:p>
            <a:endParaRPr lang="it-IT"/>
          </a:p>
        </p:txBody>
      </p:sp>
      <p:pic>
        <p:nvPicPr>
          <p:cNvPr id="32"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84" y="3536950"/>
            <a:ext cx="5018616" cy="277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30" name="TextBox 32"/>
          <p:cNvSpPr txBox="1">
            <a:spLocks noChangeArrowheads="1"/>
          </p:cNvSpPr>
          <p:nvPr/>
        </p:nvSpPr>
        <p:spPr bwMode="auto">
          <a:xfrm>
            <a:off x="2667000" y="6242051"/>
            <a:ext cx="684803" cy="369332"/>
          </a:xfrm>
          <a:prstGeom prst="rect">
            <a:avLst/>
          </a:prstGeom>
          <a:noFill/>
          <a:ln w="9525">
            <a:noFill/>
            <a:miter lim="800000"/>
            <a:headEnd/>
            <a:tailEnd/>
          </a:ln>
        </p:spPr>
        <p:txBody>
          <a:bodyPr wrap="none">
            <a:spAutoFit/>
          </a:bodyPr>
          <a:lstStyle/>
          <a:p>
            <a:r>
              <a:rPr lang="en-US"/>
              <a:t>Input</a:t>
            </a:r>
          </a:p>
        </p:txBody>
      </p:sp>
      <p:sp>
        <p:nvSpPr>
          <p:cNvPr id="38931" name="TextBox 33"/>
          <p:cNvSpPr txBox="1">
            <a:spLocks noChangeArrowheads="1"/>
          </p:cNvSpPr>
          <p:nvPr/>
        </p:nvSpPr>
        <p:spPr bwMode="auto">
          <a:xfrm>
            <a:off x="332318" y="3267076"/>
            <a:ext cx="317716" cy="369332"/>
          </a:xfrm>
          <a:prstGeom prst="rect">
            <a:avLst/>
          </a:prstGeom>
          <a:noFill/>
          <a:ln w="9525">
            <a:noFill/>
            <a:miter lim="800000"/>
            <a:headEnd/>
            <a:tailEnd/>
          </a:ln>
        </p:spPr>
        <p:txBody>
          <a:bodyPr wrap="none">
            <a:spAutoFit/>
          </a:bodyPr>
          <a:lstStyle/>
          <a:p>
            <a:r>
              <a:rPr lang="en-US"/>
              <a:t>A</a:t>
            </a:r>
          </a:p>
        </p:txBody>
      </p:sp>
      <p:sp>
        <p:nvSpPr>
          <p:cNvPr id="38932" name="Text Box 4"/>
          <p:cNvSpPr txBox="1">
            <a:spLocks noChangeArrowheads="1"/>
          </p:cNvSpPr>
          <p:nvPr/>
        </p:nvSpPr>
        <p:spPr bwMode="auto">
          <a:xfrm>
            <a:off x="2173817" y="3124200"/>
            <a:ext cx="1439881" cy="369332"/>
          </a:xfrm>
          <a:prstGeom prst="rect">
            <a:avLst/>
          </a:prstGeom>
          <a:noFill/>
          <a:ln w="9525">
            <a:noFill/>
            <a:miter lim="800000"/>
            <a:headEnd/>
            <a:tailEnd/>
          </a:ln>
        </p:spPr>
        <p:txBody>
          <a:bodyPr wrap="none">
            <a:spAutoFit/>
          </a:bodyPr>
          <a:lstStyle/>
          <a:p>
            <a:r>
              <a:rPr lang="en-US"/>
              <a:t>Toggle switch</a:t>
            </a:r>
          </a:p>
        </p:txBody>
      </p:sp>
      <p:cxnSp>
        <p:nvCxnSpPr>
          <p:cNvPr id="36" name="Straight Arrow Connector 35"/>
          <p:cNvCxnSpPr/>
          <p:nvPr/>
        </p:nvCxnSpPr>
        <p:spPr bwMode="auto">
          <a:xfrm flipV="1">
            <a:off x="2770718" y="5837238"/>
            <a:ext cx="1248833" cy="5080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934" name="Freeform 36"/>
          <p:cNvSpPr>
            <a:spLocks/>
          </p:cNvSpPr>
          <p:nvPr/>
        </p:nvSpPr>
        <p:spPr bwMode="auto">
          <a:xfrm>
            <a:off x="9319684" y="5848350"/>
            <a:ext cx="1608667" cy="179388"/>
          </a:xfrm>
          <a:custGeom>
            <a:avLst/>
            <a:gdLst>
              <a:gd name="T0" fmla="*/ 0 w 1205943"/>
              <a:gd name="T1" fmla="*/ 178396 h 179587"/>
              <a:gd name="T2" fmla="*/ 746156 w 1205943"/>
              <a:gd name="T3" fmla="*/ 114683 h 179587"/>
              <a:gd name="T4" fmla="*/ 1209289 w 1205943"/>
              <a:gd name="T5" fmla="*/ 0 h 179587"/>
              <a:gd name="T6" fmla="*/ 0 60000 65536"/>
              <a:gd name="T7" fmla="*/ 0 60000 65536"/>
              <a:gd name="T8" fmla="*/ 0 60000 65536"/>
            </a:gdLst>
            <a:ahLst/>
            <a:cxnLst>
              <a:cxn ang="T6">
                <a:pos x="T0" y="T1"/>
              </a:cxn>
              <a:cxn ang="T7">
                <a:pos x="T2" y="T3"/>
              </a:cxn>
              <a:cxn ang="T8">
                <a:pos x="T4" y="T5"/>
              </a:cxn>
            </a:cxnLst>
            <a:rect l="0" t="0" r="r" b="b"/>
            <a:pathLst>
              <a:path w="1205943" h="179587">
                <a:moveTo>
                  <a:pt x="0" y="179587"/>
                </a:moveTo>
                <a:cubicBezTo>
                  <a:pt x="271551" y="162483"/>
                  <a:pt x="543102" y="145380"/>
                  <a:pt x="744092" y="115449"/>
                </a:cubicBezTo>
                <a:cubicBezTo>
                  <a:pt x="945083" y="85518"/>
                  <a:pt x="1205943" y="0"/>
                  <a:pt x="1205943" y="0"/>
                </a:cubicBezTo>
              </a:path>
            </a:pathLst>
          </a:custGeom>
          <a:noFill/>
          <a:ln w="38100" cmpd="sng">
            <a:solidFill>
              <a:srgbClr val="0000FF"/>
            </a:solidFill>
            <a:round/>
            <a:headEnd/>
            <a:tailEnd/>
          </a:ln>
        </p:spPr>
        <p:txBody>
          <a:bodyPr/>
          <a:lstStyle/>
          <a:p>
            <a:endParaRPr lang="it-IT"/>
          </a:p>
        </p:txBody>
      </p:sp>
      <p:cxnSp>
        <p:nvCxnSpPr>
          <p:cNvPr id="38" name="Straight Arrow Connector 37"/>
          <p:cNvCxnSpPr/>
          <p:nvPr/>
        </p:nvCxnSpPr>
        <p:spPr bwMode="auto">
          <a:xfrm flipV="1">
            <a:off x="6311900" y="6105525"/>
            <a:ext cx="5063067" cy="127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Arrow Connector 38"/>
          <p:cNvCxnSpPr/>
          <p:nvPr/>
        </p:nvCxnSpPr>
        <p:spPr bwMode="auto">
          <a:xfrm flipV="1">
            <a:off x="6326718" y="4130676"/>
            <a:ext cx="2116" cy="199866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937" name="TextBox 39"/>
          <p:cNvSpPr txBox="1">
            <a:spLocks noChangeArrowheads="1"/>
          </p:cNvSpPr>
          <p:nvPr/>
        </p:nvSpPr>
        <p:spPr bwMode="auto">
          <a:xfrm>
            <a:off x="8473018" y="6208713"/>
            <a:ext cx="614271" cy="369332"/>
          </a:xfrm>
          <a:prstGeom prst="rect">
            <a:avLst/>
          </a:prstGeom>
          <a:noFill/>
          <a:ln w="9525">
            <a:noFill/>
            <a:miter lim="800000"/>
            <a:headEnd/>
            <a:tailEnd/>
          </a:ln>
        </p:spPr>
        <p:txBody>
          <a:bodyPr wrap="none">
            <a:spAutoFit/>
          </a:bodyPr>
          <a:lstStyle/>
          <a:p>
            <a:r>
              <a:rPr lang="en-US"/>
              <a:t>time</a:t>
            </a:r>
          </a:p>
        </p:txBody>
      </p:sp>
      <p:sp>
        <p:nvSpPr>
          <p:cNvPr id="38938" name="TextBox 40"/>
          <p:cNvSpPr txBox="1">
            <a:spLocks noChangeArrowheads="1"/>
          </p:cNvSpPr>
          <p:nvPr/>
        </p:nvSpPr>
        <p:spPr bwMode="auto">
          <a:xfrm>
            <a:off x="6146801" y="3641726"/>
            <a:ext cx="317716" cy="369332"/>
          </a:xfrm>
          <a:prstGeom prst="rect">
            <a:avLst/>
          </a:prstGeom>
          <a:noFill/>
          <a:ln w="9525">
            <a:noFill/>
            <a:miter lim="800000"/>
            <a:headEnd/>
            <a:tailEnd/>
          </a:ln>
        </p:spPr>
        <p:txBody>
          <a:bodyPr wrap="none">
            <a:spAutoFit/>
          </a:bodyPr>
          <a:lstStyle/>
          <a:p>
            <a:r>
              <a:rPr lang="en-US"/>
              <a:t>A</a:t>
            </a:r>
          </a:p>
        </p:txBody>
      </p:sp>
      <p:cxnSp>
        <p:nvCxnSpPr>
          <p:cNvPr id="42" name="Straight Arrow Connector 41"/>
          <p:cNvCxnSpPr/>
          <p:nvPr/>
        </p:nvCxnSpPr>
        <p:spPr bwMode="auto">
          <a:xfrm flipV="1">
            <a:off x="4002618" y="4618038"/>
            <a:ext cx="16933" cy="124460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flipH="1">
            <a:off x="2702985" y="4643439"/>
            <a:ext cx="1128183" cy="757237"/>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Arrow Connector 43"/>
          <p:cNvCxnSpPr/>
          <p:nvPr/>
        </p:nvCxnSpPr>
        <p:spPr bwMode="auto">
          <a:xfrm>
            <a:off x="2719917" y="5400676"/>
            <a:ext cx="0" cy="525463"/>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074833" y="6284914"/>
            <a:ext cx="396781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Arial" charset="0"/>
                <a:ea typeface="ＭＳ Ｐゴシック" charset="0"/>
              </a:rPr>
              <a:t>Murray and Kirschner, Science, 1989</a:t>
            </a:r>
          </a:p>
        </p:txBody>
      </p:sp>
      <p:sp>
        <p:nvSpPr>
          <p:cNvPr id="40962" name="TextBox 1"/>
          <p:cNvSpPr txBox="1">
            <a:spLocks noChangeArrowheads="1"/>
          </p:cNvSpPr>
          <p:nvPr/>
        </p:nvSpPr>
        <p:spPr bwMode="auto">
          <a:xfrm>
            <a:off x="3558117" y="411164"/>
            <a:ext cx="2502416" cy="369332"/>
          </a:xfrm>
          <a:prstGeom prst="rect">
            <a:avLst/>
          </a:prstGeom>
          <a:noFill/>
          <a:ln w="9525">
            <a:noFill/>
            <a:miter lim="800000"/>
            <a:headEnd/>
            <a:tailEnd/>
          </a:ln>
        </p:spPr>
        <p:txBody>
          <a:bodyPr wrap="none">
            <a:spAutoFit/>
          </a:bodyPr>
          <a:lstStyle/>
          <a:p>
            <a:r>
              <a:rPr lang="en-US" b="1"/>
              <a:t>Systems level properties</a:t>
            </a:r>
          </a:p>
        </p:txBody>
      </p:sp>
      <p:sp>
        <p:nvSpPr>
          <p:cNvPr id="40963" name="TextBox 5"/>
          <p:cNvSpPr txBox="1">
            <a:spLocks noChangeArrowheads="1"/>
          </p:cNvSpPr>
          <p:nvPr/>
        </p:nvSpPr>
        <p:spPr bwMode="auto">
          <a:xfrm>
            <a:off x="565151" y="987425"/>
            <a:ext cx="11032067" cy="923330"/>
          </a:xfrm>
          <a:prstGeom prst="rect">
            <a:avLst/>
          </a:prstGeom>
          <a:noFill/>
          <a:ln w="9525">
            <a:noFill/>
            <a:miter lim="800000"/>
            <a:headEnd/>
            <a:tailEnd/>
          </a:ln>
        </p:spPr>
        <p:txBody>
          <a:bodyPr>
            <a:spAutoFit/>
          </a:bodyPr>
          <a:lstStyle/>
          <a:p>
            <a:pPr algn="l"/>
            <a:r>
              <a:rPr lang="en-US"/>
              <a:t>- S/M oscillations during Xenopus early development</a:t>
            </a:r>
          </a:p>
          <a:p>
            <a:pPr algn="l"/>
            <a:endParaRPr lang="en-US"/>
          </a:p>
          <a:p>
            <a:pPr algn="l"/>
            <a:r>
              <a:rPr lang="en-US"/>
              <a:t>- How is mitosis well separated from S-phase without G phases</a:t>
            </a:r>
          </a:p>
        </p:txBody>
      </p:sp>
      <p:sp>
        <p:nvSpPr>
          <p:cNvPr id="40964" name="Rectangle 6"/>
          <p:cNvSpPr>
            <a:spLocks noChangeArrowheads="1"/>
          </p:cNvSpPr>
          <p:nvPr/>
        </p:nvSpPr>
        <p:spPr bwMode="auto">
          <a:xfrm>
            <a:off x="256118" y="885825"/>
            <a:ext cx="10418233" cy="795338"/>
          </a:xfrm>
          <a:prstGeom prst="rect">
            <a:avLst/>
          </a:prstGeom>
          <a:noFill/>
          <a:ln w="38100">
            <a:solidFill>
              <a:srgbClr val="FF0000"/>
            </a:solidFill>
            <a:round/>
            <a:headEnd/>
            <a:tailEnd/>
          </a:ln>
        </p:spPr>
        <p:txBody>
          <a:bodyPr/>
          <a:lstStyle/>
          <a:p>
            <a:endParaRPr lang="it-IT">
              <a:solidFill>
                <a:srgbClr val="000000"/>
              </a:solidFill>
            </a:endParaRPr>
          </a:p>
        </p:txBody>
      </p:sp>
      <p:pic>
        <p:nvPicPr>
          <p:cNvPr id="40965" name="Picture 6" descr="Screen shot 2012-11-06 at 7.47.51 AM.png"/>
          <p:cNvPicPr>
            <a:picLocks noChangeAspect="1"/>
          </p:cNvPicPr>
          <p:nvPr/>
        </p:nvPicPr>
        <p:blipFill>
          <a:blip r:embed="rId4"/>
          <a:srcRect/>
          <a:stretch>
            <a:fillRect/>
          </a:stretch>
        </p:blipFill>
        <p:spPr bwMode="auto">
          <a:xfrm>
            <a:off x="666751" y="2703513"/>
            <a:ext cx="10549467" cy="3213100"/>
          </a:xfrm>
          <a:prstGeom prst="rect">
            <a:avLst/>
          </a:prstGeom>
          <a:noFill/>
          <a:ln w="9525">
            <a:noFill/>
            <a:miter lim="800000"/>
            <a:headEnd/>
            <a:tailEnd/>
          </a:ln>
        </p:spPr>
      </p:pic>
      <p:pic>
        <p:nvPicPr>
          <p:cNvPr id="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97"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3526367" y="1801813"/>
            <a:ext cx="901700" cy="3762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70339" name="Text Box 3"/>
          <p:cNvSpPr txBox="1">
            <a:spLocks noChangeArrowheads="1"/>
          </p:cNvSpPr>
          <p:nvPr/>
        </p:nvSpPr>
        <p:spPr bwMode="auto">
          <a:xfrm>
            <a:off x="3556001" y="1833563"/>
            <a:ext cx="615862"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CDK</a:t>
            </a:r>
          </a:p>
        </p:txBody>
      </p:sp>
      <p:sp>
        <p:nvSpPr>
          <p:cNvPr id="270340" name="Oval 4"/>
          <p:cNvSpPr>
            <a:spLocks noChangeArrowheads="1"/>
          </p:cNvSpPr>
          <p:nvPr/>
        </p:nvSpPr>
        <p:spPr bwMode="auto">
          <a:xfrm>
            <a:off x="3608918" y="2182814"/>
            <a:ext cx="768349" cy="363537"/>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70341" name="Text Box 5"/>
          <p:cNvSpPr txBox="1">
            <a:spLocks noChangeArrowheads="1"/>
          </p:cNvSpPr>
          <p:nvPr/>
        </p:nvSpPr>
        <p:spPr bwMode="auto">
          <a:xfrm>
            <a:off x="3575051" y="2206625"/>
            <a:ext cx="537314"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Cyc</a:t>
            </a:r>
          </a:p>
        </p:txBody>
      </p:sp>
      <p:sp>
        <p:nvSpPr>
          <p:cNvPr id="270342" name="Text Box 6"/>
          <p:cNvSpPr txBox="1">
            <a:spLocks noChangeArrowheads="1"/>
          </p:cNvSpPr>
          <p:nvPr/>
        </p:nvSpPr>
        <p:spPr bwMode="auto">
          <a:xfrm>
            <a:off x="5249333" y="1735138"/>
            <a:ext cx="26468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Arial" charset="0"/>
                <a:ea typeface="ＭＳ Ｐゴシック" charset="0"/>
              </a:rPr>
              <a:t>cyclin dependent kinase</a:t>
            </a:r>
          </a:p>
        </p:txBody>
      </p:sp>
      <p:sp>
        <p:nvSpPr>
          <p:cNvPr id="270343" name="Text Box 7"/>
          <p:cNvSpPr txBox="1">
            <a:spLocks noChangeArrowheads="1"/>
          </p:cNvSpPr>
          <p:nvPr/>
        </p:nvSpPr>
        <p:spPr bwMode="auto">
          <a:xfrm>
            <a:off x="5274733" y="2116138"/>
            <a:ext cx="287771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Arial" charset="0"/>
                <a:ea typeface="ＭＳ Ｐゴシック" charset="0"/>
              </a:rPr>
              <a:t>cyclin (regulatory subunit) </a:t>
            </a:r>
          </a:p>
        </p:txBody>
      </p:sp>
      <p:sp>
        <p:nvSpPr>
          <p:cNvPr id="270345" name="Text Box 9"/>
          <p:cNvSpPr txBox="1">
            <a:spLocks noChangeArrowheads="1"/>
          </p:cNvSpPr>
          <p:nvPr/>
        </p:nvSpPr>
        <p:spPr bwMode="auto">
          <a:xfrm>
            <a:off x="1938867" y="3114676"/>
            <a:ext cx="8648700" cy="1671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lnSpc>
                <a:spcPct val="190000"/>
              </a:lnSpc>
              <a:buFontTx/>
              <a:buChar char="-"/>
              <a:defRPr/>
            </a:pPr>
            <a:r>
              <a:rPr lang="en-US" sz="1800">
                <a:latin typeface="Arial" charset="0"/>
                <a:ea typeface="ＭＳ Ｐゴシック" charset="0"/>
              </a:rPr>
              <a:t> Cyclin dependent kinase without cyclin is inactive.</a:t>
            </a:r>
          </a:p>
          <a:p>
            <a:pPr algn="l">
              <a:lnSpc>
                <a:spcPct val="190000"/>
              </a:lnSpc>
              <a:buFontTx/>
              <a:buChar char="-"/>
              <a:defRPr/>
            </a:pPr>
            <a:r>
              <a:rPr lang="en-US" sz="1800">
                <a:latin typeface="Arial" charset="0"/>
                <a:ea typeface="ＭＳ Ｐゴシック" charset="0"/>
              </a:rPr>
              <a:t> Cyclin dependent kinase is present in excess.</a:t>
            </a:r>
          </a:p>
          <a:p>
            <a:pPr algn="l">
              <a:lnSpc>
                <a:spcPct val="190000"/>
              </a:lnSpc>
              <a:buFontTx/>
              <a:buChar char="-"/>
              <a:defRPr/>
            </a:pPr>
            <a:r>
              <a:rPr lang="en-US" sz="1800">
                <a:latin typeface="Arial" charset="0"/>
                <a:ea typeface="ＭＳ Ｐゴシック" charset="0"/>
              </a:rPr>
              <a:t> The binding of Cyclin and CDK is very spontaneous.</a:t>
            </a:r>
          </a:p>
        </p:txBody>
      </p:sp>
      <p:sp>
        <p:nvSpPr>
          <p:cNvPr id="270346" name="Text Box 10"/>
          <p:cNvSpPr txBox="1">
            <a:spLocks noChangeArrowheads="1"/>
          </p:cNvSpPr>
          <p:nvPr/>
        </p:nvSpPr>
        <p:spPr bwMode="auto">
          <a:xfrm>
            <a:off x="3534833" y="1220788"/>
            <a:ext cx="67197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Arial" charset="0"/>
                <a:ea typeface="ＭＳ Ｐゴシック" charset="0"/>
              </a:rPr>
              <a:t>MPF</a:t>
            </a:r>
          </a:p>
        </p:txBody>
      </p:sp>
      <p:sp>
        <p:nvSpPr>
          <p:cNvPr id="41993" name="TextBox 1"/>
          <p:cNvSpPr txBox="1">
            <a:spLocks noChangeArrowheads="1"/>
          </p:cNvSpPr>
          <p:nvPr/>
        </p:nvSpPr>
        <p:spPr bwMode="auto">
          <a:xfrm>
            <a:off x="1305984" y="358775"/>
            <a:ext cx="4739567" cy="646331"/>
          </a:xfrm>
          <a:prstGeom prst="rect">
            <a:avLst/>
          </a:prstGeom>
          <a:noFill/>
          <a:ln w="9525">
            <a:noFill/>
            <a:miter lim="800000"/>
            <a:headEnd/>
            <a:tailEnd/>
          </a:ln>
        </p:spPr>
        <p:txBody>
          <a:bodyPr wrap="none">
            <a:spAutoFit/>
          </a:bodyPr>
          <a:lstStyle/>
          <a:p>
            <a:r>
              <a:rPr lang="en-US" b="1"/>
              <a:t>Molecular network:</a:t>
            </a:r>
          </a:p>
          <a:p>
            <a:r>
              <a:rPr lang="en-US" b="1"/>
              <a:t>MPF is the main regulator of mitosis in </a:t>
            </a:r>
            <a:r>
              <a:rPr lang="en-US" b="1" i="1"/>
              <a:t>Xenopus</a:t>
            </a:r>
          </a:p>
        </p:txBody>
      </p:sp>
      <p:pic>
        <p:nvPicPr>
          <p:cNvPr id="11"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4"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6489701" y="2033589"/>
            <a:ext cx="901700" cy="3762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43" name="Text Box 3"/>
          <p:cNvSpPr txBox="1">
            <a:spLocks noChangeArrowheads="1"/>
          </p:cNvSpPr>
          <p:nvPr/>
        </p:nvSpPr>
        <p:spPr bwMode="auto">
          <a:xfrm>
            <a:off x="6519334" y="2065338"/>
            <a:ext cx="615862"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CDK</a:t>
            </a:r>
          </a:p>
        </p:txBody>
      </p:sp>
      <p:sp>
        <p:nvSpPr>
          <p:cNvPr id="445444" name="Oval 4"/>
          <p:cNvSpPr>
            <a:spLocks noChangeArrowheads="1"/>
          </p:cNvSpPr>
          <p:nvPr/>
        </p:nvSpPr>
        <p:spPr bwMode="auto">
          <a:xfrm>
            <a:off x="6572251" y="2414589"/>
            <a:ext cx="768349" cy="363537"/>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45" name="Text Box 5"/>
          <p:cNvSpPr txBox="1">
            <a:spLocks noChangeArrowheads="1"/>
          </p:cNvSpPr>
          <p:nvPr/>
        </p:nvSpPr>
        <p:spPr bwMode="auto">
          <a:xfrm>
            <a:off x="6538384" y="2438400"/>
            <a:ext cx="537314"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Cyc</a:t>
            </a:r>
          </a:p>
        </p:txBody>
      </p:sp>
      <p:sp>
        <p:nvSpPr>
          <p:cNvPr id="445446" name="Line 6"/>
          <p:cNvSpPr>
            <a:spLocks noChangeShapeType="1"/>
          </p:cNvSpPr>
          <p:nvPr/>
        </p:nvSpPr>
        <p:spPr bwMode="auto">
          <a:xfrm>
            <a:off x="4944534" y="23749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47" name="Oval 7"/>
          <p:cNvSpPr>
            <a:spLocks noChangeArrowheads="1"/>
          </p:cNvSpPr>
          <p:nvPr/>
        </p:nvSpPr>
        <p:spPr bwMode="auto">
          <a:xfrm>
            <a:off x="3964518" y="2325689"/>
            <a:ext cx="768349" cy="363537"/>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48" name="Text Box 8"/>
          <p:cNvSpPr txBox="1">
            <a:spLocks noChangeArrowheads="1"/>
          </p:cNvSpPr>
          <p:nvPr/>
        </p:nvSpPr>
        <p:spPr bwMode="auto">
          <a:xfrm>
            <a:off x="3930651" y="2349500"/>
            <a:ext cx="537314"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Cyc</a:t>
            </a:r>
          </a:p>
        </p:txBody>
      </p:sp>
      <p:sp>
        <p:nvSpPr>
          <p:cNvPr id="445449" name="Line 9"/>
          <p:cNvSpPr>
            <a:spLocks noChangeShapeType="1"/>
          </p:cNvSpPr>
          <p:nvPr/>
        </p:nvSpPr>
        <p:spPr bwMode="auto">
          <a:xfrm>
            <a:off x="2590800" y="24892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50" name="Rectangle 10"/>
          <p:cNvSpPr>
            <a:spLocks noChangeArrowheads="1"/>
          </p:cNvSpPr>
          <p:nvPr/>
        </p:nvSpPr>
        <p:spPr bwMode="auto">
          <a:xfrm>
            <a:off x="4897967" y="1296989"/>
            <a:ext cx="901700" cy="3762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51" name="Text Box 11"/>
          <p:cNvSpPr txBox="1">
            <a:spLocks noChangeArrowheads="1"/>
          </p:cNvSpPr>
          <p:nvPr/>
        </p:nvSpPr>
        <p:spPr bwMode="auto">
          <a:xfrm>
            <a:off x="4927601" y="1328738"/>
            <a:ext cx="615862"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CDK</a:t>
            </a:r>
          </a:p>
        </p:txBody>
      </p:sp>
      <p:sp>
        <p:nvSpPr>
          <p:cNvPr id="445452" name="Line 12"/>
          <p:cNvSpPr>
            <a:spLocks noChangeShapeType="1"/>
          </p:cNvSpPr>
          <p:nvPr/>
        </p:nvSpPr>
        <p:spPr bwMode="auto">
          <a:xfrm flipH="1">
            <a:off x="4876800" y="26289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53" name="Line 13"/>
          <p:cNvSpPr>
            <a:spLocks noChangeShapeType="1"/>
          </p:cNvSpPr>
          <p:nvPr/>
        </p:nvSpPr>
        <p:spPr bwMode="auto">
          <a:xfrm>
            <a:off x="5604933" y="1841500"/>
            <a:ext cx="0" cy="53340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54" name="Line 14"/>
          <p:cNvSpPr>
            <a:spLocks noChangeShapeType="1"/>
          </p:cNvSpPr>
          <p:nvPr/>
        </p:nvSpPr>
        <p:spPr bwMode="auto">
          <a:xfrm>
            <a:off x="5367867" y="1892300"/>
            <a:ext cx="0" cy="74930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55" name="Line 15"/>
          <p:cNvSpPr>
            <a:spLocks noChangeShapeType="1"/>
          </p:cNvSpPr>
          <p:nvPr/>
        </p:nvSpPr>
        <p:spPr bwMode="auto">
          <a:xfrm>
            <a:off x="4368800" y="2832100"/>
            <a:ext cx="0" cy="990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56" name="Line 16"/>
          <p:cNvSpPr>
            <a:spLocks noChangeShapeType="1"/>
          </p:cNvSpPr>
          <p:nvPr/>
        </p:nvSpPr>
        <p:spPr bwMode="auto">
          <a:xfrm>
            <a:off x="6891867" y="2895600"/>
            <a:ext cx="0" cy="939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57" name="Oval 17"/>
          <p:cNvSpPr>
            <a:spLocks noChangeArrowheads="1"/>
          </p:cNvSpPr>
          <p:nvPr/>
        </p:nvSpPr>
        <p:spPr bwMode="auto">
          <a:xfrm>
            <a:off x="4114800" y="39497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58" name="Oval 18"/>
          <p:cNvSpPr>
            <a:spLocks noChangeArrowheads="1"/>
          </p:cNvSpPr>
          <p:nvPr/>
        </p:nvSpPr>
        <p:spPr bwMode="auto">
          <a:xfrm>
            <a:off x="4368800" y="41402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59" name="Oval 19"/>
          <p:cNvSpPr>
            <a:spLocks noChangeArrowheads="1"/>
          </p:cNvSpPr>
          <p:nvPr/>
        </p:nvSpPr>
        <p:spPr bwMode="auto">
          <a:xfrm>
            <a:off x="4487333" y="39116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60" name="Oval 20"/>
          <p:cNvSpPr>
            <a:spLocks noChangeArrowheads="1"/>
          </p:cNvSpPr>
          <p:nvPr/>
        </p:nvSpPr>
        <p:spPr bwMode="auto">
          <a:xfrm>
            <a:off x="4690533" y="40640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61" name="Rectangle 21"/>
          <p:cNvSpPr>
            <a:spLocks noChangeArrowheads="1"/>
          </p:cNvSpPr>
          <p:nvPr/>
        </p:nvSpPr>
        <p:spPr bwMode="auto">
          <a:xfrm>
            <a:off x="6350000" y="1930400"/>
            <a:ext cx="1168400" cy="939800"/>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62" name="Oval 22"/>
          <p:cNvSpPr>
            <a:spLocks noChangeArrowheads="1"/>
          </p:cNvSpPr>
          <p:nvPr/>
        </p:nvSpPr>
        <p:spPr bwMode="auto">
          <a:xfrm>
            <a:off x="6485467" y="40386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63" name="Oval 23"/>
          <p:cNvSpPr>
            <a:spLocks noChangeArrowheads="1"/>
          </p:cNvSpPr>
          <p:nvPr/>
        </p:nvSpPr>
        <p:spPr bwMode="auto">
          <a:xfrm>
            <a:off x="6739467" y="42291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64" name="Oval 24"/>
          <p:cNvSpPr>
            <a:spLocks noChangeArrowheads="1"/>
          </p:cNvSpPr>
          <p:nvPr/>
        </p:nvSpPr>
        <p:spPr bwMode="auto">
          <a:xfrm>
            <a:off x="6858000" y="40005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65" name="Oval 25"/>
          <p:cNvSpPr>
            <a:spLocks noChangeArrowheads="1"/>
          </p:cNvSpPr>
          <p:nvPr/>
        </p:nvSpPr>
        <p:spPr bwMode="auto">
          <a:xfrm>
            <a:off x="7061200" y="41529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68" name="Freeform 28"/>
          <p:cNvSpPr>
            <a:spLocks/>
          </p:cNvSpPr>
          <p:nvPr/>
        </p:nvSpPr>
        <p:spPr bwMode="auto">
          <a:xfrm>
            <a:off x="6891867" y="3213100"/>
            <a:ext cx="660400" cy="285750"/>
          </a:xfrm>
          <a:custGeom>
            <a:avLst/>
            <a:gdLst>
              <a:gd name="T0" fmla="*/ 0 w 312"/>
              <a:gd name="T1" fmla="*/ 0 h 180"/>
              <a:gd name="T2" fmla="*/ 152400 w 312"/>
              <a:gd name="T3" fmla="*/ 241300 h 180"/>
              <a:gd name="T4" fmla="*/ 495300 w 312"/>
              <a:gd name="T5" fmla="*/ 266700 h 180"/>
              <a:gd name="T6" fmla="*/ 0 60000 65536"/>
              <a:gd name="T7" fmla="*/ 0 60000 65536"/>
              <a:gd name="T8" fmla="*/ 0 60000 65536"/>
            </a:gdLst>
            <a:ahLst/>
            <a:cxnLst>
              <a:cxn ang="T6">
                <a:pos x="T0" y="T1"/>
              </a:cxn>
              <a:cxn ang="T7">
                <a:pos x="T2" y="T3"/>
              </a:cxn>
              <a:cxn ang="T8">
                <a:pos x="T4" y="T5"/>
              </a:cxn>
            </a:cxnLst>
            <a:rect l="0" t="0" r="r" b="b"/>
            <a:pathLst>
              <a:path w="312" h="180">
                <a:moveTo>
                  <a:pt x="0" y="0"/>
                </a:moveTo>
                <a:cubicBezTo>
                  <a:pt x="22" y="62"/>
                  <a:pt x="44" y="124"/>
                  <a:pt x="96" y="152"/>
                </a:cubicBezTo>
                <a:cubicBezTo>
                  <a:pt x="148" y="180"/>
                  <a:pt x="230" y="174"/>
                  <a:pt x="312" y="168"/>
                </a:cubicBezTo>
              </a:path>
            </a:pathLst>
          </a:custGeom>
          <a:noFill/>
          <a:ln w="19050">
            <a:solidFill>
              <a:schemeClr val="tx1"/>
            </a:solidFill>
            <a:round/>
            <a:headEnd/>
            <a:tailEnd type="triangle" w="med" len="med"/>
          </a:ln>
          <a:effectLst/>
        </p:spPr>
        <p:txBody>
          <a:bodyPr wrap="none" anchor="ctr"/>
          <a:lstStyle/>
          <a:p>
            <a:endParaRPr lang="it-IT"/>
          </a:p>
        </p:txBody>
      </p:sp>
      <p:sp>
        <p:nvSpPr>
          <p:cNvPr id="445469" name="Rectangle 29"/>
          <p:cNvSpPr>
            <a:spLocks noChangeArrowheads="1"/>
          </p:cNvSpPr>
          <p:nvPr/>
        </p:nvSpPr>
        <p:spPr bwMode="auto">
          <a:xfrm>
            <a:off x="7658101" y="3303589"/>
            <a:ext cx="901700" cy="3762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45470" name="Text Box 30"/>
          <p:cNvSpPr txBox="1">
            <a:spLocks noChangeArrowheads="1"/>
          </p:cNvSpPr>
          <p:nvPr/>
        </p:nvSpPr>
        <p:spPr bwMode="auto">
          <a:xfrm>
            <a:off x="7687734" y="3335338"/>
            <a:ext cx="615862"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CDK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CEE773E-F754-49BB-8EFD-08857A9B085F}"/>
              </a:ext>
            </a:extLst>
          </p:cNvPr>
          <p:cNvPicPr>
            <a:picLocks noChangeAspect="1"/>
          </p:cNvPicPr>
          <p:nvPr/>
        </p:nvPicPr>
        <p:blipFill>
          <a:blip r:embed="rId4"/>
          <a:stretch>
            <a:fillRect/>
          </a:stretch>
        </p:blipFill>
        <p:spPr>
          <a:xfrm>
            <a:off x="1839724" y="0"/>
            <a:ext cx="8512552" cy="685800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966034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88" name="Text Box 132"/>
          <p:cNvSpPr txBox="1">
            <a:spLocks noChangeArrowheads="1"/>
          </p:cNvSpPr>
          <p:nvPr/>
        </p:nvSpPr>
        <p:spPr bwMode="auto">
          <a:xfrm>
            <a:off x="1661584" y="149226"/>
            <a:ext cx="494237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Arial" charset="0"/>
                <a:ea typeface="ＭＳ Ｐゴシック" charset="0"/>
              </a:rPr>
              <a:t>Also phosphorylation controls MPF activity</a:t>
            </a:r>
          </a:p>
        </p:txBody>
      </p:sp>
      <p:sp>
        <p:nvSpPr>
          <p:cNvPr id="90" name="Rectangle 23"/>
          <p:cNvSpPr>
            <a:spLocks noChangeArrowheads="1"/>
          </p:cNvSpPr>
          <p:nvPr/>
        </p:nvSpPr>
        <p:spPr bwMode="auto">
          <a:xfrm>
            <a:off x="6455834" y="2909889"/>
            <a:ext cx="901700" cy="3762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91" name="Text Box 24"/>
          <p:cNvSpPr txBox="1">
            <a:spLocks noChangeArrowheads="1"/>
          </p:cNvSpPr>
          <p:nvPr/>
        </p:nvSpPr>
        <p:spPr bwMode="auto">
          <a:xfrm>
            <a:off x="6485468" y="2941638"/>
            <a:ext cx="615862"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CDK</a:t>
            </a:r>
          </a:p>
        </p:txBody>
      </p:sp>
      <p:sp>
        <p:nvSpPr>
          <p:cNvPr id="92" name="Oval 25"/>
          <p:cNvSpPr>
            <a:spLocks noChangeArrowheads="1"/>
          </p:cNvSpPr>
          <p:nvPr/>
        </p:nvSpPr>
        <p:spPr bwMode="auto">
          <a:xfrm>
            <a:off x="6538384" y="3290889"/>
            <a:ext cx="768349" cy="363537"/>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93" name="Text Box 26"/>
          <p:cNvSpPr txBox="1">
            <a:spLocks noChangeArrowheads="1"/>
          </p:cNvSpPr>
          <p:nvPr/>
        </p:nvSpPr>
        <p:spPr bwMode="auto">
          <a:xfrm>
            <a:off x="6504517" y="3314700"/>
            <a:ext cx="537314"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Cyc</a:t>
            </a:r>
          </a:p>
        </p:txBody>
      </p:sp>
      <p:sp>
        <p:nvSpPr>
          <p:cNvPr id="94" name="Line 27"/>
          <p:cNvSpPr>
            <a:spLocks noChangeShapeType="1"/>
          </p:cNvSpPr>
          <p:nvPr/>
        </p:nvSpPr>
        <p:spPr bwMode="auto">
          <a:xfrm>
            <a:off x="4910667" y="32512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95" name="Oval 28"/>
          <p:cNvSpPr>
            <a:spLocks noChangeArrowheads="1"/>
          </p:cNvSpPr>
          <p:nvPr/>
        </p:nvSpPr>
        <p:spPr bwMode="auto">
          <a:xfrm>
            <a:off x="3930651" y="3201989"/>
            <a:ext cx="768349" cy="363537"/>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96" name="Text Box 29"/>
          <p:cNvSpPr txBox="1">
            <a:spLocks noChangeArrowheads="1"/>
          </p:cNvSpPr>
          <p:nvPr/>
        </p:nvSpPr>
        <p:spPr bwMode="auto">
          <a:xfrm>
            <a:off x="3896784" y="3225800"/>
            <a:ext cx="537314"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Cyc</a:t>
            </a:r>
          </a:p>
        </p:txBody>
      </p:sp>
      <p:sp>
        <p:nvSpPr>
          <p:cNvPr id="97" name="Line 30"/>
          <p:cNvSpPr>
            <a:spLocks noChangeShapeType="1"/>
          </p:cNvSpPr>
          <p:nvPr/>
        </p:nvSpPr>
        <p:spPr bwMode="auto">
          <a:xfrm>
            <a:off x="2556934" y="33655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98" name="Rectangle 31"/>
          <p:cNvSpPr>
            <a:spLocks noChangeArrowheads="1"/>
          </p:cNvSpPr>
          <p:nvPr/>
        </p:nvSpPr>
        <p:spPr bwMode="auto">
          <a:xfrm>
            <a:off x="4864101" y="2173289"/>
            <a:ext cx="901700" cy="3762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99" name="Text Box 32"/>
          <p:cNvSpPr txBox="1">
            <a:spLocks noChangeArrowheads="1"/>
          </p:cNvSpPr>
          <p:nvPr/>
        </p:nvSpPr>
        <p:spPr bwMode="auto">
          <a:xfrm>
            <a:off x="4893734" y="2205038"/>
            <a:ext cx="615862"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CDK</a:t>
            </a:r>
          </a:p>
        </p:txBody>
      </p:sp>
      <p:sp>
        <p:nvSpPr>
          <p:cNvPr id="100" name="Line 33"/>
          <p:cNvSpPr>
            <a:spLocks noChangeShapeType="1"/>
          </p:cNvSpPr>
          <p:nvPr/>
        </p:nvSpPr>
        <p:spPr bwMode="auto">
          <a:xfrm flipH="1">
            <a:off x="4842934" y="35052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1" name="Line 34"/>
          <p:cNvSpPr>
            <a:spLocks noChangeShapeType="1"/>
          </p:cNvSpPr>
          <p:nvPr/>
        </p:nvSpPr>
        <p:spPr bwMode="auto">
          <a:xfrm>
            <a:off x="5571067" y="2717800"/>
            <a:ext cx="0" cy="53340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 name="Line 35"/>
          <p:cNvSpPr>
            <a:spLocks noChangeShapeType="1"/>
          </p:cNvSpPr>
          <p:nvPr/>
        </p:nvSpPr>
        <p:spPr bwMode="auto">
          <a:xfrm>
            <a:off x="5334000" y="2768600"/>
            <a:ext cx="0" cy="74930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3" name="Line 36"/>
          <p:cNvSpPr>
            <a:spLocks noChangeShapeType="1"/>
          </p:cNvSpPr>
          <p:nvPr/>
        </p:nvSpPr>
        <p:spPr bwMode="auto">
          <a:xfrm>
            <a:off x="4334933" y="3708400"/>
            <a:ext cx="0" cy="990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4" name="Line 37"/>
          <p:cNvSpPr>
            <a:spLocks noChangeShapeType="1"/>
          </p:cNvSpPr>
          <p:nvPr/>
        </p:nvSpPr>
        <p:spPr bwMode="auto">
          <a:xfrm>
            <a:off x="6858000" y="3771900"/>
            <a:ext cx="0" cy="939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 name="Oval 38"/>
          <p:cNvSpPr>
            <a:spLocks noChangeArrowheads="1"/>
          </p:cNvSpPr>
          <p:nvPr/>
        </p:nvSpPr>
        <p:spPr bwMode="auto">
          <a:xfrm>
            <a:off x="4080933" y="48260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6" name="Oval 39"/>
          <p:cNvSpPr>
            <a:spLocks noChangeArrowheads="1"/>
          </p:cNvSpPr>
          <p:nvPr/>
        </p:nvSpPr>
        <p:spPr bwMode="auto">
          <a:xfrm>
            <a:off x="4334933" y="50165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7" name="Oval 40"/>
          <p:cNvSpPr>
            <a:spLocks noChangeArrowheads="1"/>
          </p:cNvSpPr>
          <p:nvPr/>
        </p:nvSpPr>
        <p:spPr bwMode="auto">
          <a:xfrm>
            <a:off x="4453467" y="47879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8" name="Oval 41"/>
          <p:cNvSpPr>
            <a:spLocks noChangeArrowheads="1"/>
          </p:cNvSpPr>
          <p:nvPr/>
        </p:nvSpPr>
        <p:spPr bwMode="auto">
          <a:xfrm>
            <a:off x="4656667" y="49403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9" name="Rectangle 42"/>
          <p:cNvSpPr>
            <a:spLocks noChangeArrowheads="1"/>
          </p:cNvSpPr>
          <p:nvPr/>
        </p:nvSpPr>
        <p:spPr bwMode="auto">
          <a:xfrm>
            <a:off x="6316133" y="2806700"/>
            <a:ext cx="1168400" cy="939800"/>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10" name="Oval 43"/>
          <p:cNvSpPr>
            <a:spLocks noChangeArrowheads="1"/>
          </p:cNvSpPr>
          <p:nvPr/>
        </p:nvSpPr>
        <p:spPr bwMode="auto">
          <a:xfrm>
            <a:off x="6451600" y="49149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11" name="Oval 44"/>
          <p:cNvSpPr>
            <a:spLocks noChangeArrowheads="1"/>
          </p:cNvSpPr>
          <p:nvPr/>
        </p:nvSpPr>
        <p:spPr bwMode="auto">
          <a:xfrm>
            <a:off x="6705600" y="51054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12" name="Oval 45"/>
          <p:cNvSpPr>
            <a:spLocks noChangeArrowheads="1"/>
          </p:cNvSpPr>
          <p:nvPr/>
        </p:nvSpPr>
        <p:spPr bwMode="auto">
          <a:xfrm>
            <a:off x="6824133" y="48768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13" name="Oval 46"/>
          <p:cNvSpPr>
            <a:spLocks noChangeArrowheads="1"/>
          </p:cNvSpPr>
          <p:nvPr/>
        </p:nvSpPr>
        <p:spPr bwMode="auto">
          <a:xfrm>
            <a:off x="7027333" y="5029200"/>
            <a:ext cx="203200"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21" name="Rectangle 56"/>
          <p:cNvSpPr>
            <a:spLocks noChangeArrowheads="1"/>
          </p:cNvSpPr>
          <p:nvPr/>
        </p:nvSpPr>
        <p:spPr bwMode="auto">
          <a:xfrm>
            <a:off x="8860367" y="2960689"/>
            <a:ext cx="901700" cy="3762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22" name="Text Box 57"/>
          <p:cNvSpPr txBox="1">
            <a:spLocks noChangeArrowheads="1"/>
          </p:cNvSpPr>
          <p:nvPr/>
        </p:nvSpPr>
        <p:spPr bwMode="auto">
          <a:xfrm>
            <a:off x="8890001" y="2992438"/>
            <a:ext cx="615862"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CDK</a:t>
            </a:r>
          </a:p>
        </p:txBody>
      </p:sp>
      <p:sp>
        <p:nvSpPr>
          <p:cNvPr id="123" name="Text Box 58"/>
          <p:cNvSpPr txBox="1">
            <a:spLocks noChangeArrowheads="1"/>
          </p:cNvSpPr>
          <p:nvPr/>
        </p:nvSpPr>
        <p:spPr bwMode="auto">
          <a:xfrm>
            <a:off x="8909051" y="3365500"/>
            <a:ext cx="537314"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Cyc</a:t>
            </a:r>
          </a:p>
        </p:txBody>
      </p:sp>
      <p:sp>
        <p:nvSpPr>
          <p:cNvPr id="124" name="Oval 59"/>
          <p:cNvSpPr>
            <a:spLocks noChangeArrowheads="1"/>
          </p:cNvSpPr>
          <p:nvPr/>
        </p:nvSpPr>
        <p:spPr bwMode="auto">
          <a:xfrm>
            <a:off x="8909051" y="3354389"/>
            <a:ext cx="768349" cy="363537"/>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25" name="Line 60"/>
          <p:cNvSpPr>
            <a:spLocks noChangeShapeType="1"/>
          </p:cNvSpPr>
          <p:nvPr/>
        </p:nvSpPr>
        <p:spPr bwMode="auto">
          <a:xfrm>
            <a:off x="7569200" y="32131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26" name="Line 61"/>
          <p:cNvSpPr>
            <a:spLocks noChangeShapeType="1"/>
          </p:cNvSpPr>
          <p:nvPr/>
        </p:nvSpPr>
        <p:spPr bwMode="auto">
          <a:xfrm flipH="1">
            <a:off x="7535334" y="34290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27" name="Text Box 62"/>
          <p:cNvSpPr txBox="1">
            <a:spLocks noChangeArrowheads="1"/>
          </p:cNvSpPr>
          <p:nvPr/>
        </p:nvSpPr>
        <p:spPr bwMode="auto">
          <a:xfrm>
            <a:off x="9067800" y="2503488"/>
            <a:ext cx="320922"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Arial" charset="0"/>
                <a:ea typeface="ＭＳ Ｐゴシック" charset="0"/>
              </a:rPr>
              <a:t>P</a:t>
            </a:r>
          </a:p>
        </p:txBody>
      </p:sp>
      <p:sp>
        <p:nvSpPr>
          <p:cNvPr id="128" name="Oval 63"/>
          <p:cNvSpPr>
            <a:spLocks noChangeArrowheads="1"/>
          </p:cNvSpPr>
          <p:nvPr/>
        </p:nvSpPr>
        <p:spPr bwMode="auto">
          <a:xfrm>
            <a:off x="9110134" y="2514600"/>
            <a:ext cx="372533" cy="279400"/>
          </a:xfrm>
          <a:prstGeom prst="ellipse">
            <a:avLst/>
          </a:prstGeom>
          <a:noFill/>
          <a:ln w="190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29" name="Line 64"/>
          <p:cNvSpPr>
            <a:spLocks noChangeShapeType="1"/>
          </p:cNvSpPr>
          <p:nvPr/>
        </p:nvSpPr>
        <p:spPr bwMode="auto">
          <a:xfrm flipV="1">
            <a:off x="9313333" y="2794000"/>
            <a:ext cx="0" cy="15240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0" name="Line 69"/>
          <p:cNvSpPr>
            <a:spLocks noChangeShapeType="1"/>
          </p:cNvSpPr>
          <p:nvPr/>
        </p:nvSpPr>
        <p:spPr bwMode="auto">
          <a:xfrm flipH="1">
            <a:off x="8128000" y="2273300"/>
            <a:ext cx="863600" cy="774700"/>
          </a:xfrm>
          <a:prstGeom prst="line">
            <a:avLst/>
          </a:prstGeom>
          <a:noFill/>
          <a:ln w="19050">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1" name="Line 70"/>
          <p:cNvSpPr>
            <a:spLocks noChangeShapeType="1"/>
          </p:cNvSpPr>
          <p:nvPr/>
        </p:nvSpPr>
        <p:spPr bwMode="auto">
          <a:xfrm flipV="1">
            <a:off x="7128933" y="2286000"/>
            <a:ext cx="541867" cy="495300"/>
          </a:xfrm>
          <a:prstGeom prst="line">
            <a:avLst/>
          </a:prstGeom>
          <a:noFill/>
          <a:ln w="19050">
            <a:solidFill>
              <a:schemeClr val="tx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2" name="Freeform 72"/>
          <p:cNvSpPr>
            <a:spLocks/>
          </p:cNvSpPr>
          <p:nvPr/>
        </p:nvSpPr>
        <p:spPr bwMode="auto">
          <a:xfrm>
            <a:off x="6841067" y="4114800"/>
            <a:ext cx="660400" cy="285750"/>
          </a:xfrm>
          <a:custGeom>
            <a:avLst/>
            <a:gdLst>
              <a:gd name="T0" fmla="*/ 0 w 312"/>
              <a:gd name="T1" fmla="*/ 0 h 180"/>
              <a:gd name="T2" fmla="*/ 152400 w 312"/>
              <a:gd name="T3" fmla="*/ 241300 h 180"/>
              <a:gd name="T4" fmla="*/ 495300 w 312"/>
              <a:gd name="T5" fmla="*/ 266700 h 180"/>
              <a:gd name="T6" fmla="*/ 0 60000 65536"/>
              <a:gd name="T7" fmla="*/ 0 60000 65536"/>
              <a:gd name="T8" fmla="*/ 0 60000 65536"/>
            </a:gdLst>
            <a:ahLst/>
            <a:cxnLst>
              <a:cxn ang="T6">
                <a:pos x="T0" y="T1"/>
              </a:cxn>
              <a:cxn ang="T7">
                <a:pos x="T2" y="T3"/>
              </a:cxn>
              <a:cxn ang="T8">
                <a:pos x="T4" y="T5"/>
              </a:cxn>
            </a:cxnLst>
            <a:rect l="0" t="0" r="r" b="b"/>
            <a:pathLst>
              <a:path w="312" h="180">
                <a:moveTo>
                  <a:pt x="0" y="0"/>
                </a:moveTo>
                <a:cubicBezTo>
                  <a:pt x="22" y="62"/>
                  <a:pt x="44" y="124"/>
                  <a:pt x="96" y="152"/>
                </a:cubicBezTo>
                <a:cubicBezTo>
                  <a:pt x="148" y="180"/>
                  <a:pt x="230" y="174"/>
                  <a:pt x="312" y="168"/>
                </a:cubicBezTo>
              </a:path>
            </a:pathLst>
          </a:custGeom>
          <a:noFill/>
          <a:ln w="19050">
            <a:solidFill>
              <a:schemeClr val="tx1"/>
            </a:solidFill>
            <a:round/>
            <a:headEnd/>
            <a:tailEnd type="triangle" w="med" len="med"/>
          </a:ln>
          <a:effectLst/>
        </p:spPr>
        <p:txBody>
          <a:bodyPr wrap="none" anchor="ctr"/>
          <a:lstStyle/>
          <a:p>
            <a:endParaRPr lang="it-IT"/>
          </a:p>
        </p:txBody>
      </p:sp>
      <p:sp>
        <p:nvSpPr>
          <p:cNvPr id="133" name="Rectangle 73"/>
          <p:cNvSpPr>
            <a:spLocks noChangeArrowheads="1"/>
          </p:cNvSpPr>
          <p:nvPr/>
        </p:nvSpPr>
        <p:spPr bwMode="auto">
          <a:xfrm>
            <a:off x="7607301" y="4205289"/>
            <a:ext cx="901700" cy="3762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4" name="Text Box 74"/>
          <p:cNvSpPr txBox="1">
            <a:spLocks noChangeArrowheads="1"/>
          </p:cNvSpPr>
          <p:nvPr/>
        </p:nvSpPr>
        <p:spPr bwMode="auto">
          <a:xfrm>
            <a:off x="7636934" y="4237038"/>
            <a:ext cx="615862"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CDK</a:t>
            </a:r>
          </a:p>
        </p:txBody>
      </p:sp>
      <p:sp>
        <p:nvSpPr>
          <p:cNvPr id="135" name="Line 9"/>
          <p:cNvSpPr>
            <a:spLocks noChangeShapeType="1"/>
          </p:cNvSpPr>
          <p:nvPr/>
        </p:nvSpPr>
        <p:spPr bwMode="auto">
          <a:xfrm>
            <a:off x="7128934" y="18415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6" name="Text Box 11"/>
          <p:cNvSpPr txBox="1">
            <a:spLocks noChangeArrowheads="1"/>
          </p:cNvSpPr>
          <p:nvPr/>
        </p:nvSpPr>
        <p:spPr bwMode="auto">
          <a:xfrm>
            <a:off x="6047318" y="1816100"/>
            <a:ext cx="716338"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Wee1</a:t>
            </a:r>
          </a:p>
        </p:txBody>
      </p:sp>
      <p:sp>
        <p:nvSpPr>
          <p:cNvPr id="137" name="Line 15"/>
          <p:cNvSpPr>
            <a:spLocks noChangeShapeType="1"/>
          </p:cNvSpPr>
          <p:nvPr/>
        </p:nvSpPr>
        <p:spPr bwMode="auto">
          <a:xfrm flipH="1">
            <a:off x="7061200" y="2095500"/>
            <a:ext cx="118533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38" name="Text Box 11"/>
          <p:cNvSpPr txBox="1">
            <a:spLocks noChangeArrowheads="1"/>
          </p:cNvSpPr>
          <p:nvPr/>
        </p:nvSpPr>
        <p:spPr bwMode="auto">
          <a:xfrm>
            <a:off x="8502651" y="1803400"/>
            <a:ext cx="716338" cy="338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4" tIns="45717" rIns="91434" bIns="45717">
            <a:spAutoFit/>
          </a:bodyPr>
          <a:lstStyle/>
          <a:p>
            <a:pPr algn="l">
              <a:defRPr/>
            </a:pPr>
            <a:r>
              <a:rPr lang="en-US" sz="1600">
                <a:latin typeface="Arial" charset="0"/>
                <a:ea typeface="ＭＳ Ｐゴシック" charset="0"/>
              </a:rPr>
              <a:t>Wee1</a:t>
            </a:r>
          </a:p>
        </p:txBody>
      </p:sp>
      <p:sp>
        <p:nvSpPr>
          <p:cNvPr id="58412" name="Hexagon 138"/>
          <p:cNvSpPr>
            <a:spLocks noChangeArrowheads="1"/>
          </p:cNvSpPr>
          <p:nvPr/>
        </p:nvSpPr>
        <p:spPr bwMode="auto">
          <a:xfrm>
            <a:off x="6045200" y="1752600"/>
            <a:ext cx="914400" cy="469900"/>
          </a:xfrm>
          <a:prstGeom prst="hexagon">
            <a:avLst>
              <a:gd name="adj" fmla="val 25000"/>
              <a:gd name="vf" fmla="val 115470"/>
            </a:avLst>
          </a:prstGeom>
          <a:noFill/>
          <a:ln w="28575">
            <a:solidFill>
              <a:srgbClr val="008000"/>
            </a:solidFill>
            <a:round/>
            <a:headEnd/>
            <a:tailEnd/>
          </a:ln>
        </p:spPr>
        <p:txBody>
          <a:bodyPr/>
          <a:lstStyle/>
          <a:p>
            <a:endParaRPr lang="it-IT">
              <a:solidFill>
                <a:srgbClr val="000000"/>
              </a:solidFill>
            </a:endParaRPr>
          </a:p>
        </p:txBody>
      </p:sp>
      <p:sp>
        <p:nvSpPr>
          <p:cNvPr id="58413" name="Hexagon 139"/>
          <p:cNvSpPr>
            <a:spLocks noChangeArrowheads="1"/>
          </p:cNvSpPr>
          <p:nvPr/>
        </p:nvSpPr>
        <p:spPr bwMode="auto">
          <a:xfrm>
            <a:off x="8517467" y="1727200"/>
            <a:ext cx="914400" cy="469900"/>
          </a:xfrm>
          <a:prstGeom prst="hexagon">
            <a:avLst>
              <a:gd name="adj" fmla="val 25000"/>
              <a:gd name="vf" fmla="val 115470"/>
            </a:avLst>
          </a:prstGeom>
          <a:noFill/>
          <a:ln w="28575">
            <a:solidFill>
              <a:srgbClr val="008000"/>
            </a:solidFill>
            <a:round/>
            <a:headEnd/>
            <a:tailEnd/>
          </a:ln>
        </p:spPr>
        <p:txBody>
          <a:bodyPr/>
          <a:lstStyle/>
          <a:p>
            <a:endParaRPr lang="it-IT">
              <a:solidFill>
                <a:srgbClr val="000000"/>
              </a:solidFill>
            </a:endParaRPr>
          </a:p>
        </p:txBody>
      </p:sp>
      <p:sp>
        <p:nvSpPr>
          <p:cNvPr id="58414" name="TextBox 140"/>
          <p:cNvSpPr txBox="1">
            <a:spLocks noChangeArrowheads="1"/>
          </p:cNvSpPr>
          <p:nvPr/>
        </p:nvSpPr>
        <p:spPr bwMode="auto">
          <a:xfrm>
            <a:off x="6650567" y="1333500"/>
            <a:ext cx="290464" cy="338554"/>
          </a:xfrm>
          <a:prstGeom prst="rect">
            <a:avLst/>
          </a:prstGeom>
          <a:noFill/>
          <a:ln w="9525">
            <a:noFill/>
            <a:miter lim="800000"/>
            <a:headEnd/>
            <a:tailEnd/>
          </a:ln>
        </p:spPr>
        <p:txBody>
          <a:bodyPr wrap="none">
            <a:spAutoFit/>
          </a:bodyPr>
          <a:lstStyle/>
          <a:p>
            <a:r>
              <a:rPr lang="en-US" sz="1600"/>
              <a:t>P</a:t>
            </a:r>
          </a:p>
        </p:txBody>
      </p:sp>
      <p:sp>
        <p:nvSpPr>
          <p:cNvPr id="58415" name="Oval 141"/>
          <p:cNvSpPr>
            <a:spLocks noChangeArrowheads="1"/>
          </p:cNvSpPr>
          <p:nvPr/>
        </p:nvSpPr>
        <p:spPr bwMode="auto">
          <a:xfrm>
            <a:off x="6654800" y="1346200"/>
            <a:ext cx="406400" cy="304800"/>
          </a:xfrm>
          <a:prstGeom prst="ellipse">
            <a:avLst/>
          </a:prstGeom>
          <a:noFill/>
          <a:ln w="28575">
            <a:solidFill>
              <a:srgbClr val="008000"/>
            </a:solidFill>
            <a:round/>
            <a:headEnd/>
            <a:tailEnd/>
          </a:ln>
        </p:spPr>
        <p:txBody>
          <a:bodyPr/>
          <a:lstStyle/>
          <a:p>
            <a:endParaRPr lang="it-IT">
              <a:solidFill>
                <a:srgbClr val="000000"/>
              </a:solidFill>
            </a:endParaRPr>
          </a:p>
        </p:txBody>
      </p:sp>
      <p:cxnSp>
        <p:nvCxnSpPr>
          <p:cNvPr id="58416" name="Straight Connector 142"/>
          <p:cNvCxnSpPr>
            <a:cxnSpLocks noChangeShapeType="1"/>
          </p:cNvCxnSpPr>
          <p:nvPr/>
        </p:nvCxnSpPr>
        <p:spPr bwMode="auto">
          <a:xfrm flipV="1">
            <a:off x="6637867" y="1663700"/>
            <a:ext cx="203200" cy="101600"/>
          </a:xfrm>
          <a:prstGeom prst="line">
            <a:avLst/>
          </a:prstGeom>
          <a:noFill/>
          <a:ln w="19050">
            <a:solidFill>
              <a:srgbClr val="008000"/>
            </a:solidFill>
            <a:round/>
            <a:headEnd/>
            <a:tailEnd/>
          </a:ln>
        </p:spPr>
      </p:cxnSp>
      <p:pic>
        <p:nvPicPr>
          <p:cNvPr id="51"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63" fill="hold"/>
                                        <p:tgtEl>
                                          <p:spTgt spid="51"/>
                                        </p:tgtEl>
                                      </p:cBhvr>
                                    </p:cmd>
                                  </p:childTnLst>
                                </p:cTn>
                              </p:par>
                            </p:childTnLst>
                          </p:cTn>
                        </p:par>
                      </p:childTnLst>
                    </p:cTn>
                  </p:par>
                </p:childTnLst>
              </p:cTn>
              <p:nextCondLst>
                <p:cond evt="onClick" delay="0">
                  <p:tgtEl>
                    <p:spTgt spid="5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2331" y="1149531"/>
            <a:ext cx="11224735" cy="1569660"/>
          </a:xfrm>
          <a:prstGeom prst="rect">
            <a:avLst/>
          </a:prstGeom>
          <a:noFill/>
        </p:spPr>
        <p:txBody>
          <a:bodyPr wrap="square" rtlCol="0">
            <a:spAutoFit/>
          </a:bodyPr>
          <a:lstStyle/>
          <a:p>
            <a:r>
              <a:rPr lang="it-IT" sz="3200" dirty="0"/>
              <a:t>La modellistica dei sistemi biologici è ancora nella sua infanzia ma nel futuro sarà molto importante per una Biologia dei Sistemi veramente efficace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AFC41A9-6B83-4019-B26D-4BBD7F99C466}"/>
              </a:ext>
            </a:extLst>
          </p:cNvPr>
          <p:cNvPicPr>
            <a:picLocks noChangeAspect="1"/>
          </p:cNvPicPr>
          <p:nvPr/>
        </p:nvPicPr>
        <p:blipFill>
          <a:blip r:embed="rId4"/>
          <a:stretch>
            <a:fillRect/>
          </a:stretch>
        </p:blipFill>
        <p:spPr>
          <a:xfrm>
            <a:off x="1846030" y="0"/>
            <a:ext cx="8499940" cy="685800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4171596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8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BA53D33-0A79-49EC-8E69-6ADB56E1C214}"/>
              </a:ext>
            </a:extLst>
          </p:cNvPr>
          <p:cNvPicPr>
            <a:picLocks noChangeAspect="1"/>
          </p:cNvPicPr>
          <p:nvPr/>
        </p:nvPicPr>
        <p:blipFill>
          <a:blip r:embed="rId4"/>
          <a:stretch>
            <a:fillRect/>
          </a:stretch>
        </p:blipFill>
        <p:spPr>
          <a:xfrm>
            <a:off x="1490019" y="590154"/>
            <a:ext cx="9211961" cy="5677692"/>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188359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47"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21D03B5-057E-4591-BA70-C9EFADB78F79}"/>
              </a:ext>
            </a:extLst>
          </p:cNvPr>
          <p:cNvPicPr>
            <a:picLocks noChangeAspect="1"/>
          </p:cNvPicPr>
          <p:nvPr/>
        </p:nvPicPr>
        <p:blipFill>
          <a:blip r:embed="rId4"/>
          <a:stretch>
            <a:fillRect/>
          </a:stretch>
        </p:blipFill>
        <p:spPr>
          <a:xfrm>
            <a:off x="756492" y="490127"/>
            <a:ext cx="10679015" cy="5877745"/>
          </a:xfrm>
          <a:prstGeom prst="rect">
            <a:avLst/>
          </a:prstGeom>
        </p:spPr>
      </p:pic>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574107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6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10708B0-3484-4CE3-B517-990865B2CF30}"/>
              </a:ext>
            </a:extLst>
          </p:cNvPr>
          <p:cNvPicPr>
            <a:picLocks noChangeAspect="1"/>
          </p:cNvPicPr>
          <p:nvPr/>
        </p:nvPicPr>
        <p:blipFill>
          <a:blip r:embed="rId4"/>
          <a:stretch>
            <a:fillRect/>
          </a:stretch>
        </p:blipFill>
        <p:spPr>
          <a:xfrm>
            <a:off x="959120" y="0"/>
            <a:ext cx="10273760" cy="6858000"/>
          </a:xfrm>
          <a:prstGeom prst="rect">
            <a:avLst/>
          </a:prstGeom>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474376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2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597</Words>
  <Application>Microsoft Office PowerPoint</Application>
  <PresentationFormat>Widescreen</PresentationFormat>
  <Paragraphs>170</Paragraphs>
  <Slides>51</Slides>
  <Notes>4</Notes>
  <HiddenSlides>0</HiddenSlides>
  <MMClips>44</MMClips>
  <ScaleCrop>false</ScaleCrop>
  <HeadingPairs>
    <vt:vector size="8" baseType="variant">
      <vt:variant>
        <vt:lpstr>Caratteri utilizzati</vt:lpstr>
      </vt:variant>
      <vt:variant>
        <vt:i4>3</vt:i4>
      </vt:variant>
      <vt:variant>
        <vt:lpstr>Tema</vt:lpstr>
      </vt:variant>
      <vt:variant>
        <vt:i4>1</vt:i4>
      </vt:variant>
      <vt:variant>
        <vt:lpstr>Server OLE incorporati</vt:lpstr>
      </vt:variant>
      <vt:variant>
        <vt:i4>1</vt:i4>
      </vt:variant>
      <vt:variant>
        <vt:lpstr>Titoli diapositive</vt:lpstr>
      </vt:variant>
      <vt:variant>
        <vt:i4>51</vt:i4>
      </vt:variant>
    </vt:vector>
  </HeadingPairs>
  <TitlesOfParts>
    <vt:vector size="56" baseType="lpstr">
      <vt:lpstr>Arial</vt:lpstr>
      <vt:lpstr>Calibri</vt:lpstr>
      <vt:lpstr>Calibri Light</vt:lpstr>
      <vt:lpstr>Tema di Office</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LabC4</dc:creator>
  <cp:lastModifiedBy>LabC4</cp:lastModifiedBy>
  <cp:revision>21</cp:revision>
  <dcterms:created xsi:type="dcterms:W3CDTF">2020-04-01T13:11:44Z</dcterms:created>
  <dcterms:modified xsi:type="dcterms:W3CDTF">2020-04-15T12:50:10Z</dcterms:modified>
</cp:coreProperties>
</file>