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6" r:id="rId2"/>
    <p:sldId id="262" r:id="rId3"/>
    <p:sldId id="263" r:id="rId4"/>
    <p:sldId id="264" r:id="rId5"/>
    <p:sldId id="265" r:id="rId6"/>
    <p:sldId id="266" r:id="rId7"/>
    <p:sldId id="267" r:id="rId8"/>
    <p:sldId id="268" r:id="rId9"/>
    <p:sldId id="256" r:id="rId10"/>
    <p:sldId id="257" r:id="rId11"/>
    <p:sldId id="258" r:id="rId12"/>
    <p:sldId id="259" r:id="rId13"/>
    <p:sldId id="261" r:id="rId14"/>
    <p:sldId id="270" r:id="rId15"/>
    <p:sldId id="271" r:id="rId16"/>
    <p:sldId id="272" r:id="rId17"/>
    <p:sldId id="273" r:id="rId18"/>
    <p:sldId id="274" r:id="rId19"/>
    <p:sldId id="290" r:id="rId20"/>
    <p:sldId id="291" r:id="rId21"/>
    <p:sldId id="292" r:id="rId22"/>
    <p:sldId id="293" r:id="rId23"/>
    <p:sldId id="294" r:id="rId24"/>
    <p:sldId id="295" r:id="rId25"/>
    <p:sldId id="275" r:id="rId26"/>
    <p:sldId id="276" r:id="rId27"/>
    <p:sldId id="278" r:id="rId28"/>
    <p:sldId id="280" r:id="rId29"/>
    <p:sldId id="277" r:id="rId30"/>
    <p:sldId id="281" r:id="rId31"/>
    <p:sldId id="283" r:id="rId32"/>
    <p:sldId id="282" r:id="rId33"/>
    <p:sldId id="285" r:id="rId34"/>
    <p:sldId id="284" r:id="rId35"/>
    <p:sldId id="286" r:id="rId36"/>
    <p:sldId id="287" r:id="rId37"/>
    <p:sldId id="288" r:id="rId38"/>
    <p:sldId id="289" r:id="rId39"/>
    <p:sldId id="298" r:id="rId40"/>
    <p:sldId id="299" r:id="rId41"/>
    <p:sldId id="297"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16" autoAdjust="0"/>
    <p:restoredTop sz="94660"/>
  </p:normalViewPr>
  <p:slideViewPr>
    <p:cSldViewPr snapToGrid="0">
      <p:cViewPr varScale="1">
        <p:scale>
          <a:sx n="73" d="100"/>
          <a:sy n="73" d="100"/>
        </p:scale>
        <p:origin x="-420" y="-102"/>
      </p:cViewPr>
      <p:guideLst>
        <p:guide orient="horz" pos="2160"/>
        <p:guide pos="3840"/>
      </p:guideLst>
    </p:cSldViewPr>
  </p:slideViewPr>
  <p:notesTextViewPr>
    <p:cViewPr>
      <p:scale>
        <a:sx n="1" d="1"/>
        <a:sy n="1" d="1"/>
      </p:scale>
      <p:origin x="0" y="0"/>
    </p:cViewPr>
  </p:notesTextViewPr>
  <p:sorterViewPr>
    <p:cViewPr>
      <p:scale>
        <a:sx n="66" d="100"/>
        <a:sy n="66" d="100"/>
      </p:scale>
      <p:origin x="0" y="508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B3E18E-03E5-40A9-9C15-78BF3A439ECF}" type="datetimeFigureOut">
              <a:rPr lang="it-IT" smtClean="0"/>
              <a:pPr/>
              <a:t>05/04/2020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3837AF-29D3-4364-8851-93D4D818FAE6}"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Structural_Classification_of_Proteins" TargetMode="External"/><Relationship Id="rId13" Type="http://schemas.openxmlformats.org/officeDocument/2006/relationships/hyperlink" Target="https://en.wikipedia.org/wiki/Shewanella" TargetMode="External"/><Relationship Id="rId18" Type="http://schemas.openxmlformats.org/officeDocument/2006/relationships/hyperlink" Target="https://en.wikipedia.org/wiki/HIV" TargetMode="External"/><Relationship Id="rId3" Type="http://schemas.openxmlformats.org/officeDocument/2006/relationships/hyperlink" Target="https://en.wikipedia.org/w/index.php?title=Transposase&amp;action=edit&amp;section=1" TargetMode="External"/><Relationship Id="rId7" Type="http://schemas.openxmlformats.org/officeDocument/2006/relationships/hyperlink" Target="https://www.ebi.ac.uk/interpro/entry/IPR003201" TargetMode="External"/><Relationship Id="rId12" Type="http://schemas.openxmlformats.org/officeDocument/2006/relationships/hyperlink" Target="https://en.wikipedia.org/wiki/Integrase" TargetMode="External"/><Relationship Id="rId17" Type="http://schemas.openxmlformats.org/officeDocument/2006/relationships/hyperlink" Target="https://en.wikipedia.org/wiki/Transposable_element" TargetMode="External"/><Relationship Id="rId2" Type="http://schemas.openxmlformats.org/officeDocument/2006/relationships/slide" Target="../slides/slide30.xml"/><Relationship Id="rId16" Type="http://schemas.openxmlformats.org/officeDocument/2006/relationships/hyperlink" Target="https://en.wikipedia.org/wiki/Kanamycin" TargetMode="External"/><Relationship Id="rId20" Type="http://schemas.openxmlformats.org/officeDocument/2006/relationships/hyperlink" Target="https://en.wikipedia.org/wiki/Illumina_dye_sequencing" TargetMode="External"/><Relationship Id="rId1" Type="http://schemas.openxmlformats.org/officeDocument/2006/relationships/notesMaster" Target="../notesMasters/notesMaster1.xml"/><Relationship Id="rId6" Type="http://schemas.openxmlformats.org/officeDocument/2006/relationships/hyperlink" Target="https://en.wikipedia.org/wiki/InterPro" TargetMode="External"/><Relationship Id="rId11" Type="http://schemas.openxmlformats.org/officeDocument/2006/relationships/hyperlink" Target="https://en.wikipedia.org/wiki/Ribonuclease" TargetMode="External"/><Relationship Id="rId5" Type="http://schemas.openxmlformats.org/officeDocument/2006/relationships/hyperlink" Target="http://pfam.xfam.org/family?acc=PF02281" TargetMode="External"/><Relationship Id="rId15" Type="http://schemas.openxmlformats.org/officeDocument/2006/relationships/hyperlink" Target="https://en.wikipedia.org/wiki/Transposase" TargetMode="External"/><Relationship Id="rId10" Type="http://schemas.openxmlformats.org/officeDocument/2006/relationships/hyperlink" Target="http://supfam.org/SUPERFAMILY/cgi-bin/search.cgi?search_field=1b7e" TargetMode="External"/><Relationship Id="rId19" Type="http://schemas.openxmlformats.org/officeDocument/2006/relationships/hyperlink" Target="https://en.wikipedia.org/wiki/ATAC-seq" TargetMode="External"/><Relationship Id="rId4" Type="http://schemas.openxmlformats.org/officeDocument/2006/relationships/hyperlink" Target="https://en.wikipedia.org/wiki/Pfam" TargetMode="External"/><Relationship Id="rId9" Type="http://schemas.openxmlformats.org/officeDocument/2006/relationships/hyperlink" Target="https://scop.berkeley.edu/search/key=1b7e" TargetMode="External"/><Relationship Id="rId14" Type="http://schemas.openxmlformats.org/officeDocument/2006/relationships/hyperlink" Target="https://en.wikipedia.org/wiki/Escherich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7A4F3C02-BBBB-4A89-ACDD-8B31FD1FB104}"/>
              </a:ext>
            </a:extLst>
          </p:cNvPr>
          <p:cNvSpPr>
            <a:spLocks noGrp="1" noRot="1" noChangeAspect="1"/>
          </p:cNvSpPr>
          <p:nvPr>
            <p:ph type="sldImg"/>
          </p:nvPr>
        </p:nvSpPr>
        <p:spPr/>
      </p:sp>
      <p:sp>
        <p:nvSpPr>
          <p:cNvPr id="8195" name="Segnaposto note 2"/>
          <p:cNvSpPr>
            <a:spLocks noGrp="1" noChangeArrowheads="1"/>
          </p:cNvSpPr>
          <p:nvPr>
            <p:ph type="body" idx="1"/>
          </p:nvPr>
        </p:nvSpPr>
        <p:spPr>
          <a:noFill/>
        </p:spPr>
        <p:txBody>
          <a:bodyPr/>
          <a:lstStyle/>
          <a:p>
            <a:endParaRPr lang="it-IT" altLang="it-IT" smtClean="0">
              <a:latin typeface="Arial" pitchFamily="34" charset="0"/>
              <a:ea typeface="ＭＳ Ｐゴシック" pitchFamily="34" charset="-128"/>
            </a:endParaRPr>
          </a:p>
        </p:txBody>
      </p:sp>
      <p:sp>
        <p:nvSpPr>
          <p:cNvPr id="8196" name="Segnaposto numero diapositiva 4"/>
          <p:cNvSpPr>
            <a:spLocks noGrp="1"/>
          </p:cNvSpPr>
          <p:nvPr>
            <p:ph type="sldNum" sz="quarter" idx="5"/>
          </p:nvPr>
        </p:nvSpPr>
        <p:spPr>
          <a:noFill/>
          <a:ln>
            <a:miter lim="800000"/>
            <a:headEnd/>
            <a:tailEnd/>
          </a:ln>
        </p:spPr>
        <p:txBody>
          <a:bodyPr/>
          <a:lstStyle/>
          <a:p>
            <a:fld id="{E1D98A0A-9934-4732-B832-3B8758A14237}" type="slidenum">
              <a:rPr lang="it-IT" altLang="it-IT"/>
              <a:pPr/>
              <a:t>3</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 xmlns:a16="http://schemas.microsoft.com/office/drawing/2014/main" id="{2FF04D36-B0E4-4A6B-9A84-09D7CDB411E1}"/>
              </a:ext>
            </a:extLst>
          </p:cNvPr>
          <p:cNvSpPr txBox="1">
            <a:spLocks noGrp="1"/>
          </p:cNvSpPr>
          <p:nvPr>
            <p:ph type="sldNum" sz="quarter" idx="5"/>
          </p:nvPr>
        </p:nvSpPr>
        <p:spPr>
          <a:ln/>
        </p:spPr>
        <p:txBody>
          <a:bodyPr lIns="0" tIns="0" rIns="0" bIns="0" anchor="b" anchorCtr="0">
            <a:noAutofit/>
          </a:bodyPr>
          <a:lstStyle/>
          <a:p>
            <a:pPr lvl="0"/>
            <a:fld id="{C9A8A6C9-6B17-4033-9844-09E1BA335963}" type="slidenum">
              <a:rPr/>
              <a:pPr lvl="0"/>
              <a:t>15</a:t>
            </a:fld>
            <a:endParaRPr lang="it-IT"/>
          </a:p>
        </p:txBody>
      </p:sp>
      <p:sp>
        <p:nvSpPr>
          <p:cNvPr id="2" name="Segnaposto immagine diapositiva 1">
            <a:extLst>
              <a:ext uri="{FF2B5EF4-FFF2-40B4-BE49-F238E27FC236}">
                <a16:creationId xmlns="" xmlns:a16="http://schemas.microsoft.com/office/drawing/2014/main" id="{8464953F-A7B1-4C1C-A19A-19FFB395717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 xmlns:a16="http://schemas.microsoft.com/office/drawing/2014/main" id="{586A995D-AC58-41CF-87C6-8D0BE57912EC}"/>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 xmlns:a16="http://schemas.microsoft.com/office/drawing/2014/main" id="{8115C855-98F9-422A-8DB9-C2A7FF7B9D7B}"/>
              </a:ext>
            </a:extLst>
          </p:cNvPr>
          <p:cNvSpPr txBox="1">
            <a:spLocks noGrp="1"/>
          </p:cNvSpPr>
          <p:nvPr>
            <p:ph type="sldNum" sz="quarter" idx="5"/>
          </p:nvPr>
        </p:nvSpPr>
        <p:spPr>
          <a:ln/>
        </p:spPr>
        <p:txBody>
          <a:bodyPr lIns="0" tIns="0" rIns="0" bIns="0" anchor="b" anchorCtr="0">
            <a:noAutofit/>
          </a:bodyPr>
          <a:lstStyle/>
          <a:p>
            <a:pPr lvl="0"/>
            <a:fld id="{F4220C20-6554-44CF-8D8A-98E9D1B651BA}" type="slidenum">
              <a:rPr/>
              <a:pPr lvl="0"/>
              <a:t>16</a:t>
            </a:fld>
            <a:endParaRPr lang="it-IT"/>
          </a:p>
        </p:txBody>
      </p:sp>
      <p:sp>
        <p:nvSpPr>
          <p:cNvPr id="2" name="Segnaposto immagine diapositiva 1">
            <a:extLst>
              <a:ext uri="{FF2B5EF4-FFF2-40B4-BE49-F238E27FC236}">
                <a16:creationId xmlns="" xmlns:a16="http://schemas.microsoft.com/office/drawing/2014/main" id="{76A9B7E9-2B16-4329-B655-866B5575E0A6}"/>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 xmlns:a16="http://schemas.microsoft.com/office/drawing/2014/main" id="{F5185E59-4B9F-41B8-B5A4-6A332D0E31D6}"/>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 xmlns:a16="http://schemas.microsoft.com/office/drawing/2014/main" id="{929F0FF9-2904-42A4-83CD-E09D785B9957}"/>
              </a:ext>
            </a:extLst>
          </p:cNvPr>
          <p:cNvSpPr txBox="1">
            <a:spLocks noGrp="1"/>
          </p:cNvSpPr>
          <p:nvPr>
            <p:ph type="sldNum" sz="quarter" idx="5"/>
          </p:nvPr>
        </p:nvSpPr>
        <p:spPr>
          <a:ln/>
        </p:spPr>
        <p:txBody>
          <a:bodyPr lIns="0" tIns="0" rIns="0" bIns="0" anchor="b" anchorCtr="0">
            <a:noAutofit/>
          </a:bodyPr>
          <a:lstStyle/>
          <a:p>
            <a:pPr lvl="0"/>
            <a:fld id="{7181C978-AE33-4265-BD97-A58E206AB9FE}" type="slidenum">
              <a:rPr/>
              <a:pPr lvl="0"/>
              <a:t>17</a:t>
            </a:fld>
            <a:endParaRPr lang="it-IT"/>
          </a:p>
        </p:txBody>
      </p:sp>
      <p:sp>
        <p:nvSpPr>
          <p:cNvPr id="2" name="Segnaposto immagine diapositiva 1">
            <a:extLst>
              <a:ext uri="{FF2B5EF4-FFF2-40B4-BE49-F238E27FC236}">
                <a16:creationId xmlns="" xmlns:a16="http://schemas.microsoft.com/office/drawing/2014/main" id="{0FAF2DBD-DE52-4855-A0C1-72111038D0FC}"/>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 xmlns:a16="http://schemas.microsoft.com/office/drawing/2014/main" id="{87329D11-E657-4880-BEAC-231917A8FA3F}"/>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 xmlns:a16="http://schemas.microsoft.com/office/drawing/2014/main" id="{17CA94D5-6729-4E41-8691-D1DD73B9E766}"/>
              </a:ext>
            </a:extLst>
          </p:cNvPr>
          <p:cNvSpPr txBox="1">
            <a:spLocks noGrp="1"/>
          </p:cNvSpPr>
          <p:nvPr>
            <p:ph type="sldNum" sz="quarter" idx="5"/>
          </p:nvPr>
        </p:nvSpPr>
        <p:spPr>
          <a:ln/>
        </p:spPr>
        <p:txBody>
          <a:bodyPr lIns="0" tIns="0" rIns="0" bIns="0" anchor="b" anchorCtr="0">
            <a:noAutofit/>
          </a:bodyPr>
          <a:lstStyle/>
          <a:p>
            <a:pPr lvl="0"/>
            <a:fld id="{08A773B6-99A0-43CA-AC52-9AC6705C99C6}" type="slidenum">
              <a:rPr/>
              <a:pPr lvl="0"/>
              <a:t>18</a:t>
            </a:fld>
            <a:endParaRPr lang="it-IT"/>
          </a:p>
        </p:txBody>
      </p:sp>
      <p:sp>
        <p:nvSpPr>
          <p:cNvPr id="2" name="Segnaposto immagine diapositiva 1">
            <a:extLst>
              <a:ext uri="{FF2B5EF4-FFF2-40B4-BE49-F238E27FC236}">
                <a16:creationId xmlns="" xmlns:a16="http://schemas.microsoft.com/office/drawing/2014/main" id="{47D85CD8-F41C-410A-897E-AC3A78D31DF9}"/>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 xmlns:a16="http://schemas.microsoft.com/office/drawing/2014/main" id="{E5942BCE-ECF3-4E75-8A7B-C69E53BAA907}"/>
              </a:ext>
            </a:extLst>
          </p:cNvPr>
          <p:cNvSpPr txBox="1">
            <a:spLocks noGrp="1"/>
          </p:cNvSpPr>
          <p:nvPr>
            <p:ph type="body" sz="quarter"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Transposase Tn5[</a:t>
            </a:r>
            <a:r>
              <a:rPr lang="en-US" smtClean="0">
                <a:hlinkClick r:id="rId3" tooltip="Edit section: Transposase Tn5"/>
              </a:rPr>
              <a:t>edit</a:t>
            </a:r>
            <a:r>
              <a:rPr lang="en-US" smtClean="0"/>
              <a:t>]</a:t>
            </a:r>
          </a:p>
          <a:p>
            <a:pPr fontAlgn="t">
              <a:spcBef>
                <a:spcPct val="0"/>
              </a:spcBef>
            </a:pPr>
            <a:r>
              <a:rPr lang="en-US" smtClean="0"/>
              <a:t>Transposase Tn5 dimerisation domaintn5 transposase: 20mer outside end 2 mn complex</a:t>
            </a:r>
          </a:p>
          <a:p>
            <a:pPr>
              <a:spcBef>
                <a:spcPct val="0"/>
              </a:spcBef>
            </a:pPr>
            <a:r>
              <a:rPr lang="en-US" smtClean="0"/>
              <a:t>IdentifiersSymbolDimer_Tnp_Tn5</a:t>
            </a:r>
            <a:r>
              <a:rPr lang="en-US" smtClean="0">
                <a:hlinkClick r:id="rId4" tooltip="Pfam"/>
              </a:rPr>
              <a:t>Pfam</a:t>
            </a:r>
            <a:r>
              <a:rPr lang="en-US" smtClean="0">
                <a:hlinkClick r:id="rId5"/>
              </a:rPr>
              <a:t>PF02281</a:t>
            </a:r>
            <a:r>
              <a:rPr lang="en-US" smtClean="0">
                <a:hlinkClick r:id="rId6" tooltip="InterPro"/>
              </a:rPr>
              <a:t>InterPro</a:t>
            </a:r>
            <a:r>
              <a:rPr lang="en-US" smtClean="0">
                <a:hlinkClick r:id="rId7"/>
              </a:rPr>
              <a:t>IPR003201</a:t>
            </a:r>
            <a:r>
              <a:rPr lang="en-US" smtClean="0">
                <a:hlinkClick r:id="rId8" tooltip="Structural Classification of Proteins"/>
              </a:rPr>
              <a:t>SCOPe</a:t>
            </a:r>
            <a:r>
              <a:rPr lang="en-US" smtClean="0">
                <a:hlinkClick r:id="rId9"/>
              </a:rPr>
              <a:t>1b7e</a:t>
            </a:r>
            <a:r>
              <a:rPr lang="en-US" smtClean="0"/>
              <a:t> / </a:t>
            </a:r>
            <a:r>
              <a:rPr lang="en-US" smtClean="0">
                <a:hlinkClick r:id="rId10"/>
              </a:rPr>
              <a:t>SUPFAM</a:t>
            </a:r>
            <a:r>
              <a:rPr lang="en-US" smtClean="0"/>
              <a:t>showAvailable protein structures:Transposase (Tnp) Tn5 is a member of the </a:t>
            </a:r>
            <a:r>
              <a:rPr lang="en-US" smtClean="0">
                <a:hlinkClick r:id="rId11" tooltip="Ribonuclease"/>
              </a:rPr>
              <a:t>RNase</a:t>
            </a:r>
            <a:r>
              <a:rPr lang="en-US" smtClean="0"/>
              <a:t> superfamily of proteins which includes retroviral </a:t>
            </a:r>
            <a:r>
              <a:rPr lang="en-US" smtClean="0">
                <a:hlinkClick r:id="rId12" tooltip="Integrase"/>
              </a:rPr>
              <a:t>integrases</a:t>
            </a:r>
            <a:r>
              <a:rPr lang="en-US" smtClean="0"/>
              <a:t>. Tn5 can be found in </a:t>
            </a:r>
            <a:r>
              <a:rPr lang="en-US" i="1" smtClean="0">
                <a:hlinkClick r:id="rId13" tooltip="Shewanella"/>
              </a:rPr>
              <a:t>Shewanella</a:t>
            </a:r>
            <a:r>
              <a:rPr lang="en-US" smtClean="0"/>
              <a:t> and </a:t>
            </a:r>
            <a:r>
              <a:rPr lang="en-US" i="1" smtClean="0">
                <a:hlinkClick r:id="rId14" tooltip="Escherichia"/>
              </a:rPr>
              <a:t>Escherichia</a:t>
            </a:r>
            <a:r>
              <a:rPr lang="en-US" smtClean="0"/>
              <a:t> bacteria.</a:t>
            </a:r>
            <a:r>
              <a:rPr lang="en-US" baseline="30000" smtClean="0">
                <a:hlinkClick r:id="rId15"/>
              </a:rPr>
              <a:t>[5]</a:t>
            </a:r>
            <a:r>
              <a:rPr lang="en-US" smtClean="0"/>
              <a:t> The transposon codes for antibiotic resistance to </a:t>
            </a:r>
            <a:r>
              <a:rPr lang="en-US" smtClean="0">
                <a:hlinkClick r:id="rId16" tooltip="Kanamycin"/>
              </a:rPr>
              <a:t>kanamycin</a:t>
            </a:r>
            <a:r>
              <a:rPr lang="en-US" smtClean="0"/>
              <a:t> and other aminoglycoside antibiotics.</a:t>
            </a:r>
            <a:r>
              <a:rPr lang="en-US" baseline="30000" smtClean="0">
                <a:hlinkClick r:id="rId15"/>
              </a:rPr>
              <a:t>[3][6]</a:t>
            </a:r>
            <a:endParaRPr lang="en-US" smtClean="0"/>
          </a:p>
          <a:p>
            <a:pPr>
              <a:spcBef>
                <a:spcPct val="0"/>
              </a:spcBef>
            </a:pPr>
            <a:r>
              <a:rPr lang="en-US" smtClean="0"/>
              <a:t>Tn5 and other transposases are notably inactive. Because DNA transposition events are inherently mutagenic, the low activity of transposases is necessary to reduce the risk of causing a fatal mutation in the host, and thus eliminating the </a:t>
            </a:r>
            <a:r>
              <a:rPr lang="en-US" smtClean="0">
                <a:hlinkClick r:id="rId17" tooltip="Transposable element"/>
              </a:rPr>
              <a:t>transposable element</a:t>
            </a:r>
            <a:r>
              <a:rPr lang="en-US" smtClean="0"/>
              <a:t>. One of the reasons Tn5 is so unreactive is because the N- and C-termini are located in relatively close proximity to one another and tend to inhibit each other. This was elucidated by the characterization of several mutations which resulted in hyperactive forms of transposases. One such mutation, L372P, is a mutation of amino acid 372 in the Tn5 transposase. This amino acid is generally a leucine residue in the middle of an alpha helix. When this leucine is replaced with a proline residue the alpha helix is broken, introducing a conformational change to the C-Terminal domain, separating it from the N-Terminal domain enough to promote higher activity of the protein.</a:t>
            </a:r>
            <a:r>
              <a:rPr lang="en-US" baseline="30000" smtClean="0">
                <a:hlinkClick r:id="rId15"/>
              </a:rPr>
              <a:t>[3]</a:t>
            </a:r>
            <a:r>
              <a:rPr lang="en-US" smtClean="0"/>
              <a:t> The transposition of a transposon often needs only three pieces: the transposon, the transposase enzyme, and the target DNA for the insertion of the transposon.</a:t>
            </a:r>
            <a:r>
              <a:rPr lang="en-US" baseline="30000" smtClean="0">
                <a:hlinkClick r:id="rId15"/>
              </a:rPr>
              <a:t>[3]</a:t>
            </a:r>
            <a:r>
              <a:rPr lang="en-US" smtClean="0"/>
              <a:t> This is the case with Tn5, which uses a cut-and-paste mechanism for moving around transposons.</a:t>
            </a:r>
            <a:r>
              <a:rPr lang="en-US" baseline="30000" smtClean="0">
                <a:hlinkClick r:id="rId15"/>
              </a:rPr>
              <a:t>[3]</a:t>
            </a:r>
            <a:endParaRPr lang="en-US" smtClean="0"/>
          </a:p>
          <a:p>
            <a:pPr>
              <a:spcBef>
                <a:spcPct val="0"/>
              </a:spcBef>
            </a:pPr>
            <a:r>
              <a:rPr lang="en-US" smtClean="0"/>
              <a:t>Tn5 and most other transposases contain a DDE motif, which is the active site that catalyzes the movement of the transposon. Aspartate-97, Aspartate-188, and Glutamate-326 make up the active site, which is a triad of acidic residues.</a:t>
            </a:r>
            <a:r>
              <a:rPr lang="en-US" baseline="30000" smtClean="0">
                <a:hlinkClick r:id="rId15"/>
              </a:rPr>
              <a:t>[7]</a:t>
            </a:r>
            <a:r>
              <a:rPr lang="en-US" smtClean="0"/>
              <a:t> The DDE motif is said to coordinate divalent metal ions, most often magnesium and manganese, which are important in the catalytic reaction.</a:t>
            </a:r>
            <a:r>
              <a:rPr lang="en-US" baseline="30000" smtClean="0">
                <a:hlinkClick r:id="rId15"/>
              </a:rPr>
              <a:t>[7]</a:t>
            </a:r>
            <a:r>
              <a:rPr lang="en-US" smtClean="0"/>
              <a:t> Because transposase is incredibly inactive, the DDE region is mutated so that the transposase becomes hyperactive and catalyzes the movement of the transposon.</a:t>
            </a:r>
            <a:r>
              <a:rPr lang="en-US" baseline="30000" smtClean="0">
                <a:hlinkClick r:id="rId15"/>
              </a:rPr>
              <a:t>[7]</a:t>
            </a:r>
            <a:r>
              <a:rPr lang="en-US" smtClean="0"/>
              <a:t> The glutamate is transformed into an aspartate and the two aspartates into glutamates.</a:t>
            </a:r>
            <a:r>
              <a:rPr lang="en-US" baseline="30000" smtClean="0">
                <a:hlinkClick r:id="rId15"/>
              </a:rPr>
              <a:t>[7]</a:t>
            </a:r>
            <a:r>
              <a:rPr lang="en-US" smtClean="0"/>
              <a:t> Through this mutation, the study of Tn5 becomes possible, but some steps in the catalytic process are lost as a result.</a:t>
            </a:r>
            <a:r>
              <a:rPr lang="en-US" baseline="30000" smtClean="0">
                <a:hlinkClick r:id="rId15"/>
              </a:rPr>
              <a:t>[3]</a:t>
            </a:r>
            <a:endParaRPr lang="en-US" smtClean="0"/>
          </a:p>
          <a:p>
            <a:pPr>
              <a:spcBef>
                <a:spcPct val="0"/>
              </a:spcBef>
            </a:pPr>
            <a:r>
              <a:rPr lang="en-US" smtClean="0"/>
              <a:t>There are several steps which catalyze the movement of the transposon, including Tnp binding, synapsis (the creation of a synaptic complex), cleavage, target capture, and strand transfer. Transposase then binds to the DNA strand and creates a clamp over the transposon end of the DNA and inserts into the active site. Once the transposase binds to the transposon, it produces a synaptic complex in which two transposases are bound in a cis/trans relationship with the transposon.</a:t>
            </a:r>
            <a:r>
              <a:rPr lang="en-US" baseline="30000" smtClean="0">
                <a:hlinkClick r:id="rId15"/>
              </a:rPr>
              <a:t>[3]</a:t>
            </a:r>
            <a:endParaRPr lang="en-US" smtClean="0"/>
          </a:p>
          <a:p>
            <a:pPr>
              <a:spcBef>
                <a:spcPct val="0"/>
              </a:spcBef>
            </a:pPr>
            <a:r>
              <a:rPr lang="en-US" smtClean="0"/>
              <a:t>In cleavage, the magnesium ions activate oxygen from water molecules and expose them to nucleophilic attack.</a:t>
            </a:r>
            <a:r>
              <a:rPr lang="en-US" baseline="30000" smtClean="0">
                <a:hlinkClick r:id="rId15"/>
              </a:rPr>
              <a:t>[6]</a:t>
            </a:r>
            <a:r>
              <a:rPr lang="en-US" smtClean="0"/>
              <a:t> This allows the water molecules to nick the 3' strands on both ends and create a hairpin formation, which separates the transposon from the donor DNA.</a:t>
            </a:r>
            <a:r>
              <a:rPr lang="en-US" baseline="30000" smtClean="0">
                <a:hlinkClick r:id="rId15"/>
              </a:rPr>
              <a:t>[3]</a:t>
            </a:r>
            <a:r>
              <a:rPr lang="en-US" smtClean="0"/>
              <a:t> Next, the transposase moves the transposon to a suitable location. Not much is known about the target capture, although there is a sequence bias which has not yet been determined.</a:t>
            </a:r>
            <a:r>
              <a:rPr lang="en-US" baseline="30000" smtClean="0">
                <a:hlinkClick r:id="rId15"/>
              </a:rPr>
              <a:t>[3]</a:t>
            </a:r>
            <a:r>
              <a:rPr lang="en-US" smtClean="0"/>
              <a:t> After target capture, the transposase attacks the target DNA nine base pairs apart, resulting in the integration of the transposon into the target DNA.</a:t>
            </a:r>
            <a:r>
              <a:rPr lang="en-US" baseline="30000" smtClean="0">
                <a:hlinkClick r:id="rId15"/>
              </a:rPr>
              <a:t>[3]</a:t>
            </a:r>
            <a:endParaRPr lang="en-US" smtClean="0"/>
          </a:p>
          <a:p>
            <a:pPr>
              <a:spcBef>
                <a:spcPct val="0"/>
              </a:spcBef>
            </a:pPr>
            <a:r>
              <a:rPr lang="en-US" smtClean="0"/>
              <a:t>As mentioned before, due to the mutations of the DDE, some steps of the process are lost—for example, when this experiment is performed </a:t>
            </a:r>
            <a:r>
              <a:rPr lang="en-US" i="1" smtClean="0"/>
              <a:t>in vitro</a:t>
            </a:r>
            <a:r>
              <a:rPr lang="en-US" smtClean="0"/>
              <a:t>, and SDS heat treatment denatures the transposase. However, it is still uncertain what happens to the transposase </a:t>
            </a:r>
            <a:r>
              <a:rPr lang="en-US" i="1" smtClean="0"/>
              <a:t>in vivo</a:t>
            </a:r>
            <a:r>
              <a:rPr lang="en-US" smtClean="0"/>
              <a:t>.</a:t>
            </a:r>
            <a:r>
              <a:rPr lang="en-US" baseline="30000" smtClean="0">
                <a:hlinkClick r:id="rId15"/>
              </a:rPr>
              <a:t>[3]</a:t>
            </a:r>
            <a:endParaRPr lang="en-US" smtClean="0"/>
          </a:p>
          <a:p>
            <a:pPr>
              <a:spcBef>
                <a:spcPct val="0"/>
              </a:spcBef>
            </a:pPr>
            <a:r>
              <a:rPr lang="en-US" smtClean="0"/>
              <a:t>The study of transposase Tn5 is of general importance because of its similarities to </a:t>
            </a:r>
            <a:r>
              <a:rPr lang="en-US" smtClean="0">
                <a:hlinkClick r:id="rId18" tooltip="HIV"/>
              </a:rPr>
              <a:t>HIV</a:t>
            </a:r>
            <a:r>
              <a:rPr lang="en-US" smtClean="0"/>
              <a:t>-1 and other retroviral diseases. By studying Tn5, much can also be discovered about other transposases and their activities.</a:t>
            </a:r>
            <a:r>
              <a:rPr lang="en-US" baseline="30000" smtClean="0">
                <a:hlinkClick r:id="rId15"/>
              </a:rPr>
              <a:t>[3]</a:t>
            </a:r>
            <a:endParaRPr lang="en-US" smtClean="0"/>
          </a:p>
          <a:p>
            <a:pPr>
              <a:spcBef>
                <a:spcPct val="0"/>
              </a:spcBef>
            </a:pPr>
            <a:r>
              <a:rPr lang="en-US" smtClean="0"/>
              <a:t>Tn5 is utilized in genome sequencing for fragmentation of the DNA, in the technique called </a:t>
            </a:r>
            <a:r>
              <a:rPr lang="en-US" smtClean="0">
                <a:hlinkClick r:id="rId19" tooltip="ATAC-seq"/>
              </a:rPr>
              <a:t>ATAC-seq</a:t>
            </a:r>
            <a:r>
              <a:rPr lang="en-US" smtClean="0"/>
              <a:t> and also in </a:t>
            </a:r>
            <a:r>
              <a:rPr lang="en-US" smtClean="0">
                <a:hlinkClick r:id="rId20" tooltip="Illumina dye sequencing"/>
              </a:rPr>
              <a:t>Illumina dye sequencing</a:t>
            </a:r>
            <a:r>
              <a:rPr lang="en-US" smtClean="0"/>
              <a:t>.</a:t>
            </a:r>
          </a:p>
          <a:p>
            <a:pPr>
              <a:spcBef>
                <a:spcPct val="0"/>
              </a:spcBef>
            </a:pPr>
            <a:endParaRPr lang="it-IT" smtClean="0"/>
          </a:p>
        </p:txBody>
      </p:sp>
      <p:sp>
        <p:nvSpPr>
          <p:cNvPr id="184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F26D8F-F931-4522-9254-B9274B84E182}" type="slidenum">
              <a:rPr lang="it-IT"/>
              <a:pPr/>
              <a:t>30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9FE4646-71A3-4562-A5AF-493EF2C7DDD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4F769612-D309-48E1-9B0D-CD83B09F9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AEE7E634-F299-4502-B5E2-2C93E4CAC6F7}"/>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5" name="Segnaposto piè di pagina 4">
            <a:extLst>
              <a:ext uri="{FF2B5EF4-FFF2-40B4-BE49-F238E27FC236}">
                <a16:creationId xmlns:a16="http://schemas.microsoft.com/office/drawing/2014/main" xmlns="" id="{D79A51F8-58F3-4F79-8F36-8E034C3C216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3EE5B21-DD47-4AD8-BA46-0F1DE1A68BB1}"/>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127153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524313C-531A-4BD5-A6C9-648B1FFC1AD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537A05ED-0AC3-4A5E-A258-714067A5564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FC4B2C12-7913-4EB5-A093-132E5FA358E5}"/>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5" name="Segnaposto piè di pagina 4">
            <a:extLst>
              <a:ext uri="{FF2B5EF4-FFF2-40B4-BE49-F238E27FC236}">
                <a16:creationId xmlns:a16="http://schemas.microsoft.com/office/drawing/2014/main" xmlns="" id="{B1183071-A478-4189-8FB3-04DEB498B2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1714762E-7408-4279-9DBC-90A30BB678B2}"/>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13024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E4AD9282-C9FD-4ED1-A85D-DBCB7AB0468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A730CBCB-6761-4AAE-81F3-9C88BDA6E50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2678BF4D-EE25-454A-BB4A-11DE1A7583EB}"/>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5" name="Segnaposto piè di pagina 4">
            <a:extLst>
              <a:ext uri="{FF2B5EF4-FFF2-40B4-BE49-F238E27FC236}">
                <a16:creationId xmlns:a16="http://schemas.microsoft.com/office/drawing/2014/main" xmlns="" id="{6F123E4B-0D5E-495C-93C9-093E3B0DA5B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089EE22-BE51-4BBB-A765-CF8A0E3ACB62}"/>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3483926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p:cNvPicPr>
            <a:picLocks noChangeAspect="1" noChangeArrowheads="1"/>
          </p:cNvPicPr>
          <p:nvPr userDrawn="1"/>
        </p:nvPicPr>
        <p:blipFill>
          <a:blip r:embed="rId2"/>
          <a:srcRect/>
          <a:stretch>
            <a:fillRect/>
          </a:stretch>
        </p:blipFill>
        <p:spPr bwMode="auto">
          <a:xfrm>
            <a:off x="10295467" y="6623051"/>
            <a:ext cx="1913467" cy="246063"/>
          </a:xfrm>
          <a:prstGeom prst="rect">
            <a:avLst/>
          </a:prstGeom>
          <a:noFill/>
          <a:ln w="9525">
            <a:noFill/>
            <a:miter lim="800000"/>
            <a:headEnd/>
            <a:tailEnd/>
          </a:ln>
        </p:spPr>
      </p:pic>
      <p:sp>
        <p:nvSpPr>
          <p:cNvPr id="3" name="Rectangle 209">
            <a:extLst>
              <a:ext uri="{FF2B5EF4-FFF2-40B4-BE49-F238E27FC236}">
                <a16:creationId xmlns:a16="http://schemas.microsoft.com/office/drawing/2014/main" xmlns="" id="{74D8DE74-B5CE-4E62-818C-2204B45BFE49}"/>
              </a:ext>
            </a:extLst>
          </p:cNvPr>
          <p:cNvSpPr>
            <a:spLocks noGrp="1" noChangeArrowheads="1"/>
          </p:cNvSpPr>
          <p:nvPr userDrawn="1"/>
        </p:nvSpPr>
        <p:spPr bwMode="auto">
          <a:xfrm>
            <a:off x="7399867" y="6626225"/>
            <a:ext cx="271991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fld id="{5AE7269E-EE1A-41A9-8CD9-32167C24DA51}" type="slidenum">
              <a:rPr lang="it-IT" altLang="it-IT" sz="800"/>
              <a:pPr algn="ctr"/>
              <a:t>‹N›</a:t>
            </a:fld>
            <a:endParaRPr lang="it-IT" altLang="it-IT"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0FA623-7AE1-4896-8C39-45974202EF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A6E0717-8FD0-4322-8D25-2BC71A110CF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60D5EB2E-5B37-4E11-9D5A-1B26E2B1C3A7}"/>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5" name="Segnaposto piè di pagina 4">
            <a:extLst>
              <a:ext uri="{FF2B5EF4-FFF2-40B4-BE49-F238E27FC236}">
                <a16:creationId xmlns:a16="http://schemas.microsoft.com/office/drawing/2014/main" xmlns="" id="{48633279-7D02-4429-BD24-6DEFA4AF3C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F99E3FD5-F9C7-4281-9E88-4EFE8B29215D}"/>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395758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2AD769F-528E-4C1C-B522-0FDA97A9DAF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6EFB9FDC-095F-4336-9FF5-9945820CA4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E2D36ACE-2486-4026-A865-329625C14271}"/>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5" name="Segnaposto piè di pagina 4">
            <a:extLst>
              <a:ext uri="{FF2B5EF4-FFF2-40B4-BE49-F238E27FC236}">
                <a16:creationId xmlns:a16="http://schemas.microsoft.com/office/drawing/2014/main" xmlns="" id="{03B90C8E-8580-4485-8412-3F29547378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265AFF0E-C71F-4195-B440-33AB74BC6516}"/>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7310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CA3DE3B-FD89-4A05-860E-05BE8B37090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872EE51C-071A-4BF7-8381-EFBD213C357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37C93477-373C-41EA-B4E4-5B6C2DB35B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A8C3F39E-D7A2-48BC-8FA9-F8397FCE2FAE}"/>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6" name="Segnaposto piè di pagina 5">
            <a:extLst>
              <a:ext uri="{FF2B5EF4-FFF2-40B4-BE49-F238E27FC236}">
                <a16:creationId xmlns:a16="http://schemas.microsoft.com/office/drawing/2014/main" xmlns="" id="{5F34F868-42B4-47BF-80B9-DA130531300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11735E54-6F81-45AA-8B7E-DF08C80B7FC8}"/>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35587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A889995-D9A1-4F95-B9E5-BB0E37CD9A0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C0A9C467-494A-4A46-997A-F58E1C65E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06F1FD7E-4F02-433B-8770-C3E95E2C8B6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DF1F7605-48F2-45D0-9B4D-699CF6E6A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85510674-4578-49DE-9BB3-A44F5D6226C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4AC7741A-C7AC-49D1-96E6-40B8144924EB}"/>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8" name="Segnaposto piè di pagina 7">
            <a:extLst>
              <a:ext uri="{FF2B5EF4-FFF2-40B4-BE49-F238E27FC236}">
                <a16:creationId xmlns:a16="http://schemas.microsoft.com/office/drawing/2014/main" xmlns="" id="{3D4C4310-00DF-480E-BF79-8EF12597C9B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E5BB4A3A-25E4-48DE-B998-7C46981907FB}"/>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149198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47FC6A-D74D-4D56-AAF1-FFA65DCBE27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1D59B930-BE7C-4C2E-9E52-9949497191D6}"/>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4" name="Segnaposto piè di pagina 3">
            <a:extLst>
              <a:ext uri="{FF2B5EF4-FFF2-40B4-BE49-F238E27FC236}">
                <a16:creationId xmlns:a16="http://schemas.microsoft.com/office/drawing/2014/main" xmlns="" id="{223427E5-E7B0-420C-A2B3-8D184B720E3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1E125CC0-5A1E-4DF6-97F5-776DB1CDAE31}"/>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394604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CB1BD29-9C75-433D-941A-921CAB83EE3A}"/>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3" name="Segnaposto piè di pagina 2">
            <a:extLst>
              <a:ext uri="{FF2B5EF4-FFF2-40B4-BE49-F238E27FC236}">
                <a16:creationId xmlns:a16="http://schemas.microsoft.com/office/drawing/2014/main" xmlns="" id="{E986C7EB-9666-4711-AAB8-3C401A04E26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78412FA5-B4A2-4D14-9AE9-96B3B887E4B1}"/>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279854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25D294B-C65F-441B-B0ED-8424FF9BB56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20F0A9F-D71C-4139-A6B0-C7D14496A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CE627F05-8975-49B6-8F1E-75CF8A768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DD770695-3E7F-4DAE-8439-E0FF0E0891E5}"/>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6" name="Segnaposto piè di pagina 5">
            <a:extLst>
              <a:ext uri="{FF2B5EF4-FFF2-40B4-BE49-F238E27FC236}">
                <a16:creationId xmlns:a16="http://schemas.microsoft.com/office/drawing/2014/main" xmlns="" id="{642FF366-352E-45A8-9E11-C9206A56A15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97EA1D24-0592-4A46-81C8-0B7710DCCBDD}"/>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4003571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B01F536-237A-4002-8A39-99B8AA34F11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F6779659-A283-4D0C-8D31-0697610262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5F0DBF19-25DA-4074-ABAE-07A462585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6E327AF8-509B-4C00-953F-26082260D57D}"/>
              </a:ext>
            </a:extLst>
          </p:cNvPr>
          <p:cNvSpPr>
            <a:spLocks noGrp="1"/>
          </p:cNvSpPr>
          <p:nvPr>
            <p:ph type="dt" sz="half" idx="10"/>
          </p:nvPr>
        </p:nvSpPr>
        <p:spPr/>
        <p:txBody>
          <a:bodyPr/>
          <a:lstStyle/>
          <a:p>
            <a:fld id="{47CF8B37-184F-4F0C-B3CD-BB52154F4B77}" type="datetimeFigureOut">
              <a:rPr lang="it-IT" smtClean="0"/>
              <a:pPr/>
              <a:t>05/04/2020</a:t>
            </a:fld>
            <a:endParaRPr lang="it-IT"/>
          </a:p>
        </p:txBody>
      </p:sp>
      <p:sp>
        <p:nvSpPr>
          <p:cNvPr id="6" name="Segnaposto piè di pagina 5">
            <a:extLst>
              <a:ext uri="{FF2B5EF4-FFF2-40B4-BE49-F238E27FC236}">
                <a16:creationId xmlns:a16="http://schemas.microsoft.com/office/drawing/2014/main" xmlns="" id="{18348058-EAE6-4EE0-8215-42165CBAA1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55AB5E65-E393-4B28-8636-3907946EE675}"/>
              </a:ext>
            </a:extLst>
          </p:cNvPr>
          <p:cNvSpPr>
            <a:spLocks noGrp="1"/>
          </p:cNvSpPr>
          <p:nvPr>
            <p:ph type="sldNum" sz="quarter" idx="12"/>
          </p:nvPr>
        </p:nvSpPr>
        <p:spPr/>
        <p:txBody>
          <a:body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411910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B8998E41-9930-46BB-95A4-196374B5F1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2D32F424-58BA-4E06-8495-53ED94299C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004CF606-80F3-4211-BA73-665DC0756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F8B37-184F-4F0C-B3CD-BB52154F4B77}" type="datetimeFigureOut">
              <a:rPr lang="it-IT" smtClean="0"/>
              <a:pPr/>
              <a:t>05/04/2020</a:t>
            </a:fld>
            <a:endParaRPr lang="it-IT"/>
          </a:p>
        </p:txBody>
      </p:sp>
      <p:sp>
        <p:nvSpPr>
          <p:cNvPr id="5" name="Segnaposto piè di pagina 4">
            <a:extLst>
              <a:ext uri="{FF2B5EF4-FFF2-40B4-BE49-F238E27FC236}">
                <a16:creationId xmlns:a16="http://schemas.microsoft.com/office/drawing/2014/main" xmlns="" id="{558E4C42-A7AA-4215-95A0-95AB1FD4AE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EEAFBF0A-7CC7-40A7-A74C-1EE97645C7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2317C-5AFF-46A4-B4B0-12B5368B5B7B}" type="slidenum">
              <a:rPr lang="it-IT" smtClean="0"/>
              <a:pPr/>
              <a:t>‹N›</a:t>
            </a:fld>
            <a:endParaRPr lang="it-IT"/>
          </a:p>
        </p:txBody>
      </p:sp>
    </p:spTree>
    <p:extLst>
      <p:ext uri="{BB962C8B-B14F-4D97-AF65-F5344CB8AC3E}">
        <p14:creationId xmlns:p14="http://schemas.microsoft.com/office/powerpoint/2010/main" xmlns="" val="192654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audio" Target="../media/audio12.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15.wav"/><Relationship Id="rId5" Type="http://schemas.openxmlformats.org/officeDocument/2006/relationships/image" Target="../media/image8.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17.wav"/><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18.wav"/><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audio" Target="../media/audio20.wav"/><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10.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audio" Target="../media/audio24.wav"/><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audio" Target="../media/audio25.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audio" Target="../media/audio26.wav"/><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audio" Target="../media/audio27.wav"/><Relationship Id="rId5" Type="http://schemas.openxmlformats.org/officeDocument/2006/relationships/image" Target="../media/image10.png"/><Relationship Id="rId4" Type="http://schemas.openxmlformats.org/officeDocument/2006/relationships/hyperlink" Target="https://en.wikipedia.org/wiki/University_of_North_Carolina"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28.wav"/><Relationship Id="rId6" Type="http://schemas.openxmlformats.org/officeDocument/2006/relationships/image" Target="../media/image40.png"/><Relationship Id="rId5" Type="http://schemas.openxmlformats.org/officeDocument/2006/relationships/hyperlink" Target="https://www.youtube.com/watch?v=TXzOXUl0g5Q" TargetMode="Externa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audio" Target="../media/audio29.wav"/><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audio" Target="../media/audio30.wav"/></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audio" Target="../media/audio33.wav"/><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audio" Target="../media/audio34.wav"/><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audio" Target="../media/audio35.wav"/><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audio" Target="../media/audio37.wa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audio" Target="../media/audio4.wav"/><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audio" Target="../media/audio38.wav"/><Relationship Id="rId5" Type="http://schemas.openxmlformats.org/officeDocument/2006/relationships/image" Target="../media/image10.png"/><Relationship Id="rId4"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audio" Target="../media/audio39.wa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audio" Target="../media/audio5.wa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audio" Target="../media/audio6.wav"/><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audio" Target="../media/audio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audio" Target="../media/audio8.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94114" y="1110343"/>
            <a:ext cx="8413970" cy="369332"/>
          </a:xfrm>
          <a:prstGeom prst="rect">
            <a:avLst/>
          </a:prstGeom>
          <a:noFill/>
        </p:spPr>
        <p:txBody>
          <a:bodyPr wrap="none" rtlCol="0">
            <a:spAutoFit/>
          </a:bodyPr>
          <a:lstStyle/>
          <a:p>
            <a:r>
              <a:rPr lang="it-IT" dirty="0" smtClean="0"/>
              <a:t>Grandi progetti di Bioinformatica, Studi di Associazione e Analisi globale della cromatina</a:t>
            </a:r>
            <a:endParaRPr lang="it-IT" dirty="0"/>
          </a:p>
        </p:txBody>
      </p:sp>
      <p:pic>
        <p:nvPicPr>
          <p:cNvPr id="3" name="Segnale acust. registr.">
            <a:hlinkClick r:id="" action="ppaction://media"/>
          </p:cNvPr>
          <p:cNvPicPr>
            <a:picLocks noRot="1" noChangeAspect="1"/>
          </p:cNvPicPr>
          <p:nvPr>
            <a:wavAudioFile r:embed="rId1" name="Segnale acust. registr."/>
          </p:nvPr>
        </p:nvPicPr>
        <p:blipFill>
          <a:blip r:embed="rId3"/>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7433B84F-C163-4B6C-9950-9BB9AF1CE01E}"/>
              </a:ext>
            </a:extLst>
          </p:cNvPr>
          <p:cNvPicPr>
            <a:picLocks noChangeAspect="1"/>
          </p:cNvPicPr>
          <p:nvPr/>
        </p:nvPicPr>
        <p:blipFill>
          <a:blip r:embed="rId3"/>
          <a:stretch>
            <a:fillRect/>
          </a:stretch>
        </p:blipFill>
        <p:spPr>
          <a:xfrm>
            <a:off x="1097002" y="0"/>
            <a:ext cx="9997996" cy="6858000"/>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256618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4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8770CC73-A9A4-4540-98AC-5D9F5BC0C21C}"/>
              </a:ext>
            </a:extLst>
          </p:cNvPr>
          <p:cNvPicPr>
            <a:picLocks noChangeAspect="1"/>
          </p:cNvPicPr>
          <p:nvPr/>
        </p:nvPicPr>
        <p:blipFill>
          <a:blip r:embed="rId3"/>
          <a:stretch>
            <a:fillRect/>
          </a:stretch>
        </p:blipFill>
        <p:spPr>
          <a:xfrm>
            <a:off x="1586972" y="0"/>
            <a:ext cx="9018056" cy="6858000"/>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1151264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5DCCDC5B-29C2-4EB3-95BA-BC61A28EBB01}"/>
              </a:ext>
            </a:extLst>
          </p:cNvPr>
          <p:cNvPicPr>
            <a:picLocks noChangeAspect="1"/>
          </p:cNvPicPr>
          <p:nvPr/>
        </p:nvPicPr>
        <p:blipFill>
          <a:blip r:embed="rId3"/>
          <a:stretch>
            <a:fillRect/>
          </a:stretch>
        </p:blipFill>
        <p:spPr>
          <a:xfrm>
            <a:off x="186643" y="0"/>
            <a:ext cx="11818713" cy="6858000"/>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1113848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6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5E55E62C-44E2-41C2-9A7E-1EC64DA0EC1E}"/>
              </a:ext>
            </a:extLst>
          </p:cNvPr>
          <p:cNvPicPr>
            <a:picLocks noChangeAspect="1"/>
          </p:cNvPicPr>
          <p:nvPr/>
        </p:nvPicPr>
        <p:blipFill>
          <a:blip r:embed="rId3"/>
          <a:stretch>
            <a:fillRect/>
          </a:stretch>
        </p:blipFill>
        <p:spPr>
          <a:xfrm>
            <a:off x="894939" y="0"/>
            <a:ext cx="10402122" cy="6858000"/>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492041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C805929C-DC8C-4361-94D9-DA23A2F6F0F6}"/>
              </a:ext>
            </a:extLst>
          </p:cNvPr>
          <p:cNvSpPr txBox="1"/>
          <p:nvPr/>
        </p:nvSpPr>
        <p:spPr>
          <a:xfrm>
            <a:off x="3314700" y="2387600"/>
            <a:ext cx="5270500" cy="523220"/>
          </a:xfrm>
          <a:prstGeom prst="rect">
            <a:avLst/>
          </a:prstGeom>
          <a:noFill/>
        </p:spPr>
        <p:txBody>
          <a:bodyPr wrap="square" rtlCol="0">
            <a:spAutoFit/>
          </a:bodyPr>
          <a:lstStyle/>
          <a:p>
            <a:r>
              <a:rPr lang="it-IT" sz="2800" dirty="0" err="1"/>
              <a:t>Genome</a:t>
            </a:r>
            <a:r>
              <a:rPr lang="it-IT" sz="2800" dirty="0"/>
              <a:t> Wide Association Study</a:t>
            </a:r>
          </a:p>
        </p:txBody>
      </p:sp>
      <p:pic>
        <p:nvPicPr>
          <p:cNvPr id="3" name="Segnale acust. registr.">
            <a:hlinkClick r:id="" action="ppaction://media"/>
          </p:cNvPr>
          <p:cNvPicPr>
            <a:picLocks noRot="1" noChangeAspect="1"/>
          </p:cNvPicPr>
          <p:nvPr>
            <a:wavAudioFile r:embed="rId1" name="Segnale acust. registr."/>
          </p:nvPr>
        </p:nvPicPr>
        <p:blipFill>
          <a:blip r:embed="rId3"/>
          <a:stretch>
            <a:fillRect/>
          </a:stretch>
        </p:blipFill>
        <p:spPr>
          <a:xfrm>
            <a:off x="5943600" y="3276600"/>
            <a:ext cx="304800" cy="304800"/>
          </a:xfrm>
          <a:prstGeom prst="rect">
            <a:avLst/>
          </a:prstGeom>
        </p:spPr>
      </p:pic>
    </p:spTree>
    <p:extLst>
      <p:ext uri="{BB962C8B-B14F-4D97-AF65-F5344CB8AC3E}">
        <p14:creationId xmlns="" xmlns:p14="http://schemas.microsoft.com/office/powerpoint/2010/main" val="2215608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940CD1F-EAEC-4967-A00B-3534D96FE417}"/>
              </a:ext>
            </a:extLst>
          </p:cNvPr>
          <p:cNvSpPr txBox="1">
            <a:spLocks noGrp="1"/>
          </p:cNvSpPr>
          <p:nvPr>
            <p:ph type="title" idx="4294967295"/>
          </p:nvPr>
        </p:nvSpPr>
        <p:spPr/>
        <p:txBody>
          <a:bodyPr/>
          <a:lstStyle/>
          <a:p>
            <a:pPr lvl="0"/>
            <a:r>
              <a:rPr lang="it-IT"/>
              <a:t>GWAS</a:t>
            </a:r>
          </a:p>
        </p:txBody>
      </p:sp>
      <p:sp>
        <p:nvSpPr>
          <p:cNvPr id="3" name="Sottotitolo 2">
            <a:extLst>
              <a:ext uri="{FF2B5EF4-FFF2-40B4-BE49-F238E27FC236}">
                <a16:creationId xmlns="" xmlns:a16="http://schemas.microsoft.com/office/drawing/2014/main" id="{5AE6C492-6D5F-4821-8395-E401FBDF6BE4}"/>
              </a:ext>
            </a:extLst>
          </p:cNvPr>
          <p:cNvSpPr txBox="1">
            <a:spLocks noGrp="1"/>
          </p:cNvSpPr>
          <p:nvPr>
            <p:ph type="subTitle" idx="4294967295"/>
          </p:nvPr>
        </p:nvSpPr>
        <p:spPr/>
        <p:txBody>
          <a:bodyPr anchor="ctr"/>
          <a:lstStyle/>
          <a:p>
            <a:pPr algn="ctr"/>
            <a:endParaRPr lang="it-IT"/>
          </a:p>
        </p:txBody>
      </p:sp>
      <p:pic>
        <p:nvPicPr>
          <p:cNvPr id="4" name="Immagine 3">
            <a:extLst>
              <a:ext uri="{FF2B5EF4-FFF2-40B4-BE49-F238E27FC236}">
                <a16:creationId xmlns="" xmlns:a16="http://schemas.microsoft.com/office/drawing/2014/main" id="{F198F13C-3171-448F-885C-4B64E8C5E9E4}"/>
              </a:ext>
            </a:extLst>
          </p:cNvPr>
          <p:cNvPicPr>
            <a:picLocks noChangeAspect="1"/>
          </p:cNvPicPr>
          <p:nvPr/>
        </p:nvPicPr>
        <p:blipFill>
          <a:blip r:embed="rId4">
            <a:lum/>
            <a:alphaModFix/>
          </a:blip>
          <a:srcRect/>
          <a:stretch>
            <a:fillRect/>
          </a:stretch>
        </p:blipFill>
        <p:spPr>
          <a:xfrm>
            <a:off x="2895180" y="1175708"/>
            <a:ext cx="6319755" cy="5551953"/>
          </a:xfrm>
          <a:prstGeom prst="rect">
            <a:avLst/>
          </a:prstGeom>
          <a:noFill/>
          <a:ln>
            <a:noFill/>
          </a:ln>
        </p:spPr>
      </p:pic>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1B1A4D6-DC67-4728-B996-98B07F8ABB17}"/>
              </a:ext>
            </a:extLst>
          </p:cNvPr>
          <p:cNvSpPr txBox="1">
            <a:spLocks noGrp="1"/>
          </p:cNvSpPr>
          <p:nvPr>
            <p:ph type="title" idx="4294967295"/>
          </p:nvPr>
        </p:nvSpPr>
        <p:spPr/>
        <p:txBody>
          <a:bodyPr/>
          <a:lstStyle/>
          <a:p>
            <a:pPr lvl="0"/>
            <a:r>
              <a:rPr lang="it-IT"/>
              <a:t>eQTL</a:t>
            </a:r>
            <a:br>
              <a:rPr lang="it-IT"/>
            </a:br>
            <a:r>
              <a:rPr lang="it-IT"/>
              <a:t>Expression quantitative trait loci</a:t>
            </a:r>
          </a:p>
        </p:txBody>
      </p:sp>
      <p:sp>
        <p:nvSpPr>
          <p:cNvPr id="3" name="Segnaposto testo 2">
            <a:extLst>
              <a:ext uri="{FF2B5EF4-FFF2-40B4-BE49-F238E27FC236}">
                <a16:creationId xmlns="" xmlns:a16="http://schemas.microsoft.com/office/drawing/2014/main" id="{BFA07716-9333-4452-B592-71E908E7F84D}"/>
              </a:ext>
            </a:extLst>
          </p:cNvPr>
          <p:cNvSpPr txBox="1">
            <a:spLocks noGrp="1"/>
          </p:cNvSpPr>
          <p:nvPr>
            <p:ph type="body" idx="4294967295"/>
          </p:nvPr>
        </p:nvSpPr>
        <p:spPr/>
        <p:txBody>
          <a:bodyPr/>
          <a:lstStyle/>
          <a:p>
            <a:pPr lvl="0">
              <a:buSzPct val="45000"/>
              <a:buFont typeface="StarSymbol"/>
              <a:buChar char="●"/>
            </a:pPr>
            <a:r>
              <a:rPr lang="it-IT" dirty="0"/>
              <a:t>Correla singole varianti con l’espressione dell’</a:t>
            </a:r>
            <a:r>
              <a:rPr lang="it-IT" dirty="0" err="1"/>
              <a:t>mRNA</a:t>
            </a:r>
            <a:r>
              <a:rPr lang="it-IT" dirty="0"/>
              <a:t> in un dato tessuto usando studi dell’espressione dell’</a:t>
            </a:r>
            <a:r>
              <a:rPr lang="it-IT" dirty="0" err="1"/>
              <a:t>mRNA</a:t>
            </a:r>
            <a:r>
              <a:rPr lang="it-IT" dirty="0"/>
              <a:t> su larga </a:t>
            </a:r>
            <a:r>
              <a:rPr lang="it-IT" dirty="0" smtClean="0"/>
              <a:t>scala</a:t>
            </a:r>
          </a:p>
          <a:p>
            <a:pPr lvl="0">
              <a:buSzPct val="45000"/>
              <a:buFont typeface="StarSymbol"/>
              <a:buChar char="●"/>
            </a:pPr>
            <a:endParaRPr lang="it-IT" dirty="0"/>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45636C7-15C3-45EF-B6A2-697983C315BD}"/>
              </a:ext>
            </a:extLst>
          </p:cNvPr>
          <p:cNvSpPr txBox="1">
            <a:spLocks noGrp="1"/>
          </p:cNvSpPr>
          <p:nvPr>
            <p:ph type="title" idx="4294967295"/>
          </p:nvPr>
        </p:nvSpPr>
        <p:spPr>
          <a:xfrm>
            <a:off x="1980739" y="130635"/>
            <a:ext cx="7372267" cy="666200"/>
          </a:xfrm>
        </p:spPr>
        <p:txBody>
          <a:bodyPr>
            <a:normAutofit fontScale="90000"/>
          </a:bodyPr>
          <a:lstStyle/>
          <a:p>
            <a:pPr lvl="0"/>
            <a:r>
              <a:rPr lang="it-IT" dirty="0" err="1"/>
              <a:t>PrediXcan</a:t>
            </a:r>
            <a:endParaRPr lang="it-IT" dirty="0"/>
          </a:p>
        </p:txBody>
      </p:sp>
      <p:pic>
        <p:nvPicPr>
          <p:cNvPr id="3" name="Segnaposto immagine 2">
            <a:extLst>
              <a:ext uri="{FF2B5EF4-FFF2-40B4-BE49-F238E27FC236}">
                <a16:creationId xmlns="" xmlns:a16="http://schemas.microsoft.com/office/drawing/2014/main" id="{4AB849FA-29DB-4AB4-9098-8A7BFD863C61}"/>
              </a:ext>
            </a:extLst>
          </p:cNvPr>
          <p:cNvPicPr>
            <a:picLocks noGrp="1" noChangeAspect="1"/>
          </p:cNvPicPr>
          <p:nvPr>
            <p:ph type="pic" idx="4294967295"/>
          </p:nvPr>
        </p:nvPicPr>
        <p:blipFill>
          <a:blip r:embed="rId4">
            <a:lum/>
            <a:alphaModFix/>
          </a:blip>
          <a:srcRect/>
          <a:stretch>
            <a:fillRect/>
          </a:stretch>
        </p:blipFill>
        <p:spPr>
          <a:xfrm>
            <a:off x="2869012" y="2834735"/>
            <a:ext cx="5208384" cy="3977484"/>
          </a:xfrm>
        </p:spPr>
      </p:pic>
      <p:sp>
        <p:nvSpPr>
          <p:cNvPr id="4" name="CasellaDiTesto 3">
            <a:extLst>
              <a:ext uri="{FF2B5EF4-FFF2-40B4-BE49-F238E27FC236}">
                <a16:creationId xmlns="" xmlns:a16="http://schemas.microsoft.com/office/drawing/2014/main" id="{D6F91E67-499D-4A71-B9F3-A967BBF7DC43}"/>
              </a:ext>
            </a:extLst>
          </p:cNvPr>
          <p:cNvSpPr txBox="1"/>
          <p:nvPr/>
        </p:nvSpPr>
        <p:spPr>
          <a:xfrm>
            <a:off x="195944" y="806823"/>
            <a:ext cx="11551024" cy="1631072"/>
          </a:xfrm>
          <a:prstGeom prst="rect">
            <a:avLst/>
          </a:prstGeom>
          <a:noFill/>
          <a:ln>
            <a:noFill/>
          </a:ln>
        </p:spPr>
        <p:txBody>
          <a:bodyPr vert="horz" wrap="square" lIns="81646" tIns="40823" rIns="81646" bIns="40823" anchorCtr="0" compatLnSpc="0">
            <a:spAutoFit/>
          </a:bodyPr>
          <a:lstStyle/>
          <a:p>
            <a:pPr hangingPunct="0"/>
            <a:r>
              <a:rPr lang="it-IT" sz="1497" dirty="0">
                <a:latin typeface="inherit" pitchFamily="18"/>
                <a:ea typeface="Microsoft YaHei" pitchFamily="2"/>
                <a:cs typeface="inherit" pitchFamily="2"/>
              </a:rPr>
              <a:t>Il livello di espressione genica di un individuo</a:t>
            </a:r>
          </a:p>
          <a:p>
            <a:pPr hangingPunct="0"/>
            <a:r>
              <a:rPr lang="it-IT" sz="1497" dirty="0">
                <a:solidFill>
                  <a:srgbClr val="222222"/>
                </a:solidFill>
                <a:latin typeface="inherit" pitchFamily="18"/>
                <a:ea typeface="Microsoft YaHei" pitchFamily="2"/>
                <a:cs typeface="inherit" pitchFamily="2"/>
              </a:rPr>
              <a:t>(in genere non osservato in un GWAS) è scomposto in una componente di espressione genetica regolata (</a:t>
            </a:r>
            <a:r>
              <a:rPr lang="it-IT" sz="1497" dirty="0" err="1">
                <a:solidFill>
                  <a:srgbClr val="222222"/>
                </a:solidFill>
                <a:latin typeface="inherit" pitchFamily="18"/>
                <a:ea typeface="Microsoft YaHei" pitchFamily="2"/>
                <a:cs typeface="inherit" pitchFamily="2"/>
              </a:rPr>
              <a:t>GReX</a:t>
            </a:r>
            <a:r>
              <a:rPr lang="it-IT" sz="1497" dirty="0">
                <a:solidFill>
                  <a:srgbClr val="222222"/>
                </a:solidFill>
                <a:latin typeface="inherit" pitchFamily="18"/>
                <a:ea typeface="Microsoft YaHei" pitchFamily="2"/>
                <a:cs typeface="inherit" pitchFamily="2"/>
              </a:rPr>
              <a:t>), una componente alterata dal tratto stesso (ovvero un effetto causale inverso che può verificarsi se lo stato della malattia o altre condizioni alterano i livelli di espressione) e la componente rimanente attribuibile a fattori ambientali e di altro tipo. effetto di mediazione dell'espressione genica quantificando l'associazione tra </a:t>
            </a:r>
            <a:r>
              <a:rPr lang="it-IT" sz="1497" dirty="0" err="1">
                <a:solidFill>
                  <a:srgbClr val="222222"/>
                </a:solidFill>
                <a:latin typeface="inherit" pitchFamily="18"/>
                <a:ea typeface="Microsoft YaHei" pitchFamily="2"/>
                <a:cs typeface="inherit" pitchFamily="2"/>
              </a:rPr>
              <a:t>GReX</a:t>
            </a:r>
            <a:r>
              <a:rPr lang="it-IT" sz="1497" dirty="0">
                <a:solidFill>
                  <a:srgbClr val="222222"/>
                </a:solidFill>
                <a:latin typeface="inherit" pitchFamily="18"/>
                <a:ea typeface="Microsoft YaHei" pitchFamily="2"/>
                <a:cs typeface="inherit" pitchFamily="2"/>
              </a:rPr>
              <a:t> e il fenotipo di interesse.</a:t>
            </a:r>
          </a:p>
          <a:p>
            <a:pPr hangingPunct="0"/>
            <a:r>
              <a:rPr lang="it-IT" sz="1633" dirty="0" err="1">
                <a:latin typeface="Liberation Sans" pitchFamily="18"/>
                <a:ea typeface="Microsoft YaHei" pitchFamily="2"/>
                <a:cs typeface="Lucida Sans" pitchFamily="2"/>
              </a:rPr>
              <a:t>PrediXcan</a:t>
            </a:r>
            <a:r>
              <a:rPr lang="it-IT" sz="1633" dirty="0">
                <a:latin typeface="Liberation Sans" pitchFamily="18"/>
                <a:ea typeface="Microsoft YaHei" pitchFamily="2"/>
                <a:cs typeface="Lucida Sans" pitchFamily="2"/>
              </a:rPr>
              <a:t> testa l’effetto di mediazione dell’espressione genica </a:t>
            </a:r>
            <a:r>
              <a:rPr lang="it-IT" sz="1633" dirty="0" err="1">
                <a:latin typeface="Liberation Sans" pitchFamily="18"/>
                <a:ea typeface="Microsoft YaHei" pitchFamily="2"/>
                <a:cs typeface="Lucida Sans" pitchFamily="2"/>
              </a:rPr>
              <a:t>quantificanto</a:t>
            </a:r>
            <a:r>
              <a:rPr lang="it-IT" sz="1633" dirty="0">
                <a:latin typeface="Liberation Sans" pitchFamily="18"/>
                <a:ea typeface="Microsoft YaHei" pitchFamily="2"/>
                <a:cs typeface="Lucida Sans" pitchFamily="2"/>
              </a:rPr>
              <a:t> l’associazione fra </a:t>
            </a:r>
            <a:r>
              <a:rPr lang="it-IT" sz="1633" dirty="0" err="1">
                <a:latin typeface="Liberation Sans" pitchFamily="18"/>
                <a:ea typeface="Microsoft YaHei" pitchFamily="2"/>
                <a:cs typeface="Lucida Sans" pitchFamily="2"/>
              </a:rPr>
              <a:t>GReX</a:t>
            </a:r>
            <a:r>
              <a:rPr lang="it-IT" sz="1633" dirty="0">
                <a:latin typeface="Liberation Sans" pitchFamily="18"/>
                <a:ea typeface="Microsoft YaHei" pitchFamily="2"/>
                <a:cs typeface="Lucida Sans" pitchFamily="2"/>
              </a:rPr>
              <a:t> e il fenotipo di interesse  </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9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6348B17-4743-435F-870F-2532409757AC}"/>
              </a:ext>
            </a:extLst>
          </p:cNvPr>
          <p:cNvSpPr txBox="1">
            <a:spLocks noGrp="1"/>
          </p:cNvSpPr>
          <p:nvPr>
            <p:ph type="title" idx="4294967295"/>
          </p:nvPr>
        </p:nvSpPr>
        <p:spPr>
          <a:xfrm>
            <a:off x="1980739" y="30699"/>
            <a:ext cx="8229627" cy="1145009"/>
          </a:xfrm>
        </p:spPr>
        <p:txBody>
          <a:bodyPr/>
          <a:lstStyle/>
          <a:p>
            <a:pPr lvl="0"/>
            <a:r>
              <a:rPr lang="it-IT"/>
              <a:t>TWAS</a:t>
            </a:r>
          </a:p>
        </p:txBody>
      </p:sp>
      <p:pic>
        <p:nvPicPr>
          <p:cNvPr id="4" name="Immagine 3">
            <a:extLst>
              <a:ext uri="{FF2B5EF4-FFF2-40B4-BE49-F238E27FC236}">
                <a16:creationId xmlns="" xmlns:a16="http://schemas.microsoft.com/office/drawing/2014/main" id="{BBA30A38-E2D4-4BD6-ACBF-22C01BBDFBDE}"/>
              </a:ext>
            </a:extLst>
          </p:cNvPr>
          <p:cNvPicPr>
            <a:picLocks noChangeAspect="1"/>
          </p:cNvPicPr>
          <p:nvPr/>
        </p:nvPicPr>
        <p:blipFill>
          <a:blip r:embed="rId4">
            <a:lum/>
            <a:alphaModFix/>
          </a:blip>
          <a:srcRect/>
          <a:stretch>
            <a:fillRect/>
          </a:stretch>
        </p:blipFill>
        <p:spPr>
          <a:xfrm>
            <a:off x="1523847" y="949057"/>
            <a:ext cx="9144067" cy="5778603"/>
          </a:xfrm>
          <a:prstGeom prst="rect">
            <a:avLst/>
          </a:prstGeom>
          <a:noFill/>
          <a:ln>
            <a:noFill/>
          </a:ln>
        </p:spPr>
      </p:pic>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4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9DBBD024-585B-499D-ABE2-43BC01D49C0A}"/>
              </a:ext>
            </a:extLst>
          </p:cNvPr>
          <p:cNvPicPr>
            <a:picLocks noChangeAspect="1"/>
          </p:cNvPicPr>
          <p:nvPr/>
        </p:nvPicPr>
        <p:blipFill>
          <a:blip r:embed="rId3"/>
          <a:stretch>
            <a:fillRect/>
          </a:stretch>
        </p:blipFill>
        <p:spPr>
          <a:xfrm>
            <a:off x="2461705" y="190048"/>
            <a:ext cx="7268589" cy="6477904"/>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3391705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bwMode="auto">
          <a:xfrm>
            <a:off x="857251" y="1465263"/>
            <a:ext cx="10363200" cy="457200"/>
          </a:xfrm>
          <a:noFill/>
          <a:ln>
            <a:miter lim="800000"/>
            <a:headEnd/>
            <a:tailEnd/>
          </a:ln>
        </p:spPr>
        <p:txBody>
          <a:bodyPr vert="horz" wrap="square" lIns="91440" tIns="45720" rIns="91440" bIns="45720" numCol="1" anchorCtr="0" compatLnSpc="1">
            <a:prstTxWarp prst="textNoShape">
              <a:avLst/>
            </a:prstTxWarp>
            <a:normAutofit fontScale="90000"/>
          </a:bodyPr>
          <a:lstStyle/>
          <a:p>
            <a:pPr algn="ctr" eaLnBrk="1" hangingPunct="1"/>
            <a:r>
              <a:rPr lang="it-IT" altLang="it-IT" sz="2700" smtClean="0"/>
              <a:t>Manuela Helmer Citterich, Fabrizio Ferrè, Giulio Pavesi, Chiara Romualdi, Graziano Pesole</a:t>
            </a:r>
          </a:p>
        </p:txBody>
      </p:sp>
      <p:sp>
        <p:nvSpPr>
          <p:cNvPr id="6147" name="Rectangle 3"/>
          <p:cNvSpPr>
            <a:spLocks noGrp="1" noChangeArrowheads="1"/>
          </p:cNvSpPr>
          <p:nvPr>
            <p:ph type="subTitle" idx="1"/>
          </p:nvPr>
        </p:nvSpPr>
        <p:spPr bwMode="auto">
          <a:xfrm>
            <a:off x="857251" y="2379664"/>
            <a:ext cx="10363200" cy="3005137"/>
          </a:xfrm>
          <a:noFill/>
          <a:ln>
            <a:miter lim="800000"/>
            <a:headEnd/>
            <a:tailEnd/>
          </a:ln>
        </p:spPr>
        <p:txBody>
          <a:bodyPr vert="horz" wrap="square" lIns="91440" tIns="45720" rIns="91440" bIns="45720" numCol="1" anchor="ctr" anchorCtr="0" compatLnSpc="1">
            <a:prstTxWarp prst="textNoShape">
              <a:avLst/>
            </a:prstTxWarp>
          </a:bodyPr>
          <a:lstStyle/>
          <a:p>
            <a:pPr marL="0" indent="0" algn="ctr" eaLnBrk="1" hangingPunct="1"/>
            <a:r>
              <a:rPr lang="it-IT" altLang="it-IT" smtClean="0"/>
              <a:t>Fondamenti di bioinformatica</a:t>
            </a:r>
          </a:p>
        </p:txBody>
      </p:sp>
      <p:pic>
        <p:nvPicPr>
          <p:cNvPr id="5" name="Segnale acust. registr.">
            <a:hlinkClick r:id="" action="ppaction://media"/>
          </p:cNvPr>
          <p:cNvPicPr>
            <a:picLocks noRot="1" noChangeAspect="1"/>
          </p:cNvPicPr>
          <p:nvPr>
            <a:wavAudioFile r:embed="rId1" name="Segnale acust. registr."/>
          </p:nvPr>
        </p:nvPicPr>
        <p:blipFill>
          <a:blip r:embed="rId3"/>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8F214A53-7A47-4893-BCE1-2A78AF2F0299}"/>
              </a:ext>
            </a:extLst>
          </p:cNvPr>
          <p:cNvPicPr>
            <a:picLocks noChangeAspect="1"/>
          </p:cNvPicPr>
          <p:nvPr/>
        </p:nvPicPr>
        <p:blipFill>
          <a:blip r:embed="rId3"/>
          <a:stretch>
            <a:fillRect/>
          </a:stretch>
        </p:blipFill>
        <p:spPr>
          <a:xfrm>
            <a:off x="1490344" y="0"/>
            <a:ext cx="9211312" cy="6858000"/>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3212759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1C18D3C6-D00A-4745-82A4-4FFA54E20582}"/>
              </a:ext>
            </a:extLst>
          </p:cNvPr>
          <p:cNvPicPr>
            <a:picLocks noChangeAspect="1"/>
          </p:cNvPicPr>
          <p:nvPr/>
        </p:nvPicPr>
        <p:blipFill>
          <a:blip r:embed="rId3"/>
          <a:stretch>
            <a:fillRect/>
          </a:stretch>
        </p:blipFill>
        <p:spPr>
          <a:xfrm>
            <a:off x="674113" y="0"/>
            <a:ext cx="3071374" cy="6858000"/>
          </a:xfrm>
          <a:prstGeom prst="rect">
            <a:avLst/>
          </a:prstGeom>
        </p:spPr>
      </p:pic>
      <p:pic>
        <p:nvPicPr>
          <p:cNvPr id="5" name="Immagine 4">
            <a:extLst>
              <a:ext uri="{FF2B5EF4-FFF2-40B4-BE49-F238E27FC236}">
                <a16:creationId xmlns:a16="http://schemas.microsoft.com/office/drawing/2014/main" xmlns="" id="{C00AB26D-B4C5-4A4E-8C23-5CD335A25874}"/>
              </a:ext>
            </a:extLst>
          </p:cNvPr>
          <p:cNvPicPr>
            <a:picLocks noChangeAspect="1"/>
          </p:cNvPicPr>
          <p:nvPr/>
        </p:nvPicPr>
        <p:blipFill>
          <a:blip r:embed="rId4"/>
          <a:stretch>
            <a:fillRect/>
          </a:stretch>
        </p:blipFill>
        <p:spPr>
          <a:xfrm>
            <a:off x="3920584" y="375557"/>
            <a:ext cx="8059144" cy="6106886"/>
          </a:xfrm>
          <a:prstGeom prst="rect">
            <a:avLst/>
          </a:prstGeom>
        </p:spPr>
      </p:pic>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3992423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69ABAF93-5DFF-47D4-BDE1-C99F2623DA42}"/>
              </a:ext>
            </a:extLst>
          </p:cNvPr>
          <p:cNvPicPr>
            <a:picLocks noChangeAspect="1"/>
          </p:cNvPicPr>
          <p:nvPr/>
        </p:nvPicPr>
        <p:blipFill>
          <a:blip r:embed="rId2"/>
          <a:stretch>
            <a:fillRect/>
          </a:stretch>
        </p:blipFill>
        <p:spPr>
          <a:xfrm>
            <a:off x="0" y="366712"/>
            <a:ext cx="12192000" cy="6124575"/>
          </a:xfrm>
          <a:prstGeom prst="rect">
            <a:avLst/>
          </a:prstGeom>
        </p:spPr>
      </p:pic>
    </p:spTree>
    <p:extLst>
      <p:ext uri="{BB962C8B-B14F-4D97-AF65-F5344CB8AC3E}">
        <p14:creationId xmlns:p14="http://schemas.microsoft.com/office/powerpoint/2010/main" xmlns="" val="2731687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C5F59704-9096-439B-98D6-1027CFCA0FEE}"/>
              </a:ext>
            </a:extLst>
          </p:cNvPr>
          <p:cNvPicPr>
            <a:picLocks noChangeAspect="1"/>
          </p:cNvPicPr>
          <p:nvPr/>
        </p:nvPicPr>
        <p:blipFill>
          <a:blip r:embed="rId2"/>
          <a:stretch>
            <a:fillRect/>
          </a:stretch>
        </p:blipFill>
        <p:spPr>
          <a:xfrm>
            <a:off x="1085589" y="0"/>
            <a:ext cx="10020822" cy="6858000"/>
          </a:xfrm>
          <a:prstGeom prst="rect">
            <a:avLst/>
          </a:prstGeom>
        </p:spPr>
      </p:pic>
    </p:spTree>
    <p:extLst>
      <p:ext uri="{BB962C8B-B14F-4D97-AF65-F5344CB8AC3E}">
        <p14:creationId xmlns:p14="http://schemas.microsoft.com/office/powerpoint/2010/main" xmlns="" val="1635006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07FA030E-09D5-4454-A48F-EA4BE4DCAD0A}"/>
              </a:ext>
            </a:extLst>
          </p:cNvPr>
          <p:cNvPicPr>
            <a:picLocks noChangeAspect="1"/>
          </p:cNvPicPr>
          <p:nvPr/>
        </p:nvPicPr>
        <p:blipFill>
          <a:blip r:embed="rId3"/>
          <a:stretch>
            <a:fillRect/>
          </a:stretch>
        </p:blipFill>
        <p:spPr>
          <a:xfrm>
            <a:off x="310243" y="0"/>
            <a:ext cx="10907486" cy="3008080"/>
          </a:xfrm>
          <a:prstGeom prst="rect">
            <a:avLst/>
          </a:prstGeom>
        </p:spPr>
      </p:pic>
      <p:pic>
        <p:nvPicPr>
          <p:cNvPr id="3" name="Immagine 2">
            <a:extLst>
              <a:ext uri="{FF2B5EF4-FFF2-40B4-BE49-F238E27FC236}">
                <a16:creationId xmlns:a16="http://schemas.microsoft.com/office/drawing/2014/main" xmlns="" id="{5B49D169-2703-4A76-A06C-C78FFC430190}"/>
              </a:ext>
            </a:extLst>
          </p:cNvPr>
          <p:cNvPicPr>
            <a:picLocks noChangeAspect="1"/>
          </p:cNvPicPr>
          <p:nvPr/>
        </p:nvPicPr>
        <p:blipFill>
          <a:blip r:embed="rId4"/>
          <a:stretch>
            <a:fillRect/>
          </a:stretch>
        </p:blipFill>
        <p:spPr>
          <a:xfrm>
            <a:off x="849086" y="3307963"/>
            <a:ext cx="10717094" cy="3550037"/>
          </a:xfrm>
          <a:prstGeom prst="rect">
            <a:avLst/>
          </a:prstGeom>
        </p:spPr>
      </p:pic>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2522254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6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1"/>
          <p:cNvPicPr>
            <a:picLocks noChangeAspect="1"/>
          </p:cNvPicPr>
          <p:nvPr/>
        </p:nvPicPr>
        <p:blipFill>
          <a:blip r:embed="rId3"/>
          <a:srcRect/>
          <a:stretch>
            <a:fillRect/>
          </a:stretch>
        </p:blipFill>
        <p:spPr bwMode="auto">
          <a:xfrm>
            <a:off x="1609725" y="57150"/>
            <a:ext cx="8972550" cy="67437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8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siti dnasi ipersensibili alla"/>
          <p:cNvPicPr>
            <a:picLocks noChangeAspect="1" noChangeArrowheads="1"/>
          </p:cNvPicPr>
          <p:nvPr/>
        </p:nvPicPr>
        <p:blipFill>
          <a:blip r:embed="rId3"/>
          <a:srcRect/>
          <a:stretch>
            <a:fillRect/>
          </a:stretch>
        </p:blipFill>
        <p:spPr bwMode="auto">
          <a:xfrm>
            <a:off x="1143000" y="0"/>
            <a:ext cx="9906000"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6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sultati immagini per siti dnasi ipersensibili alla"/>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isultati immagini per DNAse I genomewide"/>
          <p:cNvPicPr>
            <a:picLocks noChangeAspect="1" noChangeArrowheads="1"/>
          </p:cNvPicPr>
          <p:nvPr/>
        </p:nvPicPr>
        <p:blipFill>
          <a:blip r:embed="rId3"/>
          <a:srcRect/>
          <a:stretch>
            <a:fillRect/>
          </a:stretch>
        </p:blipFill>
        <p:spPr bwMode="auto">
          <a:xfrm>
            <a:off x="2465388" y="0"/>
            <a:ext cx="7259637"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2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3"/>
          <p:cNvPicPr>
            <a:picLocks noChangeAspect="1"/>
          </p:cNvPicPr>
          <p:nvPr/>
        </p:nvPicPr>
        <p:blipFill>
          <a:blip r:embed="rId3"/>
          <a:srcRect/>
          <a:stretch>
            <a:fillRect/>
          </a:stretch>
        </p:blipFill>
        <p:spPr bwMode="auto">
          <a:xfrm>
            <a:off x="1614488" y="55563"/>
            <a:ext cx="8963025" cy="6802437"/>
          </a:xfrm>
          <a:prstGeom prst="rect">
            <a:avLst/>
          </a:prstGeom>
          <a:noFill/>
          <a:ln w="9525">
            <a:noFill/>
            <a:miter lim="800000"/>
            <a:headEnd/>
            <a:tailEnd/>
          </a:ln>
        </p:spPr>
      </p:pic>
      <p:sp>
        <p:nvSpPr>
          <p:cNvPr id="4099" name="Rettangolo 4"/>
          <p:cNvSpPr>
            <a:spLocks noChangeArrowheads="1"/>
          </p:cNvSpPr>
          <p:nvPr/>
        </p:nvSpPr>
        <p:spPr bwMode="auto">
          <a:xfrm>
            <a:off x="207963" y="4381500"/>
            <a:ext cx="2560637" cy="923925"/>
          </a:xfrm>
          <a:prstGeom prst="rect">
            <a:avLst/>
          </a:prstGeom>
          <a:noFill/>
          <a:ln w="9525">
            <a:noFill/>
            <a:miter lim="800000"/>
            <a:headEnd/>
            <a:tailEnd/>
          </a:ln>
        </p:spPr>
        <p:txBody>
          <a:bodyPr>
            <a:spAutoFit/>
          </a:bodyPr>
          <a:lstStyle/>
          <a:p>
            <a:r>
              <a:rPr lang="en-US">
                <a:solidFill>
                  <a:srgbClr val="222222"/>
                </a:solidFill>
                <a:latin typeface="Arial" charset="0"/>
              </a:rPr>
              <a:t>Jason D. Lieb  </a:t>
            </a:r>
          </a:p>
          <a:p>
            <a:r>
              <a:rPr lang="en-US" u="sng">
                <a:solidFill>
                  <a:srgbClr val="0B0080"/>
                </a:solidFill>
                <a:latin typeface="Arial" charset="0"/>
                <a:hlinkClick r:id="rId4"/>
              </a:rPr>
              <a:t>University of North Carolina</a:t>
            </a:r>
            <a:endParaRPr lang="it-IT"/>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8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ottotitolo 1"/>
          <p:cNvSpPr>
            <a:spLocks noGrp="1"/>
          </p:cNvSpPr>
          <p:nvPr>
            <p:ph type="subTitle" idx="1"/>
          </p:nvPr>
        </p:nvSpPr>
        <p:spPr bwMode="auto">
          <a:xfrm>
            <a:off x="626533" y="2057400"/>
            <a:ext cx="10955867" cy="3746500"/>
          </a:xfrm>
          <a:noFill/>
          <a:ln>
            <a:miter lim="800000"/>
            <a:headEnd/>
            <a:tailEnd/>
          </a:ln>
        </p:spPr>
        <p:txBody>
          <a:bodyPr vert="horz" wrap="square" lIns="91440" tIns="45720" rIns="91440" bIns="45720" numCol="1" anchor="t" anchorCtr="0" compatLnSpc="1">
            <a:prstTxWarp prst="textNoShape">
              <a:avLst/>
            </a:prstTxWarp>
          </a:bodyPr>
          <a:lstStyle/>
          <a:p>
            <a:pPr marL="0" indent="0" algn="ctr"/>
            <a:r>
              <a:rPr lang="it-IT" altLang="it-IT" sz="6000" smtClean="0"/>
              <a:t>La bioinformatica: tra presente e futuro</a:t>
            </a:r>
          </a:p>
        </p:txBody>
      </p:sp>
      <p:sp>
        <p:nvSpPr>
          <p:cNvPr id="7171" name="Titolo 2"/>
          <p:cNvSpPr>
            <a:spLocks noGrp="1"/>
          </p:cNvSpPr>
          <p:nvPr>
            <p:ph type="ctrTitle"/>
          </p:nvPr>
        </p:nvSpPr>
        <p:spPr bwMode="auto">
          <a:xfrm>
            <a:off x="626533" y="838200"/>
            <a:ext cx="10955867" cy="457200"/>
          </a:xfrm>
          <a:noFill/>
          <a:ln>
            <a:miter lim="800000"/>
            <a:headEnd/>
            <a:tailEnd/>
          </a:ln>
        </p:spPr>
        <p:txBody>
          <a:bodyPr vert="horz" wrap="square" lIns="91440" tIns="45720" rIns="91440" bIns="45720" numCol="1" anchorCtr="0" compatLnSpc="1">
            <a:prstTxWarp prst="textNoShape">
              <a:avLst/>
            </a:prstTxWarp>
            <a:normAutofit fontScale="90000"/>
          </a:bodyPr>
          <a:lstStyle/>
          <a:p>
            <a:pPr algn="ctr"/>
            <a:r>
              <a:rPr lang="it-IT" altLang="it-IT" sz="2800" smtClean="0"/>
              <a:t>Capitolo 16</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3"/>
          <p:cNvSpPr txBox="1">
            <a:spLocks noChangeArrowheads="1"/>
          </p:cNvSpPr>
          <p:nvPr/>
        </p:nvSpPr>
        <p:spPr bwMode="auto">
          <a:xfrm>
            <a:off x="576263" y="157163"/>
            <a:ext cx="11039475" cy="954087"/>
          </a:xfrm>
          <a:prstGeom prst="rect">
            <a:avLst/>
          </a:prstGeom>
          <a:noFill/>
          <a:ln w="9525">
            <a:noFill/>
            <a:miter lim="800000"/>
            <a:headEnd/>
            <a:tailEnd/>
          </a:ln>
        </p:spPr>
        <p:txBody>
          <a:bodyPr>
            <a:spAutoFit/>
          </a:bodyPr>
          <a:lstStyle/>
          <a:p>
            <a:r>
              <a:rPr lang="en-US" sz="2800" b="1"/>
              <a:t>ATAC-seq: The assay of transposase accessible chromatin</a:t>
            </a:r>
            <a:r>
              <a:rPr lang="en-US" sz="2800"/>
              <a:t> </a:t>
            </a:r>
          </a:p>
          <a:p>
            <a:r>
              <a:rPr lang="en-US" sz="2800" b="1"/>
              <a:t>A Method for Assaying Chromatin Accessibility Genome-Wide</a:t>
            </a:r>
            <a:endParaRPr lang="it-IT" sz="2800" b="1"/>
          </a:p>
        </p:txBody>
      </p:sp>
      <p:sp>
        <p:nvSpPr>
          <p:cNvPr id="8195" name="CasellaDiTesto 4"/>
          <p:cNvSpPr txBox="1">
            <a:spLocks noChangeArrowheads="1"/>
          </p:cNvSpPr>
          <p:nvPr/>
        </p:nvSpPr>
        <p:spPr bwMode="auto">
          <a:xfrm>
            <a:off x="9779000" y="63500"/>
            <a:ext cx="2328863" cy="369888"/>
          </a:xfrm>
          <a:prstGeom prst="rect">
            <a:avLst/>
          </a:prstGeom>
          <a:noFill/>
          <a:ln w="9525">
            <a:noFill/>
            <a:miter lim="800000"/>
            <a:headEnd/>
            <a:tailEnd/>
          </a:ln>
        </p:spPr>
        <p:txBody>
          <a:bodyPr>
            <a:spAutoFit/>
          </a:bodyPr>
          <a:lstStyle/>
          <a:p>
            <a:r>
              <a:rPr lang="it-IT"/>
              <a:t> Buenrostro et al, 2013</a:t>
            </a:r>
          </a:p>
        </p:txBody>
      </p:sp>
      <p:sp>
        <p:nvSpPr>
          <p:cNvPr id="6" name="CasellaDiTesto 5">
            <a:extLst>
              <a:ext uri="{FF2B5EF4-FFF2-40B4-BE49-F238E27FC236}"/>
            </a:extLst>
          </p:cNvPr>
          <p:cNvSpPr txBox="1"/>
          <p:nvPr/>
        </p:nvSpPr>
        <p:spPr>
          <a:xfrm>
            <a:off x="576263" y="1754188"/>
            <a:ext cx="5054600" cy="3786187"/>
          </a:xfrm>
          <a:prstGeom prst="rect">
            <a:avLst/>
          </a:prstGeom>
          <a:noFill/>
        </p:spPr>
        <p:txBody>
          <a:bodyPr>
            <a:spAutoFit/>
          </a:bodyPr>
          <a:lstStyle/>
          <a:p>
            <a:pPr>
              <a:defRPr/>
            </a:pPr>
            <a:r>
              <a:rPr lang="en-US" sz="2000" dirty="0"/>
              <a:t>This method probes </a:t>
            </a:r>
            <a:r>
              <a:rPr lang="en-US" sz="2000" b="1" dirty="0"/>
              <a:t>DNA accessibility </a:t>
            </a:r>
            <a:r>
              <a:rPr lang="en-US" sz="2000" dirty="0"/>
              <a:t>with </a:t>
            </a:r>
            <a:r>
              <a:rPr lang="en-US" sz="2000" b="1" dirty="0"/>
              <a:t>hyperactive Tn5 transposase</a:t>
            </a:r>
            <a:r>
              <a:rPr lang="en-US" sz="2000" dirty="0"/>
              <a:t>, which inserts </a:t>
            </a:r>
            <a:r>
              <a:rPr lang="en-US" sz="2000" b="1" dirty="0"/>
              <a:t>sequencing adapters </a:t>
            </a:r>
            <a:r>
              <a:rPr lang="en-US" sz="2000" dirty="0"/>
              <a:t>into accessible regions of chromatin.</a:t>
            </a:r>
          </a:p>
          <a:p>
            <a:pPr>
              <a:defRPr/>
            </a:pPr>
            <a:endParaRPr lang="en-US" sz="2000" dirty="0"/>
          </a:p>
          <a:p>
            <a:pPr>
              <a:defRPr/>
            </a:pPr>
            <a:endParaRPr lang="en-US" sz="2000" dirty="0"/>
          </a:p>
          <a:p>
            <a:pPr>
              <a:defRPr/>
            </a:pPr>
            <a:endParaRPr lang="en-US" sz="2000" dirty="0"/>
          </a:p>
          <a:p>
            <a:pPr>
              <a:defRPr/>
            </a:pPr>
            <a:r>
              <a:rPr lang="en-US" sz="2000" dirty="0"/>
              <a:t>Sequencing reads can then be used to:</a:t>
            </a:r>
          </a:p>
          <a:p>
            <a:pPr>
              <a:defRPr/>
            </a:pPr>
            <a:endParaRPr lang="en-US" sz="2000" dirty="0"/>
          </a:p>
          <a:p>
            <a:pPr marL="342900" indent="-342900">
              <a:buFontTx/>
              <a:buChar char="-"/>
              <a:defRPr/>
            </a:pPr>
            <a:r>
              <a:rPr lang="en-US" sz="2000" dirty="0"/>
              <a:t>infer regions of increased accessibility</a:t>
            </a:r>
          </a:p>
          <a:p>
            <a:pPr marL="342900" indent="-342900">
              <a:buFontTx/>
              <a:buChar char="-"/>
              <a:defRPr/>
            </a:pPr>
            <a:r>
              <a:rPr lang="en-US" sz="2000" dirty="0"/>
              <a:t>map regions of transcription factor binding and nucleosome position</a:t>
            </a:r>
            <a:endParaRPr lang="it-IT" sz="2000" dirty="0"/>
          </a:p>
        </p:txBody>
      </p:sp>
      <p:grpSp>
        <p:nvGrpSpPr>
          <p:cNvPr id="2" name="Gruppo 12"/>
          <p:cNvGrpSpPr>
            <a:grpSpLocks/>
          </p:cNvGrpSpPr>
          <p:nvPr/>
        </p:nvGrpSpPr>
        <p:grpSpPr bwMode="auto">
          <a:xfrm>
            <a:off x="5630863" y="2203450"/>
            <a:ext cx="6075362" cy="2887663"/>
            <a:chOff x="5630779" y="2202818"/>
            <a:chExt cx="6076164" cy="2888423"/>
          </a:xfrm>
        </p:grpSpPr>
        <p:pic>
          <p:nvPicPr>
            <p:cNvPr id="8199" name="Immagine 10"/>
            <p:cNvPicPr>
              <a:picLocks noChangeAspect="1"/>
            </p:cNvPicPr>
            <p:nvPr/>
          </p:nvPicPr>
          <p:blipFill>
            <a:blip r:embed="rId4"/>
            <a:srcRect/>
            <a:stretch>
              <a:fillRect/>
            </a:stretch>
          </p:blipFill>
          <p:spPr bwMode="auto">
            <a:xfrm>
              <a:off x="5630779" y="2202818"/>
              <a:ext cx="6076164" cy="2888423"/>
            </a:xfrm>
            <a:prstGeom prst="rect">
              <a:avLst/>
            </a:prstGeom>
            <a:noFill/>
            <a:ln w="9525">
              <a:noFill/>
              <a:miter lim="800000"/>
              <a:headEnd/>
              <a:tailEnd/>
            </a:ln>
          </p:spPr>
        </p:pic>
        <p:sp>
          <p:nvSpPr>
            <p:cNvPr id="8200" name="CasellaDiTesto 11"/>
            <p:cNvSpPr txBox="1">
              <a:spLocks noChangeArrowheads="1"/>
            </p:cNvSpPr>
            <p:nvPr/>
          </p:nvSpPr>
          <p:spPr bwMode="auto">
            <a:xfrm>
              <a:off x="5755907" y="2202818"/>
              <a:ext cx="510139" cy="511506"/>
            </a:xfrm>
            <a:prstGeom prst="rect">
              <a:avLst/>
            </a:prstGeom>
            <a:solidFill>
              <a:schemeClr val="bg1"/>
            </a:solidFill>
            <a:ln w="9525">
              <a:noFill/>
              <a:miter lim="800000"/>
              <a:headEnd/>
              <a:tailEnd/>
            </a:ln>
          </p:spPr>
          <p:txBody>
            <a:bodyPr>
              <a:spAutoFit/>
            </a:bodyPr>
            <a:lstStyle/>
            <a:p>
              <a:endParaRPr lang="it-IT"/>
            </a:p>
          </p:txBody>
        </p:sp>
      </p:grpSp>
      <p:sp>
        <p:nvSpPr>
          <p:cNvPr id="8198" name="Rettangolo 13"/>
          <p:cNvSpPr>
            <a:spLocks noChangeArrowheads="1"/>
          </p:cNvSpPr>
          <p:nvPr/>
        </p:nvSpPr>
        <p:spPr bwMode="auto">
          <a:xfrm>
            <a:off x="168275" y="6456363"/>
            <a:ext cx="4948238" cy="368300"/>
          </a:xfrm>
          <a:prstGeom prst="rect">
            <a:avLst/>
          </a:prstGeom>
          <a:noFill/>
          <a:ln w="9525">
            <a:noFill/>
            <a:miter lim="800000"/>
            <a:headEnd/>
            <a:tailEnd/>
          </a:ln>
        </p:spPr>
        <p:txBody>
          <a:bodyPr wrap="none">
            <a:spAutoFit/>
          </a:bodyPr>
          <a:lstStyle/>
          <a:p>
            <a:r>
              <a:rPr lang="it-IT">
                <a:hlinkClick r:id="rId5"/>
              </a:rPr>
              <a:t>https://www.youtube.com/watch?v=TXzOXUl0g5Q</a:t>
            </a:r>
            <a:endParaRPr lang="it-IT"/>
          </a:p>
        </p:txBody>
      </p:sp>
      <p:pic>
        <p:nvPicPr>
          <p:cNvPr id="9" name="Segnale acust. registr.">
            <a:hlinkClick r:id="" action="ppaction://media"/>
          </p:cNvPr>
          <p:cNvPicPr>
            <a:picLocks noRot="1" noChangeAspect="1"/>
          </p:cNvPicPr>
          <p:nvPr>
            <a:wavAudioFile r:embed="rId1" name="Segnale acust. registr."/>
          </p:nvPr>
        </p:nvPicPr>
        <p:blipFill>
          <a:blip r:embed="rId6"/>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6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3"/>
          <p:cNvPicPr>
            <a:picLocks noChangeAspect="1" noChangeArrowheads="1"/>
          </p:cNvPicPr>
          <p:nvPr/>
        </p:nvPicPr>
        <p:blipFill>
          <a:blip r:embed="rId3"/>
          <a:srcRect/>
          <a:stretch>
            <a:fillRect/>
          </a:stretch>
        </p:blipFill>
        <p:spPr bwMode="auto">
          <a:xfrm>
            <a:off x="2754313" y="0"/>
            <a:ext cx="6683375" cy="6858000"/>
          </a:xfrm>
          <a:prstGeom prst="rect">
            <a:avLst/>
          </a:prstGeom>
          <a:noFill/>
          <a:ln w="9525">
            <a:noFill/>
            <a:miter lim="800000"/>
            <a:headEnd/>
            <a:tailEnd/>
          </a:ln>
        </p:spPr>
      </p:pic>
      <p:sp>
        <p:nvSpPr>
          <p:cNvPr id="10243" name="CasellaDiTesto 1"/>
          <p:cNvSpPr txBox="1">
            <a:spLocks noChangeArrowheads="1"/>
          </p:cNvSpPr>
          <p:nvPr/>
        </p:nvSpPr>
        <p:spPr bwMode="auto">
          <a:xfrm>
            <a:off x="215900" y="355600"/>
            <a:ext cx="2268538" cy="369888"/>
          </a:xfrm>
          <a:prstGeom prst="rect">
            <a:avLst/>
          </a:prstGeom>
          <a:noFill/>
          <a:ln w="9525">
            <a:noFill/>
            <a:miter lim="800000"/>
            <a:headEnd/>
            <a:tailEnd/>
          </a:ln>
        </p:spPr>
        <p:txBody>
          <a:bodyPr wrap="none">
            <a:spAutoFit/>
          </a:bodyPr>
          <a:lstStyle/>
          <a:p>
            <a:pPr eaLnBrk="1" hangingPunct="1"/>
            <a:r>
              <a:rPr lang="it-IT" altLang="it-IT"/>
              <a:t>Buenrostro et al. 2013</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3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extLst>
          </p:cNvPr>
          <p:cNvSpPr txBox="1"/>
          <p:nvPr/>
        </p:nvSpPr>
        <p:spPr>
          <a:xfrm>
            <a:off x="330467" y="318207"/>
            <a:ext cx="11319310" cy="6247864"/>
          </a:xfrm>
          <a:prstGeom prst="rect">
            <a:avLst/>
          </a:prstGeom>
          <a:noFill/>
        </p:spPr>
        <p:txBody>
          <a:bodyPr>
            <a:spAutoFit/>
          </a:bodyPr>
          <a:lstStyle/>
          <a:p>
            <a:pPr>
              <a:defRPr/>
            </a:pPr>
            <a:r>
              <a:rPr lang="en-US" sz="2000" dirty="0">
                <a:highlight>
                  <a:srgbClr val="FFFF00"/>
                </a:highlight>
              </a:rPr>
              <a:t>WHY ATAC SEQ? </a:t>
            </a:r>
          </a:p>
          <a:p>
            <a:pPr>
              <a:defRPr/>
            </a:pPr>
            <a:endParaRPr lang="en-US" sz="2000" dirty="0">
              <a:highlight>
                <a:srgbClr val="FFFF00"/>
              </a:highlight>
            </a:endParaRPr>
          </a:p>
          <a:p>
            <a:pPr marL="342900" indent="-342900">
              <a:buFontTx/>
              <a:buChar char="-"/>
              <a:defRPr/>
            </a:pPr>
            <a:r>
              <a:rPr lang="en-US" sz="2000" dirty="0"/>
              <a:t>fast and sensitive </a:t>
            </a:r>
          </a:p>
          <a:p>
            <a:pPr marL="342900" indent="-342900">
              <a:buFontTx/>
              <a:buChar char="-"/>
              <a:defRPr/>
            </a:pPr>
            <a:r>
              <a:rPr lang="en-US" sz="2000" b="1" dirty="0"/>
              <a:t>Native Chromatin (no fixation, cross-linking)</a:t>
            </a:r>
          </a:p>
          <a:p>
            <a:pPr marL="342900" indent="-342900">
              <a:buFontTx/>
              <a:buChar char="-"/>
              <a:defRPr/>
            </a:pPr>
            <a:r>
              <a:rPr lang="en-US" sz="2000" b="1" dirty="0"/>
              <a:t>Few cells (</a:t>
            </a:r>
            <a:r>
              <a:rPr lang="en-US" sz="2000" b="1" dirty="0">
                <a:solidFill>
                  <a:srgbClr val="C00000"/>
                </a:solidFill>
              </a:rPr>
              <a:t>now protocols down to single cell</a:t>
            </a:r>
            <a:r>
              <a:rPr lang="en-US" sz="2000" b="1" dirty="0"/>
              <a:t>)</a:t>
            </a:r>
          </a:p>
          <a:p>
            <a:pPr marL="342900" indent="-342900">
              <a:buFontTx/>
              <a:buChar char="-"/>
              <a:defRPr/>
            </a:pPr>
            <a:r>
              <a:rPr lang="en-US" sz="2000" dirty="0"/>
              <a:t>alternative to DNase-Seq for assaying chromatin accessibility genome-wide</a:t>
            </a:r>
          </a:p>
          <a:p>
            <a:pPr marL="342900" indent="-342900">
              <a:buFontTx/>
              <a:buChar char="-"/>
              <a:defRPr/>
            </a:pPr>
            <a:r>
              <a:rPr lang="en-US" sz="2000" dirty="0"/>
              <a:t>alternative to </a:t>
            </a:r>
            <a:r>
              <a:rPr lang="en-US" sz="2000" dirty="0" err="1"/>
              <a:t>MNase</a:t>
            </a:r>
            <a:r>
              <a:rPr lang="en-US" sz="2000" dirty="0"/>
              <a:t> for assaying nucleosome positions in accessible regions of the genome</a:t>
            </a:r>
          </a:p>
          <a:p>
            <a:pPr>
              <a:defRPr/>
            </a:pPr>
            <a:endParaRPr lang="en-US" sz="2000" dirty="0"/>
          </a:p>
          <a:p>
            <a:pPr>
              <a:defRPr/>
            </a:pPr>
            <a:endParaRPr lang="it-IT" sz="2000" dirty="0"/>
          </a:p>
          <a:p>
            <a:pPr>
              <a:defRPr/>
            </a:pPr>
            <a:r>
              <a:rPr lang="en-US" sz="2000" dirty="0" err="1"/>
              <a:t>MNase</a:t>
            </a:r>
            <a:r>
              <a:rPr lang="en-US" sz="2000" dirty="0"/>
              <a:t>-seq (</a:t>
            </a:r>
            <a:r>
              <a:rPr lang="en-US" sz="2000" dirty="0" err="1"/>
              <a:t>Zaret</a:t>
            </a:r>
            <a:r>
              <a:rPr lang="en-US" sz="2000" dirty="0"/>
              <a:t>, 2005)	             </a:t>
            </a:r>
            <a:r>
              <a:rPr lang="en-US" sz="2000" dirty="0" err="1"/>
              <a:t>ChIP</a:t>
            </a:r>
            <a:r>
              <a:rPr lang="en-US" sz="2000" dirty="0"/>
              <a:t>-seq (</a:t>
            </a:r>
            <a:r>
              <a:rPr lang="en-US" sz="2000" dirty="0" err="1"/>
              <a:t>Landt</a:t>
            </a:r>
            <a:r>
              <a:rPr lang="en-US" sz="2000" dirty="0"/>
              <a:t> et al., 2012)	              DNase-seq (Song and Crawford, 2010) </a:t>
            </a:r>
          </a:p>
          <a:p>
            <a:pPr>
              <a:defRPr/>
            </a:pPr>
            <a:endParaRPr lang="en-US" sz="2000" dirty="0"/>
          </a:p>
          <a:p>
            <a:pPr>
              <a:defRPr/>
            </a:pPr>
            <a:r>
              <a:rPr lang="en-US" sz="2000" b="1" dirty="0">
                <a:solidFill>
                  <a:srgbClr val="00B050"/>
                </a:solidFill>
              </a:rPr>
              <a:t>PROS </a:t>
            </a:r>
            <a:r>
              <a:rPr lang="en-US" sz="2000" b="1" dirty="0">
                <a:solidFill>
                  <a:srgbClr val="00B050"/>
                </a:solidFill>
                <a:sym typeface="Wingdings" panose="05000000000000000000" pitchFamily="2" charset="2"/>
              </a:rPr>
              <a:t> </a:t>
            </a:r>
            <a:r>
              <a:rPr lang="en-US" sz="2000" dirty="0"/>
              <a:t>Information-rich, genome-wide analysis methods for understanding this epigenetic structure, providing information on </a:t>
            </a:r>
            <a:r>
              <a:rPr lang="en-US" sz="2000" b="1" dirty="0">
                <a:solidFill>
                  <a:srgbClr val="00B050"/>
                </a:solidFill>
              </a:rPr>
              <a:t>transcription factor binding</a:t>
            </a:r>
            <a:r>
              <a:rPr lang="en-US" sz="2000" dirty="0"/>
              <a:t>, the positions of modified and canonical nucleosomes, and </a:t>
            </a:r>
            <a:r>
              <a:rPr lang="en-US" sz="2000" b="1" dirty="0">
                <a:solidFill>
                  <a:srgbClr val="00B050"/>
                </a:solidFill>
              </a:rPr>
              <a:t>chromatin accessibility</a:t>
            </a:r>
            <a:r>
              <a:rPr lang="en-US" sz="2000" dirty="0"/>
              <a:t> at regulatory elements such as promoters, enhancers, and insulators </a:t>
            </a:r>
          </a:p>
          <a:p>
            <a:pPr>
              <a:defRPr/>
            </a:pPr>
            <a:endParaRPr lang="en-US" sz="2000" dirty="0"/>
          </a:p>
          <a:p>
            <a:pPr>
              <a:defRPr/>
            </a:pPr>
            <a:r>
              <a:rPr lang="en-US" sz="2000" b="1" dirty="0">
                <a:solidFill>
                  <a:srgbClr val="FF0000"/>
                </a:solidFill>
              </a:rPr>
              <a:t>CONS </a:t>
            </a:r>
            <a:r>
              <a:rPr lang="en-US" sz="2000" b="1" dirty="0">
                <a:solidFill>
                  <a:srgbClr val="FF0000"/>
                </a:solidFill>
                <a:sym typeface="Wingdings" panose="05000000000000000000" pitchFamily="2" charset="2"/>
              </a:rPr>
              <a:t> </a:t>
            </a:r>
            <a:r>
              <a:rPr lang="en-US" sz="2000" dirty="0"/>
              <a:t>Methods for assaying chromatin structure and composition often require </a:t>
            </a:r>
            <a:r>
              <a:rPr lang="en-US" sz="2000" b="1" dirty="0">
                <a:solidFill>
                  <a:srgbClr val="FF0000"/>
                </a:solidFill>
              </a:rPr>
              <a:t>tens to hundreds of millions of cells as input material</a:t>
            </a:r>
            <a:r>
              <a:rPr lang="en-US" sz="2000" dirty="0"/>
              <a:t>, averaging out </a:t>
            </a:r>
            <a:r>
              <a:rPr lang="en-US" sz="2000" b="1" dirty="0">
                <a:solidFill>
                  <a:srgbClr val="FF0000"/>
                </a:solidFill>
              </a:rPr>
              <a:t>heterogeneity in cellular populations</a:t>
            </a:r>
            <a:r>
              <a:rPr lang="en-US" sz="2000" dirty="0"/>
              <a:t>. In many cases, rare and important cellular sub-types cannot be acquired in amounts sufficient for </a:t>
            </a:r>
            <a:r>
              <a:rPr lang="en-US" sz="2000" dirty="0" err="1"/>
              <a:t>genomewide</a:t>
            </a:r>
            <a:r>
              <a:rPr lang="en-US" sz="2000" dirty="0"/>
              <a:t> chromatin analyses. </a:t>
            </a:r>
          </a:p>
        </p:txBody>
      </p:sp>
      <p:sp>
        <p:nvSpPr>
          <p:cNvPr id="4" name="Freccia in giù 3">
            <a:extLst>
              <a:ext uri="{FF2B5EF4-FFF2-40B4-BE49-F238E27FC236}"/>
            </a:extLst>
          </p:cNvPr>
          <p:cNvSpPr/>
          <p:nvPr/>
        </p:nvSpPr>
        <p:spPr>
          <a:xfrm>
            <a:off x="5948363" y="2570163"/>
            <a:ext cx="288925" cy="50006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5" name="Segnale acust. registr.">
            <a:hlinkClick r:id="" action="ppaction://media"/>
          </p:cNvPr>
          <p:cNvPicPr>
            <a:picLocks noRot="1" noChangeAspect="1"/>
          </p:cNvPicPr>
          <p:nvPr>
            <a:wavAudioFile r:embed="rId1" name="Segnale acust. registr."/>
          </p:nvPr>
        </p:nvPicPr>
        <p:blipFill>
          <a:blip r:embed="rId3"/>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500"/>
                                        <p:tgtEl>
                                          <p:spTgt spid="2">
                                            <p:txEl>
                                              <p:pRg st="9" end="9"/>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animEffect transition="in" filter="fade">
                                      <p:cBhvr>
                                        <p:cTn id="15" dur="500"/>
                                        <p:tgtEl>
                                          <p:spTgt spid="2">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3" end="13"/>
                                            </p:txEl>
                                          </p:spTgt>
                                        </p:tgtEl>
                                        <p:attrNameLst>
                                          <p:attrName>style.visibility</p:attrName>
                                        </p:attrNameLst>
                                      </p:cBhvr>
                                      <p:to>
                                        <p:strVal val="visible"/>
                                      </p:to>
                                    </p:set>
                                    <p:animEffect transition="in" filter="fade">
                                      <p:cBhvr>
                                        <p:cTn id="18"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6374" fill="hold"/>
                                        <p:tgtEl>
                                          <p:spTgt spid="5"/>
                                        </p:tgtEl>
                                      </p:cBhvr>
                                    </p:cmd>
                                  </p:childTnLst>
                                </p:cTn>
                              </p:par>
                            </p:childTnLst>
                          </p:cTn>
                        </p:par>
                      </p:childTnLst>
                    </p:cTn>
                  </p:par>
                </p:childTnLst>
              </p:cTn>
              <p:nextCondLst>
                <p:cond evt="onClick" delay="0">
                  <p:tgtEl>
                    <p:spTgt spid="5"/>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3"/>
          <p:cNvPicPr>
            <a:picLocks noChangeAspect="1" noChangeArrowheads="1"/>
          </p:cNvPicPr>
          <p:nvPr/>
        </p:nvPicPr>
        <p:blipFill>
          <a:blip r:embed="rId3"/>
          <a:srcRect/>
          <a:stretch>
            <a:fillRect/>
          </a:stretch>
        </p:blipFill>
        <p:spPr bwMode="auto">
          <a:xfrm>
            <a:off x="2405063" y="300038"/>
            <a:ext cx="7381875" cy="6257925"/>
          </a:xfrm>
          <a:prstGeom prst="rect">
            <a:avLst/>
          </a:prstGeom>
          <a:noFill/>
          <a:ln w="9525">
            <a:noFill/>
            <a:miter lim="800000"/>
            <a:headEnd/>
            <a:tailEnd/>
          </a:ln>
        </p:spPr>
      </p:pic>
      <p:sp>
        <p:nvSpPr>
          <p:cNvPr id="12291" name="CasellaDiTesto 2"/>
          <p:cNvSpPr txBox="1">
            <a:spLocks noChangeArrowheads="1"/>
          </p:cNvSpPr>
          <p:nvPr/>
        </p:nvSpPr>
        <p:spPr bwMode="auto">
          <a:xfrm>
            <a:off x="215900" y="355600"/>
            <a:ext cx="2268538" cy="369888"/>
          </a:xfrm>
          <a:prstGeom prst="rect">
            <a:avLst/>
          </a:prstGeom>
          <a:noFill/>
          <a:ln w="9525">
            <a:noFill/>
            <a:miter lim="800000"/>
            <a:headEnd/>
            <a:tailEnd/>
          </a:ln>
        </p:spPr>
        <p:txBody>
          <a:bodyPr wrap="none">
            <a:spAutoFit/>
          </a:bodyPr>
          <a:lstStyle/>
          <a:p>
            <a:pPr eaLnBrk="1" hangingPunct="1"/>
            <a:r>
              <a:rPr lang="it-IT" altLang="it-IT"/>
              <a:t>Buenrostro et al. 2013</a:t>
            </a:r>
          </a:p>
        </p:txBody>
      </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0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3"/>
          <p:cNvPicPr>
            <a:picLocks noChangeAspect="1"/>
          </p:cNvPicPr>
          <p:nvPr/>
        </p:nvPicPr>
        <p:blipFill>
          <a:blip r:embed="rId3"/>
          <a:srcRect/>
          <a:stretch>
            <a:fillRect/>
          </a:stretch>
        </p:blipFill>
        <p:spPr bwMode="auto">
          <a:xfrm>
            <a:off x="1681163" y="147638"/>
            <a:ext cx="8829675" cy="6562725"/>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4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p:cNvPicPr>
            <a:picLocks noChangeAspect="1" noChangeArrowheads="1"/>
          </p:cNvPicPr>
          <p:nvPr/>
        </p:nvPicPr>
        <p:blipFill>
          <a:blip r:embed="rId3"/>
          <a:srcRect/>
          <a:stretch>
            <a:fillRect/>
          </a:stretch>
        </p:blipFill>
        <p:spPr bwMode="auto">
          <a:xfrm>
            <a:off x="2055813" y="0"/>
            <a:ext cx="8080375"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1"/>
          <p:cNvPicPr>
            <a:picLocks noChangeAspect="1" noChangeArrowheads="1"/>
          </p:cNvPicPr>
          <p:nvPr/>
        </p:nvPicPr>
        <p:blipFill>
          <a:blip r:embed="rId3"/>
          <a:srcRect/>
          <a:stretch>
            <a:fillRect/>
          </a:stretch>
        </p:blipFill>
        <p:spPr bwMode="auto">
          <a:xfrm>
            <a:off x="2782888" y="0"/>
            <a:ext cx="6626225" cy="6858000"/>
          </a:xfrm>
          <a:prstGeom prst="rect">
            <a:avLst/>
          </a:prstGeom>
          <a:noFill/>
          <a:ln w="9525">
            <a:noFill/>
            <a:miter lim="800000"/>
            <a:headEnd/>
            <a:tailEnd/>
          </a:ln>
        </p:spPr>
      </p:pic>
      <p:sp>
        <p:nvSpPr>
          <p:cNvPr id="14339" name="CasellaDiTesto 2"/>
          <p:cNvSpPr txBox="1">
            <a:spLocks noChangeArrowheads="1"/>
          </p:cNvSpPr>
          <p:nvPr/>
        </p:nvSpPr>
        <p:spPr bwMode="auto">
          <a:xfrm>
            <a:off x="215900" y="355600"/>
            <a:ext cx="2268538" cy="369888"/>
          </a:xfrm>
          <a:prstGeom prst="rect">
            <a:avLst/>
          </a:prstGeom>
          <a:noFill/>
          <a:ln w="9525">
            <a:noFill/>
            <a:miter lim="800000"/>
            <a:headEnd/>
            <a:tailEnd/>
          </a:ln>
        </p:spPr>
        <p:txBody>
          <a:bodyPr wrap="none">
            <a:spAutoFit/>
          </a:bodyPr>
          <a:lstStyle/>
          <a:p>
            <a:pPr eaLnBrk="1" hangingPunct="1"/>
            <a:r>
              <a:rPr lang="it-IT" altLang="it-IT"/>
              <a:t>Buenrostro et al. 2013</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p:cNvPicPr>
            <a:picLocks noChangeAspect="1" noChangeArrowheads="1"/>
          </p:cNvPicPr>
          <p:nvPr/>
        </p:nvPicPr>
        <p:blipFill>
          <a:blip r:embed="rId3"/>
          <a:srcRect/>
          <a:stretch>
            <a:fillRect/>
          </a:stretch>
        </p:blipFill>
        <p:spPr bwMode="auto">
          <a:xfrm>
            <a:off x="1776413" y="171450"/>
            <a:ext cx="8639175" cy="6515100"/>
          </a:xfrm>
          <a:prstGeom prst="rect">
            <a:avLst/>
          </a:prstGeom>
          <a:noFill/>
          <a:ln w="9525">
            <a:noFill/>
            <a:miter lim="800000"/>
            <a:headEnd/>
            <a:tailEnd/>
          </a:ln>
        </p:spPr>
      </p:pic>
      <p:sp>
        <p:nvSpPr>
          <p:cNvPr id="15363" name="CasellaDiTesto 2"/>
          <p:cNvSpPr txBox="1">
            <a:spLocks noChangeArrowheads="1"/>
          </p:cNvSpPr>
          <p:nvPr/>
        </p:nvSpPr>
        <p:spPr bwMode="auto">
          <a:xfrm>
            <a:off x="215900" y="38100"/>
            <a:ext cx="2268538" cy="369888"/>
          </a:xfrm>
          <a:prstGeom prst="rect">
            <a:avLst/>
          </a:prstGeom>
          <a:noFill/>
          <a:ln w="9525">
            <a:noFill/>
            <a:miter lim="800000"/>
            <a:headEnd/>
            <a:tailEnd/>
          </a:ln>
        </p:spPr>
        <p:txBody>
          <a:bodyPr wrap="none">
            <a:spAutoFit/>
          </a:bodyPr>
          <a:lstStyle/>
          <a:p>
            <a:pPr eaLnBrk="1" hangingPunct="1"/>
            <a:r>
              <a:rPr lang="it-IT" altLang="it-IT"/>
              <a:t>Buenrostro et al. 2013</a:t>
            </a: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6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isultati immagini per DNAse I genomewide"/>
          <p:cNvPicPr>
            <a:picLocks noChangeAspect="1" noChangeArrowheads="1"/>
          </p:cNvPicPr>
          <p:nvPr/>
        </p:nvPicPr>
        <p:blipFill>
          <a:blip r:embed="rId3"/>
          <a:srcRect/>
          <a:stretch>
            <a:fillRect/>
          </a:stretch>
        </p:blipFill>
        <p:spPr bwMode="auto">
          <a:xfrm>
            <a:off x="773113" y="0"/>
            <a:ext cx="10645775" cy="68580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7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upload.wikimedia.org/wikipedia/commons/thumb/d/d2/Chromosome_Conformation_Capture_Technology.jpg/400px-Chromosome_Conformation_Capture_Technology.jpg"/>
          <p:cNvPicPr>
            <a:picLocks noChangeAspect="1" noChangeArrowheads="1"/>
          </p:cNvPicPr>
          <p:nvPr/>
        </p:nvPicPr>
        <p:blipFill>
          <a:blip r:embed="rId3"/>
          <a:srcRect/>
          <a:stretch>
            <a:fillRect/>
          </a:stretch>
        </p:blipFill>
        <p:spPr bwMode="auto">
          <a:xfrm>
            <a:off x="2715894" y="1358538"/>
            <a:ext cx="6706659" cy="5499462"/>
          </a:xfrm>
          <a:prstGeom prst="rect">
            <a:avLst/>
          </a:prstGeom>
          <a:noFill/>
        </p:spPr>
      </p:pic>
      <p:sp>
        <p:nvSpPr>
          <p:cNvPr id="3" name="CasellaDiTesto 2"/>
          <p:cNvSpPr txBox="1"/>
          <p:nvPr/>
        </p:nvSpPr>
        <p:spPr>
          <a:xfrm>
            <a:off x="3304903" y="274320"/>
            <a:ext cx="6152518" cy="584775"/>
          </a:xfrm>
          <a:prstGeom prst="rect">
            <a:avLst/>
          </a:prstGeom>
          <a:noFill/>
        </p:spPr>
        <p:txBody>
          <a:bodyPr wrap="none" rtlCol="0">
            <a:spAutoFit/>
          </a:bodyPr>
          <a:lstStyle/>
          <a:p>
            <a:r>
              <a:rPr lang="it-IT" sz="3200" dirty="0" err="1" smtClean="0"/>
              <a:t>Chromosome</a:t>
            </a:r>
            <a:r>
              <a:rPr lang="it-IT" sz="3200" dirty="0" smtClean="0"/>
              <a:t> </a:t>
            </a:r>
            <a:r>
              <a:rPr lang="it-IT" sz="3200" dirty="0" err="1" smtClean="0"/>
              <a:t>conformation</a:t>
            </a:r>
            <a:r>
              <a:rPr lang="it-IT" sz="3200" dirty="0" smtClean="0"/>
              <a:t> </a:t>
            </a:r>
            <a:r>
              <a:rPr lang="it-IT" sz="3200" dirty="0" err="1" smtClean="0"/>
              <a:t>capture</a:t>
            </a:r>
            <a:endParaRPr lang="it-IT" sz="3200" dirty="0"/>
          </a:p>
        </p:txBody>
      </p:sp>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8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p:cNvPicPr>
            <a:picLocks noChangeAspect="1"/>
          </p:cNvPicPr>
          <p:nvPr/>
        </p:nvPicPr>
        <p:blipFill>
          <a:blip r:embed="rId3"/>
          <a:srcRect/>
          <a:stretch>
            <a:fillRect/>
          </a:stretch>
        </p:blipFill>
        <p:spPr bwMode="auto">
          <a:xfrm>
            <a:off x="135467" y="895350"/>
            <a:ext cx="11904133" cy="46863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 Common principles in 3C-based techniques. (a) The chromatin fiber is initially digested into short restriction fragments (represented by beads), after which a ligation reaction is performed to create large DNA concatemers in which the order of the fragments reflects the three-dimensional structure of the chromatin at the time of fixation. (b) Only approximately one in 20 (~5%) of the restriction fragments in a 3C library ligate back to their original partner 20. If one assumes that a fragment has the highest probability of ligating back to its original neighbor in the fixed nucleus, then there are at least 20 potential ligation partners for every cut site in every cell. (c) The determined contact frequencies from 3C-based experiments can be represented as an interaction profile from a single viewpoint. All vs. all contact data generated by Hi-C-like approaches are usually represented in two-dimensional heat maps, in which the contact frequency between two loci is represented by the color intensity at the intersection of these two loci (bottom pyramid). "/>
          <p:cNvPicPr>
            <a:picLocks noChangeAspect="1" noChangeArrowheads="1"/>
          </p:cNvPicPr>
          <p:nvPr/>
        </p:nvPicPr>
        <p:blipFill>
          <a:blip r:embed="rId3"/>
          <a:srcRect/>
          <a:stretch>
            <a:fillRect/>
          </a:stretch>
        </p:blipFill>
        <p:spPr bwMode="auto">
          <a:xfrm>
            <a:off x="429895" y="182562"/>
            <a:ext cx="6896100" cy="6286501"/>
          </a:xfrm>
          <a:prstGeom prst="rect">
            <a:avLst/>
          </a:prstGeom>
          <a:noFill/>
        </p:spPr>
      </p:pic>
      <p:pic>
        <p:nvPicPr>
          <p:cNvPr id="62468" name="Picture 4" descr="Chromosome conformation capture - Wikipedia"/>
          <p:cNvPicPr>
            <a:picLocks noChangeAspect="1" noChangeArrowheads="1"/>
          </p:cNvPicPr>
          <p:nvPr/>
        </p:nvPicPr>
        <p:blipFill>
          <a:blip r:embed="rId4"/>
          <a:srcRect/>
          <a:stretch>
            <a:fillRect/>
          </a:stretch>
        </p:blipFill>
        <p:spPr bwMode="auto">
          <a:xfrm>
            <a:off x="7823472" y="1413601"/>
            <a:ext cx="3810000" cy="3781425"/>
          </a:xfrm>
          <a:prstGeom prst="rect">
            <a:avLst/>
          </a:prstGeom>
          <a:noFill/>
        </p:spPr>
      </p:pic>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0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b/ba/Chromosome_conformation_techniques.jpg/800px-Chromosome_conformation_techniques.jpg"/>
          <p:cNvPicPr>
            <a:picLocks noChangeAspect="1" noChangeArrowheads="1"/>
          </p:cNvPicPr>
          <p:nvPr/>
        </p:nvPicPr>
        <p:blipFill>
          <a:blip r:embed="rId3"/>
          <a:srcRect/>
          <a:stretch>
            <a:fillRect/>
          </a:stretch>
        </p:blipFill>
        <p:spPr bwMode="auto">
          <a:xfrm>
            <a:off x="1997437" y="75182"/>
            <a:ext cx="8505100" cy="6782818"/>
          </a:xfrm>
          <a:prstGeom prst="rect">
            <a:avLst/>
          </a:prstGeom>
          <a:noFill/>
        </p:spPr>
      </p:pic>
      <p:pic>
        <p:nvPicPr>
          <p:cNvPr id="5"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4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1"/>
          <p:cNvPicPr>
            <a:picLocks noChangeAspect="1"/>
          </p:cNvPicPr>
          <p:nvPr/>
        </p:nvPicPr>
        <p:blipFill>
          <a:blip r:embed="rId3" cstate="print"/>
          <a:srcRect/>
          <a:stretch>
            <a:fillRect/>
          </a:stretch>
        </p:blipFill>
        <p:spPr bwMode="auto">
          <a:xfrm>
            <a:off x="2216151" y="241300"/>
            <a:ext cx="7759700" cy="6121400"/>
          </a:xfrm>
          <a:prstGeom prst="rect">
            <a:avLst/>
          </a:prstGeom>
          <a:noFill/>
          <a:ln w="9525">
            <a:noFill/>
            <a:miter lim="800000"/>
            <a:headEnd/>
            <a:tailEnd/>
          </a:ln>
        </p:spPr>
      </p:pic>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2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p:cNvPicPr>
            <a:picLocks noChangeAspect="1"/>
          </p:cNvPicPr>
          <p:nvPr/>
        </p:nvPicPr>
        <p:blipFill>
          <a:blip r:embed="rId3"/>
          <a:srcRect/>
          <a:stretch>
            <a:fillRect/>
          </a:stretch>
        </p:blipFill>
        <p:spPr bwMode="auto">
          <a:xfrm>
            <a:off x="501651" y="241300"/>
            <a:ext cx="11188700" cy="61214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4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p:cNvPicPr>
            <a:picLocks noChangeAspect="1"/>
          </p:cNvPicPr>
          <p:nvPr/>
        </p:nvPicPr>
        <p:blipFill>
          <a:blip r:embed="rId3"/>
          <a:srcRect/>
          <a:stretch>
            <a:fillRect/>
          </a:stretch>
        </p:blipFill>
        <p:spPr bwMode="auto">
          <a:xfrm>
            <a:off x="958851" y="241300"/>
            <a:ext cx="10274300" cy="61214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7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p:cNvPicPr>
            <a:picLocks noChangeAspect="1"/>
          </p:cNvPicPr>
          <p:nvPr/>
        </p:nvPicPr>
        <p:blipFill>
          <a:blip r:embed="rId3"/>
          <a:srcRect/>
          <a:stretch>
            <a:fillRect/>
          </a:stretch>
        </p:blipFill>
        <p:spPr bwMode="auto">
          <a:xfrm>
            <a:off x="135467" y="781050"/>
            <a:ext cx="11904133" cy="4914900"/>
          </a:xfrm>
          <a:prstGeom prst="rect">
            <a:avLst/>
          </a:prstGeom>
          <a:noFill/>
          <a:ln w="9525">
            <a:noFill/>
            <a:miter lim="800000"/>
            <a:headEnd/>
            <a:tailEnd/>
          </a:ln>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2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1C2F21E2-9525-4EB8-A8B4-5D83A93A097E}"/>
              </a:ext>
            </a:extLst>
          </p:cNvPr>
          <p:cNvPicPr>
            <a:picLocks noChangeAspect="1"/>
          </p:cNvPicPr>
          <p:nvPr/>
        </p:nvPicPr>
        <p:blipFill>
          <a:blip r:embed="rId3"/>
          <a:stretch>
            <a:fillRect/>
          </a:stretch>
        </p:blipFill>
        <p:spPr>
          <a:xfrm>
            <a:off x="1395490" y="0"/>
            <a:ext cx="9401020" cy="6858000"/>
          </a:xfrm>
          <a:prstGeom prst="rect">
            <a:avLst/>
          </a:prstGeom>
        </p:spPr>
      </p:pic>
      <p:pic>
        <p:nvPicPr>
          <p:cNvPr id="3" name="Segnale acust. registr.">
            <a:hlinkClick r:id="" action="ppaction://media"/>
          </p:cNvPr>
          <p:cNvPicPr>
            <a:picLocks noRot="1" noChangeAspect="1"/>
          </p:cNvPicPr>
          <p:nvPr>
            <a:wavAudioFile r:embed="rId1" name="Segnale acust. registr."/>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xmlns="" val="3540730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3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334</Words>
  <Application>Microsoft Office PowerPoint</Application>
  <PresentationFormat>Personalizzato</PresentationFormat>
  <Paragraphs>63</Paragraphs>
  <Slides>41</Slides>
  <Notes>6</Notes>
  <HiddenSlides>0</HiddenSlides>
  <MMClips>39</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Tema di Office</vt:lpstr>
      <vt:lpstr>Diapositiva 1</vt:lpstr>
      <vt:lpstr>Manuela Helmer Citterich, Fabrizio Ferrè, Giulio Pavesi, Chiara Romualdi, Graziano Pesole</vt:lpstr>
      <vt:lpstr>Capitolo 16</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GWAS</vt:lpstr>
      <vt:lpstr>eQTL Expression quantitative trait loci</vt:lpstr>
      <vt:lpstr>PrediXcan</vt:lpstr>
      <vt:lpstr>TWAS</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LabC4</dc:creator>
  <cp:lastModifiedBy>Standard</cp:lastModifiedBy>
  <cp:revision>15</cp:revision>
  <dcterms:created xsi:type="dcterms:W3CDTF">2020-03-23T11:00:58Z</dcterms:created>
  <dcterms:modified xsi:type="dcterms:W3CDTF">2020-04-05T14:54:59Z</dcterms:modified>
</cp:coreProperties>
</file>