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082"/>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E76695-28A5-4C76-8867-5C65E07191A2}" type="datetimeFigureOut">
              <a:rPr lang="it-IT" smtClean="0"/>
              <a:pPr/>
              <a:t>29/03/2020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5AAA3B-AE6C-4E8F-AAAA-26A410348AC7}"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3DBB01BD-FF9E-46CC-B4A1-048A0E367BD7}" type="slidenum">
              <a:rPr lang="it-IT" smtClean="0"/>
              <a:pPr/>
              <a:t>2</a:t>
            </a:fld>
            <a:endParaRPr lang="it-IT"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CBF8FF3A-0997-496D-BAE1-B54E28B4A2D3}" type="slidenum">
              <a:rPr lang="it-IT" smtClean="0"/>
              <a:pPr/>
              <a:t>14</a:t>
            </a:fld>
            <a:endParaRPr lang="it-IT"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4B5B9C66-F794-4F56-81B2-10109A3E6E6F}" type="slidenum">
              <a:rPr lang="it-IT" smtClean="0"/>
              <a:pPr/>
              <a:t>15</a:t>
            </a:fld>
            <a:endParaRPr lang="it-IT"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70101AAC-89AD-480A-BDCC-9E9B3174B73C}" type="slidenum">
              <a:rPr lang="it-IT" smtClean="0"/>
              <a:pPr/>
              <a:t>16</a:t>
            </a:fld>
            <a:endParaRPr lang="it-IT"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60F487F9-1FEC-4A01-B1F2-53921D9DBB06}" type="slidenum">
              <a:rPr lang="it-IT" smtClean="0"/>
              <a:pPr/>
              <a:t>17</a:t>
            </a:fld>
            <a:endParaRPr lang="it-IT"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8A4D2D86-4327-43A4-B3FF-BCA545285E5A}" type="slidenum">
              <a:rPr lang="it-IT" smtClean="0"/>
              <a:pPr/>
              <a:t>18</a:t>
            </a:fld>
            <a:endParaRPr lang="it-IT"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F863FACF-4EE0-4B52-879A-314D9DE35E2C}" type="slidenum">
              <a:rPr lang="it-IT" smtClean="0"/>
              <a:pPr/>
              <a:t>19</a:t>
            </a:fld>
            <a:endParaRPr lang="it-IT"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B9C69EC4-BFF2-4B41-83E6-0D667ACB1A41}" type="slidenum">
              <a:rPr lang="it-IT" smtClean="0"/>
              <a:pPr/>
              <a:t>20</a:t>
            </a:fld>
            <a:endParaRPr lang="it-IT"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34F9BB4F-BBFC-45EB-AD5E-EC34E7AED1D4}" type="slidenum">
              <a:rPr lang="it-IT" smtClean="0"/>
              <a:pPr/>
              <a:t>21</a:t>
            </a:fld>
            <a:endParaRPr lang="it-IT"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482F1D84-C8F4-46AE-A14A-8D8982B0D18E}" type="slidenum">
              <a:rPr lang="it-IT" smtClean="0"/>
              <a:pPr/>
              <a:t>25</a:t>
            </a:fld>
            <a:endParaRPr lang="it-IT"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3656FD18-5D13-46D4-B13F-69F0BA87AFD6}" type="slidenum">
              <a:rPr lang="it-IT" smtClean="0"/>
              <a:pPr/>
              <a:t>27</a:t>
            </a:fld>
            <a:endParaRPr lang="it-IT" smtClean="0"/>
          </a:p>
        </p:txBody>
      </p:sp>
      <p:sp>
        <p:nvSpPr>
          <p:cNvPr id="21505"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eaLnBrk="1" hangingPunct="1">
              <a:defRPr/>
            </a:pPr>
            <a:fld id="{87CD411F-587D-46EC-847F-1BC5A5D92A55}" type="slidenum">
              <a:rPr lang="it-IT" sz="1200">
                <a:latin typeface="+mn-lt"/>
                <a:cs typeface="Arial" charset="0"/>
              </a:rPr>
              <a:pPr algn="r" eaLnBrk="1" hangingPunct="1">
                <a:defRPr/>
              </a:pPr>
              <a:t>27</a:t>
            </a:fld>
            <a:endParaRPr lang="it-IT" sz="1200">
              <a:latin typeface="+mn-lt"/>
              <a:cs typeface="Arial" charset="0"/>
            </a:endParaRPr>
          </a:p>
        </p:txBody>
      </p:sp>
      <p:sp>
        <p:nvSpPr>
          <p:cNvPr id="159748" name="Rectangle 2"/>
          <p:cNvSpPr>
            <a:spLocks noGrp="1" noRot="1" noChangeAspect="1" noChangeArrowheads="1" noTextEdit="1"/>
          </p:cNvSpPr>
          <p:nvPr>
            <p:ph type="sldImg"/>
          </p:nvPr>
        </p:nvSpPr>
        <p:spPr>
          <a:ln/>
        </p:spPr>
      </p:sp>
      <p:sp>
        <p:nvSpPr>
          <p:cNvPr id="159749" name="Rectangle 3"/>
          <p:cNvSpPr>
            <a:spLocks noGrp="1" noChangeArrowheads="1"/>
          </p:cNvSpPr>
          <p:nvPr>
            <p:ph type="body" idx="1"/>
          </p:nvPr>
        </p:nvSpPr>
        <p:spPr>
          <a:noFill/>
          <a:ln/>
        </p:spPr>
        <p:txBody>
          <a:bodyPr/>
          <a:lstStyle/>
          <a:p>
            <a:pPr>
              <a:spcBef>
                <a:spcPct val="0"/>
              </a:spcBef>
            </a:pPr>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753AC5D5-4494-4682-BFAB-DC07E5CE2C5B}" type="slidenum">
              <a:rPr lang="it-IT" smtClean="0"/>
              <a:pPr/>
              <a:t>3</a:t>
            </a:fld>
            <a:endParaRPr lang="it-IT"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347113F9-BA87-4AFE-BA9B-9A8DF174F448}" type="slidenum">
              <a:rPr lang="it-IT" smtClean="0"/>
              <a:pPr/>
              <a:t>34</a:t>
            </a:fld>
            <a:endParaRPr lang="it-IT"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C246298A-277E-4A65-BEF9-0504DA8E0E53}" type="slidenum">
              <a:rPr lang="it-IT" smtClean="0"/>
              <a:pPr/>
              <a:t>35</a:t>
            </a:fld>
            <a:endParaRPr lang="it-IT"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8FD56EE5-B6D9-4B2D-B002-094975C0D4AF}" type="slidenum">
              <a:rPr lang="it-IT" smtClean="0"/>
              <a:pPr/>
              <a:t>37</a:t>
            </a:fld>
            <a:endParaRPr lang="it-IT"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51FA171E-77FF-47A9-B5E6-42ABFF2C75B0}" type="slidenum">
              <a:rPr lang="it-IT" smtClean="0"/>
              <a:pPr/>
              <a:t>41</a:t>
            </a:fld>
            <a:endParaRPr lang="it-IT"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FC529A78-0D0A-41F4-933F-0D546CE61063}" type="slidenum">
              <a:rPr lang="it-IT" smtClean="0"/>
              <a:pPr/>
              <a:t>42</a:t>
            </a:fld>
            <a:endParaRPr lang="it-IT"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F309BED3-0C48-47AF-B733-2003365AF62B}" type="slidenum">
              <a:rPr lang="it-IT" smtClean="0"/>
              <a:pPr/>
              <a:t>44</a:t>
            </a:fld>
            <a:endParaRPr lang="it-IT"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09CE60DE-4A05-4021-A90B-5AB6A1C77D4E}" type="slidenum">
              <a:rPr lang="it-IT" smtClean="0"/>
              <a:pPr/>
              <a:t>45</a:t>
            </a:fld>
            <a:endParaRPr lang="it-IT"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09A31FCB-06D3-4344-B55F-67AE969203D6}" type="slidenum">
              <a:rPr lang="it-IT" smtClean="0"/>
              <a:pPr/>
              <a:t>46</a:t>
            </a:fld>
            <a:endParaRPr lang="it-IT"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3FA9B02A-6345-4C29-B4B4-07FF5A5D7E9D}" type="slidenum">
              <a:rPr lang="it-IT" smtClean="0"/>
              <a:pPr/>
              <a:t>47</a:t>
            </a:fld>
            <a:endParaRPr lang="it-IT"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680AC32F-7D3E-4D7C-8D8B-5C8800E9A228}" type="slidenum">
              <a:rPr lang="it-IT" smtClean="0"/>
              <a:pPr/>
              <a:t>48</a:t>
            </a:fld>
            <a:endParaRPr lang="it-IT"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FBCCB3F-EE4F-4AD5-A53A-E7C1ACC440FA}" type="slidenum">
              <a:rPr lang="it-IT" smtClean="0"/>
              <a:pPr/>
              <a:t>4</a:t>
            </a:fld>
            <a:endParaRPr lang="it-IT"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9DFD07C0-70E5-4447-8143-F00390C86384}" type="slidenum">
              <a:rPr lang="it-IT" smtClean="0"/>
              <a:pPr/>
              <a:t>49</a:t>
            </a:fld>
            <a:endParaRPr lang="it-IT"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B487A309-025A-4AC6-A19B-FE7151DF7A07}" type="slidenum">
              <a:rPr lang="it-IT" smtClean="0"/>
              <a:pPr/>
              <a:t>50</a:t>
            </a:fld>
            <a:endParaRPr lang="it-IT"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D8616015-267D-4339-B51A-D33CED543C58}" type="slidenum">
              <a:rPr lang="it-IT" smtClean="0"/>
              <a:pPr/>
              <a:t>51</a:t>
            </a:fld>
            <a:endParaRPr lang="it-IT"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B3C1900E-DC7D-4F9B-8032-66BB5629D5FE}" type="slidenum">
              <a:rPr lang="it-IT" smtClean="0"/>
              <a:pPr/>
              <a:t>52</a:t>
            </a:fld>
            <a:endParaRPr lang="it-IT" smtClean="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r>
              <a:rPr lang="it-IT" smtClean="0"/>
              <a:t>A lateral cross-transfer model for nucleosome remodeling by SNF2 subfamily complexes. In this model, a SNF2 subfamily</a:t>
            </a:r>
          </a:p>
          <a:p>
            <a:r>
              <a:rPr lang="it-IT" smtClean="0"/>
              <a:t>complex catalyzes the rearrangement of one superhelical turn of nucleosomal DNA to the adjacent track on the histone octamer while the</a:t>
            </a:r>
          </a:p>
          <a:p>
            <a:r>
              <a:rPr lang="it-IT" smtClean="0"/>
              <a:t>other superhelical turn of DNA is displaced from the nucleosome.</a:t>
            </a:r>
          </a:p>
          <a:p>
            <a:r>
              <a:rPr lang="it-IT" smtClean="0"/>
              <a:t>ADNAtranslocation model for nucleosome remodeling by ISWI subfamilycomplexes. In this model, an ISWI subfamilycomplex</a:t>
            </a:r>
          </a:p>
          <a:p>
            <a:r>
              <a:rPr lang="it-IT" smtClean="0"/>
              <a:t>is anATP-driven DNA-translocating enzyme that disrupts contacts between histones and DNA. After passage of the enzyme, histone–DNA</a:t>
            </a:r>
          </a:p>
          <a:p>
            <a:r>
              <a:rPr lang="it-IT" smtClean="0"/>
              <a:t>contacts are reestablished to give a canonical nucleosome that is located at a different position relative to the DNA template.</a:t>
            </a:r>
          </a:p>
          <a:p>
            <a:endParaRPr lang="it-IT"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75070F8C-13C6-4C3F-A91B-11F899334A7D}" type="slidenum">
              <a:rPr lang="it-IT" smtClean="0"/>
              <a:pPr/>
              <a:t>53</a:t>
            </a:fld>
            <a:endParaRPr lang="it-IT"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E4753DE8-ED4D-456F-AD50-8AE74EEF0074}" type="slidenum">
              <a:rPr lang="it-IT" smtClean="0"/>
              <a:pPr/>
              <a:t>59</a:t>
            </a:fld>
            <a:endParaRPr lang="it-IT" smtClean="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ED77B6EE-4F69-4FF5-AA31-210147E9A6E8}" type="slidenum">
              <a:rPr lang="it-IT" smtClean="0"/>
              <a:pPr/>
              <a:t>60</a:t>
            </a:fld>
            <a:endParaRPr lang="it-IT"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DE61291D-D2C1-4F8C-BC03-FD82A95F34B6}" type="slidenum">
              <a:rPr lang="it-IT" smtClean="0"/>
              <a:pPr/>
              <a:t>62</a:t>
            </a:fld>
            <a:endParaRPr lang="it-IT" smtClean="0"/>
          </a:p>
        </p:txBody>
      </p:sp>
      <p:sp>
        <p:nvSpPr>
          <p:cNvPr id="59395" name="Rectangle 2"/>
          <p:cNvSpPr>
            <a:spLocks noRo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FC4C0DB8-34EC-4AA7-BB8A-C352952F5330}" type="slidenum">
              <a:rPr lang="it-IT" smtClean="0"/>
              <a:pPr/>
              <a:t>5</a:t>
            </a:fld>
            <a:endParaRPr lang="it-IT"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0FFCE9DB-49EF-43C6-92BE-DA66178486F9}" type="slidenum">
              <a:rPr lang="it-IT" smtClean="0"/>
              <a:pPr/>
              <a:t>6</a:t>
            </a:fld>
            <a:endParaRPr lang="it-IT"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ACBDCE41-7F07-42FA-9877-76820C3FFA38}" type="slidenum">
              <a:rPr lang="it-IT" smtClean="0"/>
              <a:pPr/>
              <a:t>7</a:t>
            </a:fld>
            <a:endParaRPr lang="it-IT"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A0A9200E-581B-4676-997F-A748BCCB049A}" type="slidenum">
              <a:rPr lang="it-IT" smtClean="0"/>
              <a:pPr/>
              <a:t>9</a:t>
            </a:fld>
            <a:endParaRPr lang="it-IT"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2F02346D-81F2-48ED-A571-F8E25C8CBF7B}" type="slidenum">
              <a:rPr lang="it-IT" smtClean="0"/>
              <a:pPr/>
              <a:t>10</a:t>
            </a:fld>
            <a:endParaRPr lang="it-IT"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177CC8AC-47B7-4DED-B3EE-28E96B2CE833}" type="slidenum">
              <a:rPr lang="it-IT" smtClean="0"/>
              <a:pPr/>
              <a:t>13</a:t>
            </a:fld>
            <a:endParaRPr lang="it-IT"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BB44B1BA-ECEC-4F43-AC6D-C78953A1E076}" type="datetimeFigureOut">
              <a:rPr lang="it-IT" smtClean="0"/>
              <a:pPr/>
              <a:t>29/03/2020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8C4DCFE-463D-441A-BEDD-AF78A8D516B8}"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B44B1BA-ECEC-4F43-AC6D-C78953A1E076}" type="datetimeFigureOut">
              <a:rPr lang="it-IT" smtClean="0"/>
              <a:pPr/>
              <a:t>29/03/2020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8C4DCFE-463D-441A-BEDD-AF78A8D516B8}"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B44B1BA-ECEC-4F43-AC6D-C78953A1E076}" type="datetimeFigureOut">
              <a:rPr lang="it-IT" smtClean="0"/>
              <a:pPr/>
              <a:t>29/03/2020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8C4DCFE-463D-441A-BEDD-AF78A8D516B8}"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6CD81D6A-A52D-41BF-9621-5CAB91FACCF6}"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B44B1BA-ECEC-4F43-AC6D-C78953A1E076}" type="datetimeFigureOut">
              <a:rPr lang="it-IT" smtClean="0"/>
              <a:pPr/>
              <a:t>29/03/2020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8C4DCFE-463D-441A-BEDD-AF78A8D516B8}"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BB44B1BA-ECEC-4F43-AC6D-C78953A1E076}" type="datetimeFigureOut">
              <a:rPr lang="it-IT" smtClean="0"/>
              <a:pPr/>
              <a:t>29/03/2020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8C4DCFE-463D-441A-BEDD-AF78A8D516B8}"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BB44B1BA-ECEC-4F43-AC6D-C78953A1E076}" type="datetimeFigureOut">
              <a:rPr lang="it-IT" smtClean="0"/>
              <a:pPr/>
              <a:t>29/03/2020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8C4DCFE-463D-441A-BEDD-AF78A8D516B8}"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BB44B1BA-ECEC-4F43-AC6D-C78953A1E076}" type="datetimeFigureOut">
              <a:rPr lang="it-IT" smtClean="0"/>
              <a:pPr/>
              <a:t>29/03/2020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18C4DCFE-463D-441A-BEDD-AF78A8D516B8}"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BB44B1BA-ECEC-4F43-AC6D-C78953A1E076}" type="datetimeFigureOut">
              <a:rPr lang="it-IT" smtClean="0"/>
              <a:pPr/>
              <a:t>29/03/2020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18C4DCFE-463D-441A-BEDD-AF78A8D516B8}"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B44B1BA-ECEC-4F43-AC6D-C78953A1E076}" type="datetimeFigureOut">
              <a:rPr lang="it-IT" smtClean="0"/>
              <a:pPr/>
              <a:t>29/03/2020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18C4DCFE-463D-441A-BEDD-AF78A8D516B8}"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B44B1BA-ECEC-4F43-AC6D-C78953A1E076}" type="datetimeFigureOut">
              <a:rPr lang="it-IT" smtClean="0"/>
              <a:pPr/>
              <a:t>29/03/2020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8C4DCFE-463D-441A-BEDD-AF78A8D516B8}"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B44B1BA-ECEC-4F43-AC6D-C78953A1E076}" type="datetimeFigureOut">
              <a:rPr lang="it-IT" smtClean="0"/>
              <a:pPr/>
              <a:t>29/03/2020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8C4DCFE-463D-441A-BEDD-AF78A8D516B8}"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44B1BA-ECEC-4F43-AC6D-C78953A1E076}" type="datetimeFigureOut">
              <a:rPr lang="it-IT" smtClean="0"/>
              <a:pPr/>
              <a:t>29/03/2020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C4DCFE-463D-441A-BEDD-AF78A8D516B8}"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audio" Target="../media/audio9.wav"/><Relationship Id="rId5" Type="http://schemas.openxmlformats.org/officeDocument/2006/relationships/image" Target="../media/image4.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audio" Target="../media/audio10.wav"/><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audio" Target="../media/audio11.wav"/><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audio" Target="../media/audio12.wav"/><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audio" Target="../media/audio13.wav"/><Relationship Id="rId5" Type="http://schemas.openxmlformats.org/officeDocument/2006/relationships/image" Target="../media/image4.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audio" Target="../media/audio14.wav"/><Relationship Id="rId5" Type="http://schemas.openxmlformats.org/officeDocument/2006/relationships/image" Target="../media/image4.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audio" Target="../media/audio15.wav"/><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audio" Target="../media/audio16.wav"/><Relationship Id="rId5" Type="http://schemas.openxmlformats.org/officeDocument/2006/relationships/image" Target="../media/image4.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audio" Target="../media/audio17.wav"/><Relationship Id="rId5" Type="http://schemas.openxmlformats.org/officeDocument/2006/relationships/image" Target="../media/image4.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audio18.wav"/><Relationship Id="rId5" Type="http://schemas.openxmlformats.org/officeDocument/2006/relationships/image" Target="../media/image4.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audio" Target="../media/audio1.wav"/><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audio" Target="../media/audio19.wav"/><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audio" Target="../media/audio20.wav"/><Relationship Id="rId5" Type="http://schemas.openxmlformats.org/officeDocument/2006/relationships/image" Target="../media/image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audio" Target="../media/audio21.wav"/><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audio" Target="../media/audio22.wav"/><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audio" Target="../media/audio23.wav"/><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audio" Target="../media/audio24.wav"/><Relationship Id="rId6" Type="http://schemas.openxmlformats.org/officeDocument/2006/relationships/image" Target="../media/image4.png"/><Relationship Id="rId5" Type="http://schemas.openxmlformats.org/officeDocument/2006/relationships/image" Target="../media/image29.wmf"/><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xml"/><Relationship Id="rId1" Type="http://schemas.openxmlformats.org/officeDocument/2006/relationships/audio" Target="../media/audio25.wav"/><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audio" Target="../media/audio26.wav"/><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audio" Target="../media/audio2.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slideLayout" Target="../slideLayouts/slideLayout7.xml"/><Relationship Id="rId1" Type="http://schemas.openxmlformats.org/officeDocument/2006/relationships/audio" Target="../media/audio27.wav"/><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audio" Target="../media/audio28.wav"/><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audio" Target="../media/audio29.wav"/></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audio" Target="../media/audio30.wav"/><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audio" Target="../media/audio31.wav"/><Relationship Id="rId5" Type="http://schemas.openxmlformats.org/officeDocument/2006/relationships/image" Target="../media/image4.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audio" Target="../media/audio32.wav"/><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slideLayout" Target="../slideLayouts/slideLayout7.xml"/><Relationship Id="rId1" Type="http://schemas.openxmlformats.org/officeDocument/2006/relationships/audio" Target="../media/audio33.wav"/><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audio" Target="../media/audio34.wav"/><Relationship Id="rId5" Type="http://schemas.openxmlformats.org/officeDocument/2006/relationships/image" Target="../media/image4.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audio" Target="../media/audio35.wav"/><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audio" Target="../media/audio36.wav"/><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audio" Target="../media/audio3.wav"/><Relationship Id="rId5" Type="http://schemas.openxmlformats.org/officeDocument/2006/relationships/image" Target="../media/image4.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audio" Target="../media/audio37.wav"/><Relationship Id="rId5" Type="http://schemas.openxmlformats.org/officeDocument/2006/relationships/image" Target="../media/image4.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audio" Target="../media/audio38.wav"/><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wmf"/></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audio" Target="../media/audio39.wav"/><Relationship Id="rId5" Type="http://schemas.openxmlformats.org/officeDocument/2006/relationships/image" Target="../media/image46.png"/><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audio" Target="../media/audio40.wav"/><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audio" Target="../media/audio41.wav"/><Relationship Id="rId5" Type="http://schemas.openxmlformats.org/officeDocument/2006/relationships/image" Target="../media/image4.png"/><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audio" Target="../media/audio42.wav"/><Relationship Id="rId5" Type="http://schemas.openxmlformats.org/officeDocument/2006/relationships/image" Target="../media/image4.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audio" Target="../media/audio43.wav"/><Relationship Id="rId5" Type="http://schemas.openxmlformats.org/officeDocument/2006/relationships/image" Target="../media/image4.pn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audio" Target="../media/audio44.wav"/><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audio" Target="../media/audio45.wav"/><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audio" Target="../media/audio46.wav"/><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audio" Target="../media/audio4.wav"/><Relationship Id="rId5" Type="http://schemas.openxmlformats.org/officeDocument/2006/relationships/image" Target="../media/image4.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audio" Target="../media/audio47.wav"/><Relationship Id="rId5" Type="http://schemas.openxmlformats.org/officeDocument/2006/relationships/image" Target="../media/image4.png"/><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audio" Target="../media/audio48.wav"/><Relationship Id="rId5" Type="http://schemas.openxmlformats.org/officeDocument/2006/relationships/image" Target="../media/image4.png"/><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audio" Target="../media/audio49.wav"/><Relationship Id="rId6" Type="http://schemas.openxmlformats.org/officeDocument/2006/relationships/image" Target="../media/image4.png"/><Relationship Id="rId5" Type="http://schemas.openxmlformats.org/officeDocument/2006/relationships/image" Target="../media/image54.png"/><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audio" Target="../media/audio50.wav"/><Relationship Id="rId5" Type="http://schemas.openxmlformats.org/officeDocument/2006/relationships/image" Target="../media/image56.png"/><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audio" Target="../media/audio51.wav"/><Relationship Id="rId6" Type="http://schemas.openxmlformats.org/officeDocument/2006/relationships/image" Target="../media/image4.png"/><Relationship Id="rId5" Type="http://schemas.openxmlformats.org/officeDocument/2006/relationships/image" Target="../media/image59.png"/><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1.xml"/><Relationship Id="rId1" Type="http://schemas.openxmlformats.org/officeDocument/2006/relationships/audio" Target="../media/audio52.wav"/><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audio" Target="../media/audio53.wav"/><Relationship Id="rId5" Type="http://schemas.openxmlformats.org/officeDocument/2006/relationships/image" Target="../media/image4.png"/><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5.wav"/><Relationship Id="rId5" Type="http://schemas.openxmlformats.org/officeDocument/2006/relationships/image" Target="../media/image4.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audio" Target="../media/audio54.wav"/><Relationship Id="rId5" Type="http://schemas.openxmlformats.org/officeDocument/2006/relationships/image" Target="../media/image4.png"/><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7.xml"/><Relationship Id="rId1" Type="http://schemas.openxmlformats.org/officeDocument/2006/relationships/audio" Target="../media/audio55.wav"/><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audio" Target="../media/audio56.wav"/><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audio" Target="../media/audio6.wav"/><Relationship Id="rId5" Type="http://schemas.openxmlformats.org/officeDocument/2006/relationships/image" Target="../media/image4.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audio" Target="../media/audio7.wav"/><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audio" Target="../media/audio8.wav"/><Relationship Id="rId5" Type="http://schemas.openxmlformats.org/officeDocument/2006/relationships/image" Target="../media/image4.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87124" y="1714488"/>
            <a:ext cx="8956876" cy="584775"/>
          </a:xfrm>
          <a:prstGeom prst="rect">
            <a:avLst/>
          </a:prstGeom>
          <a:noFill/>
        </p:spPr>
        <p:txBody>
          <a:bodyPr wrap="none" rtlCol="0">
            <a:spAutoFit/>
          </a:bodyPr>
          <a:lstStyle/>
          <a:p>
            <a:r>
              <a:rPr lang="it-IT" sz="3200" dirty="0" smtClean="0"/>
              <a:t>Analisi delle varianti e delle modificazioni degli istoni</a:t>
            </a:r>
            <a:endParaRPr lang="it-IT" sz="3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4"/>
          <a:srcRect/>
          <a:stretch>
            <a:fillRect/>
          </a:stretch>
        </p:blipFill>
        <p:spPr bwMode="auto">
          <a:xfrm>
            <a:off x="1530350" y="2555875"/>
            <a:ext cx="6273800" cy="2906713"/>
          </a:xfrm>
          <a:prstGeom prst="rect">
            <a:avLst/>
          </a:prstGeom>
          <a:noFill/>
          <a:ln w="38100">
            <a:solidFill>
              <a:schemeClr val="tx1"/>
            </a:solidFill>
            <a:miter lim="800000"/>
            <a:headEnd/>
            <a:tailEnd/>
          </a:ln>
        </p:spPr>
      </p:pic>
      <p:sp>
        <p:nvSpPr>
          <p:cNvPr id="11267" name="Text Box 3"/>
          <p:cNvSpPr txBox="1">
            <a:spLocks noChangeArrowheads="1"/>
          </p:cNvSpPr>
          <p:nvPr/>
        </p:nvSpPr>
        <p:spPr bwMode="auto">
          <a:xfrm>
            <a:off x="266700" y="412750"/>
            <a:ext cx="6186488" cy="1066800"/>
          </a:xfrm>
          <a:prstGeom prst="rect">
            <a:avLst/>
          </a:prstGeom>
          <a:noFill/>
          <a:ln w="9525">
            <a:noFill/>
            <a:miter lim="800000"/>
            <a:headEnd/>
            <a:tailEnd/>
          </a:ln>
        </p:spPr>
        <p:txBody>
          <a:bodyPr wrap="none">
            <a:spAutoFit/>
          </a:bodyPr>
          <a:lstStyle/>
          <a:p>
            <a:r>
              <a:rPr lang="it-IT" sz="3200" b="1">
                <a:latin typeface="Comic Sans MS" pitchFamily="66" charset="0"/>
              </a:rPr>
              <a:t>Comparison between H2A and </a:t>
            </a:r>
          </a:p>
          <a:p>
            <a:r>
              <a:rPr lang="it-IT" sz="3200" b="1">
                <a:latin typeface="Comic Sans MS" pitchFamily="66" charset="0"/>
              </a:rPr>
              <a:t>H2A.Z structure</a:t>
            </a:r>
          </a:p>
        </p:txBody>
      </p:sp>
      <p:pic>
        <p:nvPicPr>
          <p:cNvPr id="4"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2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n external file that holds a picture, illustration, etc.&#10;Object name is nihms-92035-f0007.jpg Object name is nihms-92035-f0007.jpg"/>
          <p:cNvPicPr>
            <a:picLocks noChangeAspect="1" noChangeArrowheads="1"/>
          </p:cNvPicPr>
          <p:nvPr/>
        </p:nvPicPr>
        <p:blipFill>
          <a:blip r:embed="rId3"/>
          <a:srcRect/>
          <a:stretch>
            <a:fillRect/>
          </a:stretch>
        </p:blipFill>
        <p:spPr bwMode="auto">
          <a:xfrm>
            <a:off x="2009775" y="1957388"/>
            <a:ext cx="5124450" cy="2943225"/>
          </a:xfrm>
          <a:prstGeom prst="rect">
            <a:avLst/>
          </a:prstGeom>
          <a:noFill/>
          <a:ln w="9525">
            <a:noFill/>
            <a:miter lim="800000"/>
            <a:headEnd/>
            <a:tailEnd/>
          </a:ln>
        </p:spPr>
      </p:pic>
      <p:sp>
        <p:nvSpPr>
          <p:cNvPr id="12291" name="Rectangle 3"/>
          <p:cNvSpPr>
            <a:spLocks noChangeArrowheads="1"/>
          </p:cNvSpPr>
          <p:nvPr/>
        </p:nvSpPr>
        <p:spPr bwMode="auto">
          <a:xfrm>
            <a:off x="0" y="328613"/>
            <a:ext cx="9144000" cy="1108075"/>
          </a:xfrm>
          <a:prstGeom prst="rect">
            <a:avLst/>
          </a:prstGeom>
          <a:solidFill>
            <a:srgbClr val="FFFFFF"/>
          </a:solidFill>
          <a:ln w="9525">
            <a:solidFill>
              <a:schemeClr val="tx1"/>
            </a:solidFill>
            <a:miter lim="800000"/>
            <a:headEnd/>
            <a:tailEnd/>
          </a:ln>
        </p:spPr>
        <p:txBody>
          <a:bodyPr lIns="0" tIns="0" rIns="0" bIns="0" anchor="ctr">
            <a:spAutoFit/>
          </a:bodyPr>
          <a:lstStyle/>
          <a:p>
            <a:pPr algn="ctr" eaLnBrk="1" hangingPunct="1"/>
            <a:r>
              <a:rPr lang="it-IT" sz="1800" u="sng">
                <a:latin typeface="Arial" charset="0"/>
              </a:rPr>
              <a:t>Cell.</a:t>
            </a:r>
            <a:r>
              <a:rPr lang="it-IT" sz="1800">
                <a:latin typeface="Arial" charset="0"/>
              </a:rPr>
              <a:t> 2005 Oct 21;123(2):219-31.</a:t>
            </a:r>
            <a:endParaRPr lang="it-IT" sz="1800" b="1">
              <a:latin typeface="Arial" charset="0"/>
            </a:endParaRPr>
          </a:p>
          <a:p>
            <a:pPr algn="ctr" eaLnBrk="1" hangingPunct="1"/>
            <a:r>
              <a:rPr lang="it-IT" sz="1800" b="1">
                <a:latin typeface="Arial" charset="0"/>
              </a:rPr>
              <a:t>Genome-wide dynamics of Htz1, a histone H2A variant that poises repressed/basal promoters for activation through histone loss.</a:t>
            </a:r>
          </a:p>
          <a:p>
            <a:pPr algn="ctr" eaLnBrk="1" hangingPunct="1"/>
            <a:r>
              <a:rPr lang="it-IT" sz="1800" u="sng">
                <a:latin typeface="Arial" charset="0"/>
              </a:rPr>
              <a:t>Zhang H</a:t>
            </a:r>
            <a:r>
              <a:rPr lang="it-IT" sz="1800">
                <a:latin typeface="Arial" charset="0"/>
              </a:rPr>
              <a:t>, </a:t>
            </a:r>
            <a:r>
              <a:rPr lang="it-IT" sz="1800" u="sng">
                <a:latin typeface="Arial" charset="0"/>
              </a:rPr>
              <a:t>Roberts DN</a:t>
            </a:r>
            <a:r>
              <a:rPr lang="it-IT" sz="1800">
                <a:latin typeface="Arial" charset="0"/>
              </a:rPr>
              <a:t>, </a:t>
            </a:r>
            <a:r>
              <a:rPr lang="it-IT" sz="1800" u="sng">
                <a:latin typeface="Arial" charset="0"/>
              </a:rPr>
              <a:t>Cairns BR</a:t>
            </a:r>
            <a:r>
              <a:rPr lang="it-IT" sz="1800">
                <a:latin typeface="Arial" charset="0"/>
              </a:rPr>
              <a:t>.</a:t>
            </a:r>
          </a:p>
        </p:txBody>
      </p:sp>
      <p:pic>
        <p:nvPicPr>
          <p:cNvPr id="4"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297"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1-s2"/>
          <p:cNvPicPr>
            <a:picLocks noChangeAspect="1" noChangeArrowheads="1"/>
          </p:cNvPicPr>
          <p:nvPr/>
        </p:nvPicPr>
        <p:blipFill>
          <a:blip r:embed="rId3"/>
          <a:srcRect/>
          <a:stretch>
            <a:fillRect/>
          </a:stretch>
        </p:blipFill>
        <p:spPr bwMode="auto">
          <a:xfrm>
            <a:off x="2171700" y="466725"/>
            <a:ext cx="4800600" cy="5924550"/>
          </a:xfrm>
          <a:prstGeom prst="rect">
            <a:avLst/>
          </a:prstGeom>
          <a:noFill/>
          <a:ln w="9525">
            <a:noFill/>
            <a:miter lim="800000"/>
            <a:headEnd/>
            <a:tailEnd/>
          </a:ln>
        </p:spPr>
      </p:pic>
      <p:sp>
        <p:nvSpPr>
          <p:cNvPr id="13315" name="Text Box 3"/>
          <p:cNvSpPr txBox="1">
            <a:spLocks noChangeArrowheads="1"/>
          </p:cNvSpPr>
          <p:nvPr/>
        </p:nvSpPr>
        <p:spPr bwMode="auto">
          <a:xfrm>
            <a:off x="663575" y="5824538"/>
            <a:ext cx="2406650" cy="366712"/>
          </a:xfrm>
          <a:prstGeom prst="rect">
            <a:avLst/>
          </a:prstGeom>
          <a:noFill/>
          <a:ln w="9525">
            <a:noFill/>
            <a:miter lim="800000"/>
            <a:headEnd/>
            <a:tailEnd/>
          </a:ln>
        </p:spPr>
        <p:txBody>
          <a:bodyPr wrap="none">
            <a:spAutoFit/>
          </a:bodyPr>
          <a:lstStyle/>
          <a:p>
            <a:pPr eaLnBrk="1" hangingPunct="1"/>
            <a:r>
              <a:rPr lang="it-IT" sz="1800">
                <a:latin typeface="Arial" charset="0"/>
              </a:rPr>
              <a:t>Doyon and Coté 2004</a:t>
            </a:r>
          </a:p>
        </p:txBody>
      </p:sp>
      <p:pic>
        <p:nvPicPr>
          <p:cNvPr id="4"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4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95438" y="1808163"/>
            <a:ext cx="6076950" cy="3460750"/>
            <a:chOff x="480" y="672"/>
            <a:chExt cx="3806" cy="2017"/>
          </a:xfrm>
        </p:grpSpPr>
        <p:pic>
          <p:nvPicPr>
            <p:cNvPr id="15364" name="Picture 3"/>
            <p:cNvPicPr>
              <a:picLocks noChangeAspect="1" noChangeArrowheads="1"/>
            </p:cNvPicPr>
            <p:nvPr/>
          </p:nvPicPr>
          <p:blipFill>
            <a:blip r:embed="rId4"/>
            <a:srcRect/>
            <a:stretch>
              <a:fillRect/>
            </a:stretch>
          </p:blipFill>
          <p:spPr bwMode="auto">
            <a:xfrm>
              <a:off x="480" y="672"/>
              <a:ext cx="1868" cy="2017"/>
            </a:xfrm>
            <a:prstGeom prst="rect">
              <a:avLst/>
            </a:prstGeom>
            <a:noFill/>
            <a:ln w="9525">
              <a:noFill/>
              <a:miter lim="800000"/>
              <a:headEnd/>
              <a:tailEnd/>
            </a:ln>
          </p:spPr>
        </p:pic>
        <p:pic>
          <p:nvPicPr>
            <p:cNvPr id="15365" name="Picture 4"/>
            <p:cNvPicPr>
              <a:picLocks noChangeAspect="1" noChangeArrowheads="1"/>
            </p:cNvPicPr>
            <p:nvPr/>
          </p:nvPicPr>
          <p:blipFill>
            <a:blip r:embed="rId5"/>
            <a:srcRect/>
            <a:stretch>
              <a:fillRect/>
            </a:stretch>
          </p:blipFill>
          <p:spPr bwMode="auto">
            <a:xfrm>
              <a:off x="2352" y="720"/>
              <a:ext cx="1934" cy="1332"/>
            </a:xfrm>
            <a:prstGeom prst="rect">
              <a:avLst/>
            </a:prstGeom>
            <a:noFill/>
            <a:ln w="9525">
              <a:noFill/>
              <a:miter lim="800000"/>
              <a:headEnd/>
              <a:tailEnd/>
            </a:ln>
          </p:spPr>
        </p:pic>
      </p:grpSp>
      <p:sp>
        <p:nvSpPr>
          <p:cNvPr id="15363" name="Text Box 5"/>
          <p:cNvSpPr txBox="1">
            <a:spLocks noChangeArrowheads="1"/>
          </p:cNvSpPr>
          <p:nvPr/>
        </p:nvSpPr>
        <p:spPr bwMode="auto">
          <a:xfrm>
            <a:off x="3286125" y="349250"/>
            <a:ext cx="2673350" cy="579438"/>
          </a:xfrm>
          <a:prstGeom prst="rect">
            <a:avLst/>
          </a:prstGeom>
          <a:noFill/>
          <a:ln w="9525">
            <a:noFill/>
            <a:miter lim="800000"/>
            <a:headEnd/>
            <a:tailEnd/>
          </a:ln>
        </p:spPr>
        <p:txBody>
          <a:bodyPr wrap="none">
            <a:spAutoFit/>
          </a:bodyPr>
          <a:lstStyle/>
          <a:p>
            <a:pPr algn="ctr"/>
            <a:r>
              <a:rPr lang="it-IT" sz="3200" b="1">
                <a:latin typeface="Comic Sans MS" pitchFamily="66" charset="0"/>
              </a:rPr>
              <a:t>Histone tails</a:t>
            </a:r>
          </a:p>
        </p:txBody>
      </p:sp>
      <p:pic>
        <p:nvPicPr>
          <p:cNvPr id="6" name="Segnale acust. registr.">
            <a:hlinkClick r:id="" action="ppaction://media"/>
          </p:cNvPr>
          <p:cNvPicPr>
            <a:picLocks noRot="1" noChangeAspect="1"/>
          </p:cNvPicPr>
          <p:nvPr>
            <a:wavAudioFile r:embed="rId1" name="Segnale acust. registr."/>
          </p:nvPr>
        </p:nvPicPr>
        <p:blipFill>
          <a:blip r:embed="rId6"/>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55"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4"/>
          <a:srcRect/>
          <a:stretch>
            <a:fillRect/>
          </a:stretch>
        </p:blipFill>
        <p:spPr bwMode="auto">
          <a:xfrm>
            <a:off x="69850" y="1720850"/>
            <a:ext cx="9002713" cy="3414713"/>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28"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4"/>
          <a:srcRect/>
          <a:stretch>
            <a:fillRect/>
          </a:stretch>
        </p:blipFill>
        <p:spPr bwMode="auto">
          <a:xfrm>
            <a:off x="482600" y="66675"/>
            <a:ext cx="8178800" cy="6562725"/>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54"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722438" y="1274763"/>
            <a:ext cx="3105150" cy="3524250"/>
          </a:xfrm>
          <a:prstGeom prst="rect">
            <a:avLst/>
          </a:prstGeom>
          <a:noFill/>
          <a:ln w="9525">
            <a:solidFill>
              <a:srgbClr val="CC0000"/>
            </a:solidFill>
            <a:miter lim="800000"/>
            <a:headEnd/>
            <a:tailEnd/>
          </a:ln>
        </p:spPr>
        <p:txBody>
          <a:bodyPr wrap="none">
            <a:spAutoFit/>
          </a:bodyPr>
          <a:lstStyle/>
          <a:p>
            <a:r>
              <a:rPr lang="en-GB" sz="1600" b="1">
                <a:latin typeface="Comic Sans MS" pitchFamily="66" charset="0"/>
              </a:rPr>
              <a:t>Known and well carachterized</a:t>
            </a:r>
          </a:p>
          <a:p>
            <a:r>
              <a:rPr lang="en-GB" sz="1600" b="1">
                <a:latin typeface="Comic Sans MS" pitchFamily="66" charset="0"/>
              </a:rPr>
              <a:t>Histone tail modifications: </a:t>
            </a:r>
          </a:p>
          <a:p>
            <a:endParaRPr lang="en-GB" sz="1600" b="1">
              <a:latin typeface="Comic Sans MS" pitchFamily="66" charset="0"/>
            </a:endParaRPr>
          </a:p>
          <a:p>
            <a:r>
              <a:rPr lang="en-GB" sz="1600" b="1">
                <a:solidFill>
                  <a:srgbClr val="33CC33"/>
                </a:solidFill>
                <a:latin typeface="Comic Sans MS" pitchFamily="66" charset="0"/>
              </a:rPr>
              <a:t>methylation</a:t>
            </a:r>
            <a:endParaRPr lang="en-GB" sz="1600" b="1">
              <a:latin typeface="Comic Sans MS" pitchFamily="66" charset="0"/>
            </a:endParaRPr>
          </a:p>
          <a:p>
            <a:endParaRPr lang="en-GB" sz="1600" b="1">
              <a:latin typeface="Comic Sans MS" pitchFamily="66" charset="0"/>
            </a:endParaRPr>
          </a:p>
          <a:p>
            <a:r>
              <a:rPr lang="en-GB" sz="1600" b="1">
                <a:solidFill>
                  <a:srgbClr val="FF9900"/>
                </a:solidFill>
                <a:latin typeface="Comic Sans MS" pitchFamily="66" charset="0"/>
              </a:rPr>
              <a:t>acethylation</a:t>
            </a:r>
            <a:endParaRPr lang="en-GB" sz="1600" b="1">
              <a:latin typeface="Comic Sans MS" pitchFamily="66" charset="0"/>
            </a:endParaRPr>
          </a:p>
          <a:p>
            <a:endParaRPr lang="en-GB" sz="1600" b="1">
              <a:latin typeface="Comic Sans MS" pitchFamily="66" charset="0"/>
            </a:endParaRPr>
          </a:p>
          <a:p>
            <a:r>
              <a:rPr lang="en-GB" sz="1600" b="1">
                <a:solidFill>
                  <a:srgbClr val="3399FF"/>
                </a:solidFill>
                <a:latin typeface="Comic Sans MS" pitchFamily="66" charset="0"/>
              </a:rPr>
              <a:t>ADP ribosilation</a:t>
            </a:r>
            <a:endParaRPr lang="en-GB" sz="1600" b="1">
              <a:latin typeface="Comic Sans MS" pitchFamily="66" charset="0"/>
            </a:endParaRPr>
          </a:p>
          <a:p>
            <a:endParaRPr lang="en-GB" sz="1600" b="1">
              <a:latin typeface="Comic Sans MS" pitchFamily="66" charset="0"/>
            </a:endParaRPr>
          </a:p>
          <a:p>
            <a:r>
              <a:rPr lang="en-GB" sz="1600" b="1">
                <a:solidFill>
                  <a:srgbClr val="FF3399"/>
                </a:solidFill>
                <a:latin typeface="Comic Sans MS" pitchFamily="66" charset="0"/>
              </a:rPr>
              <a:t>ubiquitination</a:t>
            </a:r>
            <a:r>
              <a:rPr lang="en-GB" sz="1600" b="1">
                <a:latin typeface="Comic Sans MS" pitchFamily="66" charset="0"/>
              </a:rPr>
              <a:t> </a:t>
            </a:r>
          </a:p>
          <a:p>
            <a:endParaRPr lang="en-GB" sz="1600" b="1">
              <a:latin typeface="Comic Sans MS" pitchFamily="66" charset="0"/>
            </a:endParaRPr>
          </a:p>
          <a:p>
            <a:r>
              <a:rPr lang="en-GB" sz="1600" b="1">
                <a:solidFill>
                  <a:schemeClr val="accent2"/>
                </a:solidFill>
                <a:latin typeface="Comic Sans MS" pitchFamily="66" charset="0"/>
              </a:rPr>
              <a:t>sumolilation</a:t>
            </a:r>
          </a:p>
          <a:p>
            <a:endParaRPr lang="en-GB" sz="1600" b="1">
              <a:solidFill>
                <a:schemeClr val="accent2"/>
              </a:solidFill>
              <a:latin typeface="Comic Sans MS" pitchFamily="66" charset="0"/>
            </a:endParaRPr>
          </a:p>
          <a:p>
            <a:r>
              <a:rPr lang="it-IT" sz="1600" b="1">
                <a:latin typeface="Comic Sans MS" pitchFamily="66" charset="0"/>
              </a:rPr>
              <a:t>Phosphorylation</a:t>
            </a:r>
          </a:p>
        </p:txBody>
      </p:sp>
      <p:sp>
        <p:nvSpPr>
          <p:cNvPr id="19459" name="Text Box 4"/>
          <p:cNvSpPr txBox="1">
            <a:spLocks noChangeArrowheads="1"/>
          </p:cNvSpPr>
          <p:nvPr/>
        </p:nvSpPr>
        <p:spPr bwMode="auto">
          <a:xfrm>
            <a:off x="1068388" y="5175250"/>
            <a:ext cx="7354887" cy="641350"/>
          </a:xfrm>
          <a:prstGeom prst="rect">
            <a:avLst/>
          </a:prstGeom>
          <a:noFill/>
          <a:ln w="9525">
            <a:noFill/>
            <a:miter lim="800000"/>
            <a:headEnd/>
            <a:tailEnd/>
          </a:ln>
        </p:spPr>
        <p:txBody>
          <a:bodyPr wrap="none">
            <a:spAutoFit/>
          </a:bodyPr>
          <a:lstStyle/>
          <a:p>
            <a:pPr algn="ctr"/>
            <a:r>
              <a:rPr lang="en-GB" sz="1800" b="1">
                <a:latin typeface="Comic Sans MS" pitchFamily="66" charset="0"/>
              </a:rPr>
              <a:t>The contemporary occurrence and the possible mutual influence </a:t>
            </a:r>
          </a:p>
          <a:p>
            <a:pPr algn="ctr"/>
            <a:r>
              <a:rPr lang="en-GB" sz="1800" b="1">
                <a:latin typeface="Comic Sans MS" pitchFamily="66" charset="0"/>
              </a:rPr>
              <a:t>of more than one modification at a time should be considered</a:t>
            </a:r>
            <a:endParaRPr lang="it-IT" sz="1800" b="1">
              <a:latin typeface="Comic Sans MS" pitchFamily="66" charset="0"/>
            </a:endParaRPr>
          </a:p>
        </p:txBody>
      </p:sp>
      <p:sp>
        <p:nvSpPr>
          <p:cNvPr id="19460" name="Text Box 5"/>
          <p:cNvSpPr txBox="1">
            <a:spLocks noChangeArrowheads="1"/>
          </p:cNvSpPr>
          <p:nvPr/>
        </p:nvSpPr>
        <p:spPr bwMode="auto">
          <a:xfrm>
            <a:off x="3286125" y="349250"/>
            <a:ext cx="2673350" cy="579438"/>
          </a:xfrm>
          <a:prstGeom prst="rect">
            <a:avLst/>
          </a:prstGeom>
          <a:noFill/>
          <a:ln w="9525">
            <a:noFill/>
            <a:miter lim="800000"/>
            <a:headEnd/>
            <a:tailEnd/>
          </a:ln>
        </p:spPr>
        <p:txBody>
          <a:bodyPr wrap="none">
            <a:spAutoFit/>
          </a:bodyPr>
          <a:lstStyle/>
          <a:p>
            <a:pPr algn="ctr"/>
            <a:r>
              <a:rPr lang="it-IT" sz="3200" b="1">
                <a:latin typeface="Comic Sans MS" pitchFamily="66" charset="0"/>
              </a:rPr>
              <a:t>Histone tails</a:t>
            </a:r>
          </a:p>
        </p:txBody>
      </p:sp>
      <p:pic>
        <p:nvPicPr>
          <p:cNvPr id="5"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72"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p:nvPr>
        </p:nvPicPr>
        <p:blipFill>
          <a:blip r:embed="rId4"/>
          <a:srcRect/>
          <a:stretch>
            <a:fillRect/>
          </a:stretch>
        </p:blipFill>
        <p:spPr>
          <a:xfrm>
            <a:off x="684213" y="677863"/>
            <a:ext cx="7478712" cy="5919787"/>
          </a:xfrm>
          <a:noFill/>
        </p:spPr>
      </p:pic>
      <p:sp>
        <p:nvSpPr>
          <p:cNvPr id="20483" name="Rectangle 3"/>
          <p:cNvSpPr>
            <a:spLocks noChangeArrowheads="1"/>
          </p:cNvSpPr>
          <p:nvPr/>
        </p:nvSpPr>
        <p:spPr bwMode="auto">
          <a:xfrm>
            <a:off x="611188" y="260350"/>
            <a:ext cx="8137525" cy="1223963"/>
          </a:xfrm>
          <a:prstGeom prst="rect">
            <a:avLst/>
          </a:prstGeom>
          <a:solidFill>
            <a:schemeClr val="bg1"/>
          </a:solidFill>
          <a:ln w="38100">
            <a:solidFill>
              <a:schemeClr val="tx1"/>
            </a:solidFill>
            <a:miter lim="800000"/>
            <a:headEnd/>
            <a:tailEnd/>
          </a:ln>
        </p:spPr>
        <p:txBody>
          <a:bodyPr wrap="none" anchor="ctr"/>
          <a:lstStyle/>
          <a:p>
            <a:pPr algn="ctr" eaLnBrk="1" hangingPunct="1"/>
            <a:r>
              <a:rPr lang="it-IT" b="1">
                <a:latin typeface="Comic Sans MS" pitchFamily="66" charset="0"/>
              </a:rPr>
              <a:t>Histone modifications</a:t>
            </a:r>
          </a:p>
        </p:txBody>
      </p:sp>
      <p:pic>
        <p:nvPicPr>
          <p:cNvPr id="4"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77"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4"/>
          <a:srcRect/>
          <a:stretch>
            <a:fillRect/>
          </a:stretch>
        </p:blipFill>
        <p:spPr bwMode="auto">
          <a:xfrm>
            <a:off x="1547813" y="1268413"/>
            <a:ext cx="6429375" cy="4848225"/>
          </a:xfrm>
          <a:prstGeom prst="rect">
            <a:avLst/>
          </a:prstGeom>
          <a:noFill/>
          <a:ln w="9525">
            <a:noFill/>
            <a:miter lim="800000"/>
            <a:headEnd/>
            <a:tailEnd/>
          </a:ln>
        </p:spPr>
      </p:pic>
      <p:sp>
        <p:nvSpPr>
          <p:cNvPr id="21507" name="Rectangle 3"/>
          <p:cNvSpPr>
            <a:spLocks noChangeArrowheads="1"/>
          </p:cNvSpPr>
          <p:nvPr/>
        </p:nvSpPr>
        <p:spPr bwMode="auto">
          <a:xfrm>
            <a:off x="71438" y="73025"/>
            <a:ext cx="3348037" cy="763588"/>
          </a:xfrm>
          <a:prstGeom prst="rect">
            <a:avLst/>
          </a:prstGeom>
          <a:solidFill>
            <a:schemeClr val="bg1"/>
          </a:solidFill>
          <a:ln w="38100">
            <a:solidFill>
              <a:schemeClr val="tx1"/>
            </a:solidFill>
            <a:miter lim="800000"/>
            <a:headEnd/>
            <a:tailEnd/>
          </a:ln>
        </p:spPr>
        <p:txBody>
          <a:bodyPr wrap="none" anchor="ctr"/>
          <a:lstStyle/>
          <a:p>
            <a:pPr algn="ctr" eaLnBrk="1" hangingPunct="1"/>
            <a:r>
              <a:rPr lang="it-IT" sz="3200">
                <a:solidFill>
                  <a:srgbClr val="008000"/>
                </a:solidFill>
                <a:latin typeface="Comic Sans MS" pitchFamily="66" charset="0"/>
              </a:rPr>
              <a:t>Acetilation</a:t>
            </a:r>
          </a:p>
        </p:txBody>
      </p:sp>
      <p:pic>
        <p:nvPicPr>
          <p:cNvPr id="4"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47"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4"/>
          <a:srcRect/>
          <a:stretch>
            <a:fillRect/>
          </a:stretch>
        </p:blipFill>
        <p:spPr bwMode="auto">
          <a:xfrm>
            <a:off x="1547813" y="976313"/>
            <a:ext cx="6048375" cy="4905375"/>
          </a:xfrm>
          <a:prstGeom prst="rect">
            <a:avLst/>
          </a:prstGeom>
          <a:noFill/>
          <a:ln w="9525">
            <a:noFill/>
            <a:miter lim="800000"/>
            <a:headEnd/>
            <a:tailEnd/>
          </a:ln>
        </p:spPr>
      </p:pic>
      <p:sp>
        <p:nvSpPr>
          <p:cNvPr id="22531" name="Rectangle 3"/>
          <p:cNvSpPr>
            <a:spLocks noChangeArrowheads="1"/>
          </p:cNvSpPr>
          <p:nvPr/>
        </p:nvSpPr>
        <p:spPr bwMode="auto">
          <a:xfrm>
            <a:off x="71438" y="73025"/>
            <a:ext cx="3348037" cy="763588"/>
          </a:xfrm>
          <a:prstGeom prst="rect">
            <a:avLst/>
          </a:prstGeom>
          <a:solidFill>
            <a:schemeClr val="bg1"/>
          </a:solidFill>
          <a:ln w="38100">
            <a:solidFill>
              <a:schemeClr val="tx1"/>
            </a:solidFill>
            <a:miter lim="800000"/>
            <a:headEnd/>
            <a:tailEnd/>
          </a:ln>
        </p:spPr>
        <p:txBody>
          <a:bodyPr wrap="none" anchor="ctr"/>
          <a:lstStyle/>
          <a:p>
            <a:pPr algn="ctr" eaLnBrk="1" hangingPunct="1"/>
            <a:r>
              <a:rPr lang="it-IT" sz="3200">
                <a:solidFill>
                  <a:srgbClr val="008000"/>
                </a:solidFill>
                <a:latin typeface="Comic Sans MS" pitchFamily="66" charset="0"/>
              </a:rPr>
              <a:t>Acetilation</a:t>
            </a:r>
          </a:p>
        </p:txBody>
      </p:sp>
      <p:pic>
        <p:nvPicPr>
          <p:cNvPr id="4"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585788" y="1436688"/>
            <a:ext cx="7672387" cy="3749675"/>
          </a:xfrm>
          <a:prstGeom prst="rect">
            <a:avLst/>
          </a:prstGeom>
          <a:noFill/>
          <a:ln w="9525">
            <a:noFill/>
            <a:miter lim="800000"/>
            <a:headEnd/>
            <a:tailEnd/>
          </a:ln>
        </p:spPr>
        <p:txBody>
          <a:bodyPr wrap="none">
            <a:spAutoFit/>
          </a:bodyPr>
          <a:lstStyle/>
          <a:p>
            <a:pPr>
              <a:buFontTx/>
              <a:buChar char="-"/>
            </a:pPr>
            <a:r>
              <a:rPr lang="it-IT" sz="2000" b="1">
                <a:latin typeface="Comic Sans MS" pitchFamily="66" charset="0"/>
              </a:rPr>
              <a:t>Structural variants</a:t>
            </a:r>
          </a:p>
          <a:p>
            <a:pPr>
              <a:buFontTx/>
              <a:buChar char="-"/>
            </a:pPr>
            <a:endParaRPr lang="it-IT" sz="2000" b="1">
              <a:latin typeface="Comic Sans MS" pitchFamily="66" charset="0"/>
            </a:endParaRPr>
          </a:p>
          <a:p>
            <a:pPr>
              <a:buFontTx/>
              <a:buChar char="-"/>
            </a:pPr>
            <a:r>
              <a:rPr lang="it-IT" sz="2000" b="1">
                <a:latin typeface="Comic Sans MS" pitchFamily="66" charset="0"/>
              </a:rPr>
              <a:t>They exist in all species</a:t>
            </a:r>
          </a:p>
          <a:p>
            <a:pPr>
              <a:buFontTx/>
              <a:buChar char="-"/>
            </a:pPr>
            <a:endParaRPr lang="it-IT" sz="2000" b="1">
              <a:latin typeface="Comic Sans MS" pitchFamily="66" charset="0"/>
            </a:endParaRPr>
          </a:p>
          <a:p>
            <a:pPr>
              <a:buFontTx/>
              <a:buChar char="-"/>
            </a:pPr>
            <a:r>
              <a:rPr lang="it-IT" sz="2000" b="1">
                <a:latin typeface="Comic Sans MS" pitchFamily="66" charset="0"/>
              </a:rPr>
              <a:t>Can be cell type-specific</a:t>
            </a:r>
          </a:p>
          <a:p>
            <a:pPr>
              <a:buFontTx/>
              <a:buChar char="-"/>
            </a:pPr>
            <a:endParaRPr lang="it-IT" sz="2000" b="1">
              <a:latin typeface="Comic Sans MS" pitchFamily="66" charset="0"/>
            </a:endParaRPr>
          </a:p>
          <a:p>
            <a:pPr>
              <a:buFontTx/>
              <a:buChar char="-"/>
            </a:pPr>
            <a:r>
              <a:rPr lang="it-IT" sz="2000" b="1">
                <a:latin typeface="Comic Sans MS" pitchFamily="66" charset="0"/>
              </a:rPr>
              <a:t>Regulated during development</a:t>
            </a:r>
          </a:p>
          <a:p>
            <a:pPr>
              <a:buFontTx/>
              <a:buChar char="-"/>
            </a:pPr>
            <a:endParaRPr lang="it-IT" sz="2000" b="1">
              <a:latin typeface="Comic Sans MS" pitchFamily="66" charset="0"/>
            </a:endParaRPr>
          </a:p>
          <a:p>
            <a:pPr>
              <a:buFontTx/>
              <a:buChar char="-"/>
            </a:pPr>
            <a:r>
              <a:rPr lang="it-IT" sz="2000" b="1">
                <a:latin typeface="Comic Sans MS" pitchFamily="66" charset="0"/>
              </a:rPr>
              <a:t>More common in H2A and H2B than in H3 and H4</a:t>
            </a:r>
          </a:p>
          <a:p>
            <a:pPr>
              <a:buFontTx/>
              <a:buChar char="-"/>
            </a:pPr>
            <a:endParaRPr lang="it-IT" sz="2000" b="1">
              <a:latin typeface="Comic Sans MS" pitchFamily="66" charset="0"/>
            </a:endParaRPr>
          </a:p>
          <a:p>
            <a:pPr>
              <a:buFontTx/>
              <a:buChar char="-"/>
            </a:pPr>
            <a:r>
              <a:rPr lang="it-IT" sz="2000" b="1">
                <a:latin typeface="Comic Sans MS" pitchFamily="66" charset="0"/>
              </a:rPr>
              <a:t>Some form are highly specialized (CENP A and Macro H2A)</a:t>
            </a:r>
          </a:p>
          <a:p>
            <a:pPr>
              <a:buFontTx/>
              <a:buChar char="-"/>
            </a:pPr>
            <a:endParaRPr lang="it-IT" sz="2000" b="1">
              <a:latin typeface="Comic Sans MS" pitchFamily="66" charset="0"/>
            </a:endParaRPr>
          </a:p>
        </p:txBody>
      </p:sp>
      <p:sp>
        <p:nvSpPr>
          <p:cNvPr id="2051" name="Rectangle 3"/>
          <p:cNvSpPr>
            <a:spLocks noChangeArrowheads="1"/>
          </p:cNvSpPr>
          <p:nvPr/>
        </p:nvSpPr>
        <p:spPr bwMode="auto">
          <a:xfrm>
            <a:off x="187325" y="144463"/>
            <a:ext cx="2998788" cy="528637"/>
          </a:xfrm>
          <a:prstGeom prst="rect">
            <a:avLst/>
          </a:prstGeom>
          <a:noFill/>
          <a:ln w="9525">
            <a:solidFill>
              <a:srgbClr val="008000"/>
            </a:solidFill>
            <a:miter lim="800000"/>
            <a:headEnd/>
            <a:tailEnd/>
          </a:ln>
        </p:spPr>
        <p:txBody>
          <a:bodyPr wrap="none">
            <a:spAutoFit/>
          </a:bodyPr>
          <a:lstStyle/>
          <a:p>
            <a:r>
              <a:rPr lang="it-IT" sz="2800" b="1">
                <a:solidFill>
                  <a:srgbClr val="008000"/>
                </a:solidFill>
                <a:latin typeface="Comic Sans MS" pitchFamily="66" charset="0"/>
              </a:rPr>
              <a:t>Histone variants</a:t>
            </a:r>
          </a:p>
        </p:txBody>
      </p:sp>
      <p:pic>
        <p:nvPicPr>
          <p:cNvPr id="4"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43"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4"/>
          <a:srcRect/>
          <a:stretch>
            <a:fillRect/>
          </a:stretch>
        </p:blipFill>
        <p:spPr bwMode="auto">
          <a:xfrm>
            <a:off x="1752600" y="1428750"/>
            <a:ext cx="5638800" cy="4000500"/>
          </a:xfrm>
          <a:prstGeom prst="rect">
            <a:avLst/>
          </a:prstGeom>
          <a:noFill/>
          <a:ln w="9525">
            <a:noFill/>
            <a:miter lim="800000"/>
            <a:headEnd/>
            <a:tailEnd/>
          </a:ln>
        </p:spPr>
      </p:pic>
      <p:sp>
        <p:nvSpPr>
          <p:cNvPr id="23555" name="Rectangle 3"/>
          <p:cNvSpPr>
            <a:spLocks noChangeArrowheads="1"/>
          </p:cNvSpPr>
          <p:nvPr/>
        </p:nvSpPr>
        <p:spPr bwMode="auto">
          <a:xfrm>
            <a:off x="71438" y="73025"/>
            <a:ext cx="3348037" cy="763588"/>
          </a:xfrm>
          <a:prstGeom prst="rect">
            <a:avLst/>
          </a:prstGeom>
          <a:solidFill>
            <a:schemeClr val="bg1"/>
          </a:solidFill>
          <a:ln w="38100">
            <a:solidFill>
              <a:schemeClr val="tx1"/>
            </a:solidFill>
            <a:miter lim="800000"/>
            <a:headEnd/>
            <a:tailEnd/>
          </a:ln>
        </p:spPr>
        <p:txBody>
          <a:bodyPr wrap="none" anchor="ctr"/>
          <a:lstStyle/>
          <a:p>
            <a:pPr algn="ctr" eaLnBrk="1" hangingPunct="1"/>
            <a:r>
              <a:rPr lang="it-IT" sz="3200">
                <a:solidFill>
                  <a:srgbClr val="008000"/>
                </a:solidFill>
                <a:latin typeface="Comic Sans MS" pitchFamily="66" charset="0"/>
              </a:rPr>
              <a:t>Acetilation</a:t>
            </a:r>
          </a:p>
        </p:txBody>
      </p:sp>
      <p:pic>
        <p:nvPicPr>
          <p:cNvPr id="4"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265"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4"/>
          <a:srcRect/>
          <a:stretch>
            <a:fillRect/>
          </a:stretch>
        </p:blipFill>
        <p:spPr bwMode="auto">
          <a:xfrm>
            <a:off x="1662113" y="1404938"/>
            <a:ext cx="5819775" cy="4048125"/>
          </a:xfrm>
          <a:prstGeom prst="rect">
            <a:avLst/>
          </a:prstGeom>
          <a:noFill/>
          <a:ln w="9525">
            <a:noFill/>
            <a:miter lim="800000"/>
            <a:headEnd/>
            <a:tailEnd/>
          </a:ln>
        </p:spPr>
      </p:pic>
      <p:sp>
        <p:nvSpPr>
          <p:cNvPr id="24579" name="Rectangle 3"/>
          <p:cNvSpPr>
            <a:spLocks noChangeArrowheads="1"/>
          </p:cNvSpPr>
          <p:nvPr/>
        </p:nvSpPr>
        <p:spPr bwMode="auto">
          <a:xfrm>
            <a:off x="71438" y="73025"/>
            <a:ext cx="3348037" cy="763588"/>
          </a:xfrm>
          <a:prstGeom prst="rect">
            <a:avLst/>
          </a:prstGeom>
          <a:solidFill>
            <a:schemeClr val="bg1"/>
          </a:solidFill>
          <a:ln w="38100">
            <a:solidFill>
              <a:schemeClr val="tx1"/>
            </a:solidFill>
            <a:miter lim="800000"/>
            <a:headEnd/>
            <a:tailEnd/>
          </a:ln>
        </p:spPr>
        <p:txBody>
          <a:bodyPr wrap="none" anchor="ctr"/>
          <a:lstStyle/>
          <a:p>
            <a:pPr algn="ctr" eaLnBrk="1" hangingPunct="1"/>
            <a:r>
              <a:rPr lang="it-IT" sz="3200">
                <a:solidFill>
                  <a:srgbClr val="008000"/>
                </a:solidFill>
                <a:latin typeface="Comic Sans MS" pitchFamily="66" charset="0"/>
              </a:rPr>
              <a:t>Acetilation</a:t>
            </a:r>
          </a:p>
        </p:txBody>
      </p:sp>
      <p:sp>
        <p:nvSpPr>
          <p:cNvPr id="24580" name="Text Box 4"/>
          <p:cNvSpPr txBox="1">
            <a:spLocks noChangeArrowheads="1"/>
          </p:cNvSpPr>
          <p:nvPr/>
        </p:nvSpPr>
        <p:spPr bwMode="auto">
          <a:xfrm>
            <a:off x="2433638" y="5602288"/>
            <a:ext cx="985837" cy="274637"/>
          </a:xfrm>
          <a:prstGeom prst="rect">
            <a:avLst/>
          </a:prstGeom>
          <a:noFill/>
          <a:ln w="9525">
            <a:noFill/>
            <a:miter lim="800000"/>
            <a:headEnd/>
            <a:tailEnd/>
          </a:ln>
        </p:spPr>
        <p:txBody>
          <a:bodyPr wrap="none">
            <a:spAutoFit/>
          </a:bodyPr>
          <a:lstStyle/>
          <a:p>
            <a:pPr eaLnBrk="1" hangingPunct="1"/>
            <a:r>
              <a:rPr lang="it-IT" sz="1200" b="1">
                <a:latin typeface="Comic Sans MS" pitchFamily="66" charset="0"/>
              </a:rPr>
              <a:t>Hos Family</a:t>
            </a:r>
          </a:p>
        </p:txBody>
      </p:sp>
      <p:sp>
        <p:nvSpPr>
          <p:cNvPr id="24581" name="Text Box 5"/>
          <p:cNvSpPr txBox="1">
            <a:spLocks noChangeArrowheads="1"/>
          </p:cNvSpPr>
          <p:nvPr/>
        </p:nvSpPr>
        <p:spPr bwMode="auto">
          <a:xfrm>
            <a:off x="1763713" y="5602288"/>
            <a:ext cx="712787" cy="274637"/>
          </a:xfrm>
          <a:prstGeom prst="rect">
            <a:avLst/>
          </a:prstGeom>
          <a:noFill/>
          <a:ln w="9525">
            <a:noFill/>
            <a:miter lim="800000"/>
            <a:headEnd/>
            <a:tailEnd/>
          </a:ln>
        </p:spPr>
        <p:txBody>
          <a:bodyPr wrap="none">
            <a:spAutoFit/>
          </a:bodyPr>
          <a:lstStyle/>
          <a:p>
            <a:pPr eaLnBrk="1" hangingPunct="1"/>
            <a:r>
              <a:rPr lang="it-IT" sz="1200" b="1">
                <a:solidFill>
                  <a:srgbClr val="3366FF"/>
                </a:solidFill>
                <a:latin typeface="Comic Sans MS" pitchFamily="66" charset="0"/>
              </a:rPr>
              <a:t>Class 4</a:t>
            </a:r>
          </a:p>
        </p:txBody>
      </p:sp>
      <p:sp>
        <p:nvSpPr>
          <p:cNvPr id="24582" name="Rectangle 6"/>
          <p:cNvSpPr>
            <a:spLocks noChangeArrowheads="1"/>
          </p:cNvSpPr>
          <p:nvPr/>
        </p:nvSpPr>
        <p:spPr bwMode="auto">
          <a:xfrm>
            <a:off x="5076825" y="2997200"/>
            <a:ext cx="2447925" cy="2303463"/>
          </a:xfrm>
          <a:prstGeom prst="rect">
            <a:avLst/>
          </a:prstGeom>
          <a:solidFill>
            <a:schemeClr val="bg1"/>
          </a:solidFill>
          <a:ln w="9525">
            <a:solidFill>
              <a:schemeClr val="bg1"/>
            </a:solidFill>
            <a:miter lim="800000"/>
            <a:headEnd/>
            <a:tailEnd/>
          </a:ln>
        </p:spPr>
        <p:txBody>
          <a:bodyPr wrap="none" anchor="ctr"/>
          <a:lstStyle/>
          <a:p>
            <a:endParaRPr lang="it-IT"/>
          </a:p>
        </p:txBody>
      </p:sp>
      <p:sp>
        <p:nvSpPr>
          <p:cNvPr id="24583" name="Text Box 7"/>
          <p:cNvSpPr txBox="1">
            <a:spLocks noChangeArrowheads="1"/>
          </p:cNvSpPr>
          <p:nvPr/>
        </p:nvSpPr>
        <p:spPr bwMode="auto">
          <a:xfrm>
            <a:off x="4859338" y="5113338"/>
            <a:ext cx="3100387" cy="336550"/>
          </a:xfrm>
          <a:prstGeom prst="rect">
            <a:avLst/>
          </a:prstGeom>
          <a:noFill/>
          <a:ln w="9525">
            <a:noFill/>
            <a:miter lim="800000"/>
            <a:headEnd/>
            <a:tailEnd/>
          </a:ln>
        </p:spPr>
        <p:txBody>
          <a:bodyPr wrap="none">
            <a:spAutoFit/>
          </a:bodyPr>
          <a:lstStyle/>
          <a:p>
            <a:pPr eaLnBrk="1" hangingPunct="1"/>
            <a:r>
              <a:rPr lang="it-IT" sz="1600" b="1">
                <a:latin typeface="Comic Sans MS" pitchFamily="66" charset="0"/>
              </a:rPr>
              <a:t>Deacetilasi NADH dipendente</a:t>
            </a:r>
          </a:p>
        </p:txBody>
      </p:sp>
      <p:sp>
        <p:nvSpPr>
          <p:cNvPr id="24584" name="Text Box 8"/>
          <p:cNvSpPr txBox="1">
            <a:spLocks noChangeArrowheads="1"/>
          </p:cNvSpPr>
          <p:nvPr/>
        </p:nvSpPr>
        <p:spPr bwMode="auto">
          <a:xfrm>
            <a:off x="4859338" y="5516563"/>
            <a:ext cx="3617912" cy="581025"/>
          </a:xfrm>
          <a:prstGeom prst="rect">
            <a:avLst/>
          </a:prstGeom>
          <a:noFill/>
          <a:ln w="9525">
            <a:noFill/>
            <a:miter lim="800000"/>
            <a:headEnd/>
            <a:tailEnd/>
          </a:ln>
        </p:spPr>
        <p:txBody>
          <a:bodyPr wrap="none">
            <a:spAutoFit/>
          </a:bodyPr>
          <a:lstStyle/>
          <a:p>
            <a:pPr eaLnBrk="1" hangingPunct="1"/>
            <a:r>
              <a:rPr lang="it-IT" sz="1600" b="1">
                <a:latin typeface="Comic Sans MS" pitchFamily="66" charset="0"/>
              </a:rPr>
              <a:t>Intervengono sui promotori o ORF </a:t>
            </a:r>
          </a:p>
          <a:p>
            <a:pPr eaLnBrk="1" hangingPunct="1"/>
            <a:r>
              <a:rPr lang="it-IT" sz="1600" b="1">
                <a:latin typeface="Comic Sans MS" pitchFamily="66" charset="0"/>
              </a:rPr>
              <a:t>di geni attivamente trascritti</a:t>
            </a:r>
          </a:p>
        </p:txBody>
      </p:sp>
      <p:sp>
        <p:nvSpPr>
          <p:cNvPr id="24585" name="Text Box 9"/>
          <p:cNvSpPr txBox="1">
            <a:spLocks noChangeArrowheads="1"/>
          </p:cNvSpPr>
          <p:nvPr/>
        </p:nvSpPr>
        <p:spPr bwMode="auto">
          <a:xfrm>
            <a:off x="4859338" y="3068638"/>
            <a:ext cx="3597275" cy="581025"/>
          </a:xfrm>
          <a:prstGeom prst="rect">
            <a:avLst/>
          </a:prstGeom>
          <a:noFill/>
          <a:ln w="9525">
            <a:noFill/>
            <a:miter lim="800000"/>
            <a:headEnd/>
            <a:tailEnd/>
          </a:ln>
        </p:spPr>
        <p:txBody>
          <a:bodyPr wrap="none">
            <a:spAutoFit/>
          </a:bodyPr>
          <a:lstStyle/>
          <a:p>
            <a:pPr eaLnBrk="1" hangingPunct="1"/>
            <a:r>
              <a:rPr lang="it-IT" sz="1600" b="1">
                <a:latin typeface="Comic Sans MS" pitchFamily="66" charset="0"/>
              </a:rPr>
              <a:t>Deacetilasi attiva a livello globale </a:t>
            </a:r>
          </a:p>
          <a:p>
            <a:pPr eaLnBrk="1" hangingPunct="1"/>
            <a:r>
              <a:rPr lang="it-IT" sz="1600" b="1">
                <a:latin typeface="Comic Sans MS" pitchFamily="66" charset="0"/>
              </a:rPr>
              <a:t>su tutte le code istoniche</a:t>
            </a:r>
          </a:p>
        </p:txBody>
      </p:sp>
      <p:sp>
        <p:nvSpPr>
          <p:cNvPr id="24586" name="Text Box 10"/>
          <p:cNvSpPr txBox="1">
            <a:spLocks noChangeArrowheads="1"/>
          </p:cNvSpPr>
          <p:nvPr/>
        </p:nvSpPr>
        <p:spPr bwMode="auto">
          <a:xfrm>
            <a:off x="4859338" y="3884613"/>
            <a:ext cx="4183062" cy="581025"/>
          </a:xfrm>
          <a:prstGeom prst="rect">
            <a:avLst/>
          </a:prstGeom>
          <a:noFill/>
          <a:ln w="9525">
            <a:noFill/>
            <a:miter lim="800000"/>
            <a:headEnd/>
            <a:tailEnd/>
          </a:ln>
        </p:spPr>
        <p:txBody>
          <a:bodyPr wrap="none">
            <a:spAutoFit/>
          </a:bodyPr>
          <a:lstStyle/>
          <a:p>
            <a:pPr eaLnBrk="1" hangingPunct="1"/>
            <a:r>
              <a:rPr lang="it-IT" sz="1600" b="1">
                <a:latin typeface="Comic Sans MS" pitchFamily="66" charset="0"/>
              </a:rPr>
              <a:t>Deacetilasi attiva a livello globale </a:t>
            </a:r>
          </a:p>
          <a:p>
            <a:pPr eaLnBrk="1" hangingPunct="1"/>
            <a:r>
              <a:rPr lang="it-IT" sz="1600" b="1">
                <a:latin typeface="Comic Sans MS" pitchFamily="66" charset="0"/>
              </a:rPr>
              <a:t>ma solo sulle code degli istoni H3 e H2B</a:t>
            </a:r>
          </a:p>
        </p:txBody>
      </p:sp>
      <p:pic>
        <p:nvPicPr>
          <p:cNvPr id="11"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11" fill="hold"/>
                                        <p:tgtEl>
                                          <p:spTgt spid="11"/>
                                        </p:tgtEl>
                                      </p:cBhvr>
                                    </p:cmd>
                                  </p:childTnLst>
                                </p:cTn>
                              </p:par>
                            </p:childTnLst>
                          </p:cTn>
                        </p:par>
                      </p:childTnLst>
                    </p:cTn>
                  </p:par>
                </p:childTnLst>
              </p:cTn>
              <p:nextCondLst>
                <p:cond evt="onClick" delay="0">
                  <p:tgtEl>
                    <p:spTgt spid="1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3"/>
          <a:srcRect/>
          <a:stretch>
            <a:fillRect/>
          </a:stretch>
        </p:blipFill>
        <p:spPr bwMode="auto">
          <a:xfrm>
            <a:off x="1730375" y="0"/>
            <a:ext cx="5187950" cy="6858000"/>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03"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2"/>
          <a:srcRect/>
          <a:stretch>
            <a:fillRect/>
          </a:stretch>
        </p:blipFill>
        <p:spPr bwMode="auto">
          <a:xfrm>
            <a:off x="1019175" y="538163"/>
            <a:ext cx="6770688" cy="5942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p:cNvPicPr>
            <a:picLocks noChangeAspect="1" noChangeArrowheads="1"/>
          </p:cNvPicPr>
          <p:nvPr/>
        </p:nvPicPr>
        <p:blipFill>
          <a:blip r:embed="rId3"/>
          <a:srcRect/>
          <a:stretch>
            <a:fillRect/>
          </a:stretch>
        </p:blipFill>
        <p:spPr bwMode="auto">
          <a:xfrm>
            <a:off x="600075" y="-66675"/>
            <a:ext cx="7856538" cy="7027863"/>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84"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636838" y="1122363"/>
            <a:ext cx="4310062" cy="466725"/>
          </a:xfrm>
          <a:prstGeom prst="rect">
            <a:avLst/>
          </a:prstGeom>
          <a:noFill/>
          <a:ln w="9525">
            <a:solidFill>
              <a:schemeClr val="bg1"/>
            </a:solidFill>
            <a:miter lim="800000"/>
            <a:headEnd/>
            <a:tailEnd/>
          </a:ln>
        </p:spPr>
        <p:txBody>
          <a:bodyPr wrap="none">
            <a:spAutoFit/>
          </a:bodyPr>
          <a:lstStyle/>
          <a:p>
            <a:r>
              <a:rPr lang="en-US" b="1">
                <a:solidFill>
                  <a:schemeClr val="accent2"/>
                </a:solidFill>
                <a:latin typeface="Comic Sans MS" pitchFamily="66" charset="0"/>
              </a:rPr>
              <a:t>Histone Methyltransferases</a:t>
            </a:r>
            <a:endParaRPr lang="en-US">
              <a:solidFill>
                <a:schemeClr val="accent2"/>
              </a:solidFill>
              <a:latin typeface="Comic Sans MS" pitchFamily="66" charset="0"/>
            </a:endParaRPr>
          </a:p>
        </p:txBody>
      </p:sp>
      <p:sp>
        <p:nvSpPr>
          <p:cNvPr id="30723" name="Text Box 3"/>
          <p:cNvSpPr txBox="1">
            <a:spLocks noChangeArrowheads="1"/>
          </p:cNvSpPr>
          <p:nvPr/>
        </p:nvSpPr>
        <p:spPr bwMode="auto">
          <a:xfrm>
            <a:off x="1019175" y="1873250"/>
            <a:ext cx="669925" cy="346075"/>
          </a:xfrm>
          <a:prstGeom prst="rect">
            <a:avLst/>
          </a:prstGeom>
          <a:noFill/>
          <a:ln w="9525">
            <a:solidFill>
              <a:schemeClr val="bg1"/>
            </a:solidFill>
            <a:miter lim="800000"/>
            <a:headEnd/>
            <a:tailEnd/>
          </a:ln>
        </p:spPr>
        <p:txBody>
          <a:bodyPr wrap="none">
            <a:spAutoFit/>
          </a:bodyPr>
          <a:lstStyle/>
          <a:p>
            <a:r>
              <a:rPr lang="en-US" sz="1600" b="1">
                <a:latin typeface="Comic Sans MS" pitchFamily="66" charset="0"/>
              </a:rPr>
              <a:t>HMT</a:t>
            </a:r>
          </a:p>
        </p:txBody>
      </p:sp>
      <p:sp>
        <p:nvSpPr>
          <p:cNvPr id="30724" name="Text Box 4"/>
          <p:cNvSpPr txBox="1">
            <a:spLocks noChangeArrowheads="1"/>
          </p:cNvSpPr>
          <p:nvPr/>
        </p:nvSpPr>
        <p:spPr bwMode="auto">
          <a:xfrm>
            <a:off x="2606675" y="1862138"/>
            <a:ext cx="1016000" cy="346075"/>
          </a:xfrm>
          <a:prstGeom prst="rect">
            <a:avLst/>
          </a:prstGeom>
          <a:noFill/>
          <a:ln w="9525">
            <a:solidFill>
              <a:schemeClr val="bg1"/>
            </a:solidFill>
            <a:miter lim="800000"/>
            <a:headEnd/>
            <a:tailEnd/>
          </a:ln>
        </p:spPr>
        <p:txBody>
          <a:bodyPr wrap="none">
            <a:spAutoFit/>
          </a:bodyPr>
          <a:lstStyle/>
          <a:p>
            <a:r>
              <a:rPr lang="en-US" sz="1600" b="1">
                <a:latin typeface="Comic Sans MS" pitchFamily="66" charset="0"/>
              </a:rPr>
              <a:t> Histone</a:t>
            </a:r>
          </a:p>
        </p:txBody>
      </p:sp>
      <p:sp>
        <p:nvSpPr>
          <p:cNvPr id="30725" name="Text Box 5"/>
          <p:cNvSpPr txBox="1">
            <a:spLocks noChangeArrowheads="1"/>
          </p:cNvSpPr>
          <p:nvPr/>
        </p:nvSpPr>
        <p:spPr bwMode="auto">
          <a:xfrm>
            <a:off x="3733800" y="1862138"/>
            <a:ext cx="700088" cy="346075"/>
          </a:xfrm>
          <a:prstGeom prst="rect">
            <a:avLst/>
          </a:prstGeom>
          <a:noFill/>
          <a:ln w="9525">
            <a:solidFill>
              <a:schemeClr val="bg1"/>
            </a:solidFill>
            <a:miter lim="800000"/>
            <a:headEnd/>
            <a:tailEnd/>
          </a:ln>
        </p:spPr>
        <p:txBody>
          <a:bodyPr wrap="none">
            <a:spAutoFit/>
          </a:bodyPr>
          <a:lstStyle/>
          <a:p>
            <a:r>
              <a:rPr lang="en-US" sz="1600" b="1">
                <a:latin typeface="Comic Sans MS" pitchFamily="66" charset="0"/>
              </a:rPr>
              <a:t>Sites</a:t>
            </a:r>
          </a:p>
        </p:txBody>
      </p:sp>
      <p:sp>
        <p:nvSpPr>
          <p:cNvPr id="30726" name="Text Box 6"/>
          <p:cNvSpPr txBox="1">
            <a:spLocks noChangeArrowheads="1"/>
          </p:cNvSpPr>
          <p:nvPr/>
        </p:nvSpPr>
        <p:spPr bwMode="auto">
          <a:xfrm>
            <a:off x="5988050" y="1873250"/>
            <a:ext cx="1192213" cy="346075"/>
          </a:xfrm>
          <a:prstGeom prst="rect">
            <a:avLst/>
          </a:prstGeom>
          <a:noFill/>
          <a:ln w="9525">
            <a:solidFill>
              <a:schemeClr val="bg1"/>
            </a:solidFill>
            <a:miter lim="800000"/>
            <a:headEnd/>
            <a:tailEnd/>
          </a:ln>
        </p:spPr>
        <p:txBody>
          <a:bodyPr wrap="none">
            <a:spAutoFit/>
          </a:bodyPr>
          <a:lstStyle/>
          <a:p>
            <a:r>
              <a:rPr lang="en-US" sz="1600" b="1">
                <a:latin typeface="Comic Sans MS" pitchFamily="66" charset="0"/>
              </a:rPr>
              <a:t>Organisms</a:t>
            </a:r>
          </a:p>
        </p:txBody>
      </p:sp>
      <p:sp>
        <p:nvSpPr>
          <p:cNvPr id="30727" name="Text Box 7"/>
          <p:cNvSpPr txBox="1">
            <a:spLocks noChangeArrowheads="1"/>
          </p:cNvSpPr>
          <p:nvPr/>
        </p:nvSpPr>
        <p:spPr bwMode="auto">
          <a:xfrm>
            <a:off x="1050925" y="2295525"/>
            <a:ext cx="7305675" cy="2573338"/>
          </a:xfrm>
          <a:prstGeom prst="rect">
            <a:avLst/>
          </a:prstGeom>
          <a:noFill/>
          <a:ln w="9525">
            <a:solidFill>
              <a:schemeClr val="bg1"/>
            </a:solidFill>
            <a:miter lim="800000"/>
            <a:headEnd/>
            <a:tailEnd/>
          </a:ln>
        </p:spPr>
        <p:txBody>
          <a:bodyPr wrap="none">
            <a:spAutoFit/>
          </a:bodyPr>
          <a:lstStyle/>
          <a:p>
            <a:r>
              <a:rPr lang="en-US" sz="1800">
                <a:latin typeface="Comic Sans MS" pitchFamily="66" charset="0"/>
              </a:rPr>
              <a:t>Set1		H3	K4	   +	    S. cerevisiae	</a:t>
            </a:r>
          </a:p>
          <a:p>
            <a:r>
              <a:rPr lang="en-US" sz="1800">
                <a:latin typeface="Comic Sans MS" pitchFamily="66" charset="0"/>
              </a:rPr>
              <a:t>Set2		H3	K36	   +	    S. cerevisiae</a:t>
            </a:r>
          </a:p>
          <a:p>
            <a:r>
              <a:rPr lang="en-US" sz="1800">
                <a:latin typeface="Comic Sans MS" pitchFamily="66" charset="0"/>
              </a:rPr>
              <a:t>Clr4		H3	K9	   +	    S. pombe</a:t>
            </a:r>
            <a:endParaRPr lang="en-US"/>
          </a:p>
          <a:p>
            <a:r>
              <a:rPr lang="en-US" sz="1800" b="1">
                <a:latin typeface="Comic Sans MS" pitchFamily="66" charset="0"/>
              </a:rPr>
              <a:t>G9a		H3	K9, 27</a:t>
            </a:r>
            <a:r>
              <a:rPr lang="en-US" sz="1800">
                <a:latin typeface="Comic Sans MS" pitchFamily="66" charset="0"/>
              </a:rPr>
              <a:t>	   +	    Human	      Eu</a:t>
            </a:r>
          </a:p>
          <a:p>
            <a:r>
              <a:rPr lang="en-US" sz="1800" b="1">
                <a:latin typeface="Comic Sans MS" pitchFamily="66" charset="0"/>
              </a:rPr>
              <a:t>Suv39h1,h2	H3	K9</a:t>
            </a:r>
            <a:r>
              <a:rPr lang="en-US" sz="1800">
                <a:latin typeface="Comic Sans MS" pitchFamily="66" charset="0"/>
              </a:rPr>
              <a:t>	   +	    Murine	      He</a:t>
            </a:r>
          </a:p>
          <a:p>
            <a:r>
              <a:rPr lang="en-US" sz="1800">
                <a:latin typeface="Comic Sans MS" pitchFamily="66" charset="0"/>
              </a:rPr>
              <a:t>Set9		H3	K4	   +	    Human	      Eu</a:t>
            </a:r>
          </a:p>
          <a:p>
            <a:r>
              <a:rPr lang="en-US" sz="1800">
                <a:latin typeface="Comic Sans MS" pitchFamily="66" charset="0"/>
              </a:rPr>
              <a:t>Dot1		H3	K79	   -	    S. cerevisiae	      Eu</a:t>
            </a:r>
          </a:p>
          <a:p>
            <a:r>
              <a:rPr lang="en-US" sz="1800">
                <a:latin typeface="Comic Sans MS" pitchFamily="66" charset="0"/>
              </a:rPr>
              <a:t>PR-Set7		H4	K20	   +	    Human	      He</a:t>
            </a:r>
          </a:p>
          <a:p>
            <a:r>
              <a:rPr lang="en-US" sz="1800">
                <a:latin typeface="Comic Sans MS" pitchFamily="66" charset="0"/>
              </a:rPr>
              <a:t> Ezh2                  H3         K27          +             Drosophila            He</a:t>
            </a:r>
            <a:endParaRPr lang="en-US"/>
          </a:p>
        </p:txBody>
      </p:sp>
      <p:sp>
        <p:nvSpPr>
          <p:cNvPr id="30728" name="Text Box 8"/>
          <p:cNvSpPr txBox="1">
            <a:spLocks noChangeArrowheads="1"/>
          </p:cNvSpPr>
          <p:nvPr/>
        </p:nvSpPr>
        <p:spPr bwMode="auto">
          <a:xfrm>
            <a:off x="7537450" y="1862138"/>
            <a:ext cx="1169988" cy="346075"/>
          </a:xfrm>
          <a:prstGeom prst="rect">
            <a:avLst/>
          </a:prstGeom>
          <a:noFill/>
          <a:ln w="9525">
            <a:solidFill>
              <a:schemeClr val="bg1"/>
            </a:solidFill>
            <a:miter lim="800000"/>
            <a:headEnd/>
            <a:tailEnd/>
          </a:ln>
        </p:spPr>
        <p:txBody>
          <a:bodyPr wrap="none">
            <a:spAutoFit/>
          </a:bodyPr>
          <a:lstStyle/>
          <a:p>
            <a:r>
              <a:rPr lang="en-US" sz="1600" b="1">
                <a:latin typeface="Comic Sans MS" pitchFamily="66" charset="0"/>
              </a:rPr>
              <a:t>Chromatin</a:t>
            </a:r>
            <a:endParaRPr lang="en-US" b="1"/>
          </a:p>
        </p:txBody>
      </p:sp>
      <p:sp>
        <p:nvSpPr>
          <p:cNvPr id="30729" name="Text Box 9"/>
          <p:cNvSpPr txBox="1">
            <a:spLocks noChangeArrowheads="1"/>
          </p:cNvSpPr>
          <p:nvPr/>
        </p:nvSpPr>
        <p:spPr bwMode="auto">
          <a:xfrm>
            <a:off x="4495800" y="1862138"/>
            <a:ext cx="1350963" cy="346075"/>
          </a:xfrm>
          <a:prstGeom prst="rect">
            <a:avLst/>
          </a:prstGeom>
          <a:noFill/>
          <a:ln w="9525">
            <a:solidFill>
              <a:schemeClr val="bg1"/>
            </a:solidFill>
            <a:miter lim="800000"/>
            <a:headEnd/>
            <a:tailEnd/>
          </a:ln>
        </p:spPr>
        <p:txBody>
          <a:bodyPr wrap="none">
            <a:spAutoFit/>
          </a:bodyPr>
          <a:lstStyle/>
          <a:p>
            <a:r>
              <a:rPr lang="en-US" sz="1600" b="1">
                <a:latin typeface="Comic Sans MS" pitchFamily="66" charset="0"/>
              </a:rPr>
              <a:t>SET domain</a:t>
            </a:r>
            <a:endParaRPr lang="en-US" b="1"/>
          </a:p>
        </p:txBody>
      </p:sp>
      <p:sp>
        <p:nvSpPr>
          <p:cNvPr id="30730" name="Line 10"/>
          <p:cNvSpPr>
            <a:spLocks noChangeShapeType="1"/>
          </p:cNvSpPr>
          <p:nvPr/>
        </p:nvSpPr>
        <p:spPr bwMode="auto">
          <a:xfrm>
            <a:off x="762000" y="1797050"/>
            <a:ext cx="7924800" cy="0"/>
          </a:xfrm>
          <a:prstGeom prst="line">
            <a:avLst/>
          </a:prstGeom>
          <a:noFill/>
          <a:ln w="9525">
            <a:solidFill>
              <a:schemeClr val="tx1"/>
            </a:solidFill>
            <a:round/>
            <a:headEnd/>
            <a:tailEnd/>
          </a:ln>
        </p:spPr>
        <p:txBody>
          <a:bodyPr wrap="none" anchor="ctr"/>
          <a:lstStyle/>
          <a:p>
            <a:endParaRPr lang="it-IT"/>
          </a:p>
        </p:txBody>
      </p:sp>
      <p:sp>
        <p:nvSpPr>
          <p:cNvPr id="30731" name="Line 11"/>
          <p:cNvSpPr>
            <a:spLocks noChangeShapeType="1"/>
          </p:cNvSpPr>
          <p:nvPr/>
        </p:nvSpPr>
        <p:spPr bwMode="auto">
          <a:xfrm>
            <a:off x="762000" y="2254250"/>
            <a:ext cx="7924800" cy="0"/>
          </a:xfrm>
          <a:prstGeom prst="line">
            <a:avLst/>
          </a:prstGeom>
          <a:noFill/>
          <a:ln w="9525">
            <a:solidFill>
              <a:schemeClr val="tx1"/>
            </a:solidFill>
            <a:round/>
            <a:headEnd/>
            <a:tailEnd/>
          </a:ln>
        </p:spPr>
        <p:txBody>
          <a:bodyPr wrap="none" anchor="ctr"/>
          <a:lstStyle/>
          <a:p>
            <a:endParaRPr lang="it-IT"/>
          </a:p>
        </p:txBody>
      </p:sp>
      <p:sp>
        <p:nvSpPr>
          <p:cNvPr id="30732" name="Line 12"/>
          <p:cNvSpPr>
            <a:spLocks noChangeShapeType="1"/>
          </p:cNvSpPr>
          <p:nvPr/>
        </p:nvSpPr>
        <p:spPr bwMode="auto">
          <a:xfrm>
            <a:off x="762000" y="4845050"/>
            <a:ext cx="7924800" cy="0"/>
          </a:xfrm>
          <a:prstGeom prst="line">
            <a:avLst/>
          </a:prstGeom>
          <a:noFill/>
          <a:ln w="9525">
            <a:solidFill>
              <a:schemeClr val="tx1"/>
            </a:solidFill>
            <a:round/>
            <a:headEnd/>
            <a:tailEnd/>
          </a:ln>
        </p:spPr>
        <p:txBody>
          <a:bodyPr wrap="none" anchor="ctr"/>
          <a:lstStyle/>
          <a:p>
            <a:endParaRPr lang="it-IT"/>
          </a:p>
        </p:txBody>
      </p:sp>
      <p:sp>
        <p:nvSpPr>
          <p:cNvPr id="30733" name="Rectangle 13"/>
          <p:cNvSpPr>
            <a:spLocks noChangeArrowheads="1"/>
          </p:cNvSpPr>
          <p:nvPr/>
        </p:nvSpPr>
        <p:spPr bwMode="auto">
          <a:xfrm>
            <a:off x="3352800" y="5738813"/>
            <a:ext cx="3316288" cy="336550"/>
          </a:xfrm>
          <a:prstGeom prst="rect">
            <a:avLst/>
          </a:prstGeom>
          <a:noFill/>
          <a:ln w="9525">
            <a:noFill/>
            <a:miter lim="800000"/>
            <a:headEnd/>
            <a:tailEnd/>
          </a:ln>
        </p:spPr>
        <p:txBody>
          <a:bodyPr wrap="none">
            <a:spAutoFit/>
          </a:bodyPr>
          <a:lstStyle/>
          <a:p>
            <a:pPr eaLnBrk="1" hangingPunct="1"/>
            <a:r>
              <a:rPr lang="en-US" sz="1600">
                <a:latin typeface="Comic Sans MS" pitchFamily="66" charset="0"/>
              </a:rPr>
              <a:t>Cell, Vol 9, 1201-1213, June 2002</a:t>
            </a:r>
          </a:p>
        </p:txBody>
      </p:sp>
      <p:sp>
        <p:nvSpPr>
          <p:cNvPr id="30734" name="Text Box 14"/>
          <p:cNvSpPr txBox="1">
            <a:spLocks noChangeArrowheads="1"/>
          </p:cNvSpPr>
          <p:nvPr/>
        </p:nvSpPr>
        <p:spPr bwMode="auto">
          <a:xfrm>
            <a:off x="3336925" y="6140450"/>
            <a:ext cx="3748088" cy="336550"/>
          </a:xfrm>
          <a:prstGeom prst="rect">
            <a:avLst/>
          </a:prstGeom>
          <a:noFill/>
          <a:ln w="9525">
            <a:noFill/>
            <a:miter lim="800000"/>
            <a:headEnd/>
            <a:tailEnd/>
          </a:ln>
        </p:spPr>
        <p:txBody>
          <a:bodyPr wrap="none">
            <a:spAutoFit/>
          </a:bodyPr>
          <a:lstStyle/>
          <a:p>
            <a:pPr eaLnBrk="1" hangingPunct="1"/>
            <a:r>
              <a:rPr lang="en-US" sz="1600">
                <a:latin typeface="Comic Sans MS" pitchFamily="66" charset="0"/>
              </a:rPr>
              <a:t>Science. 2003 Apr 4;300(5616):131-5</a:t>
            </a:r>
          </a:p>
        </p:txBody>
      </p:sp>
      <p:sp>
        <p:nvSpPr>
          <p:cNvPr id="30735" name="Text Box 15"/>
          <p:cNvSpPr txBox="1">
            <a:spLocks noChangeArrowheads="1"/>
          </p:cNvSpPr>
          <p:nvPr/>
        </p:nvSpPr>
        <p:spPr bwMode="auto">
          <a:xfrm>
            <a:off x="3108325" y="5207000"/>
            <a:ext cx="1900238" cy="457200"/>
          </a:xfrm>
          <a:prstGeom prst="rect">
            <a:avLst/>
          </a:prstGeom>
          <a:noFill/>
          <a:ln w="9525">
            <a:noFill/>
            <a:miter lim="800000"/>
            <a:headEnd/>
            <a:tailEnd/>
          </a:ln>
        </p:spPr>
        <p:txBody>
          <a:bodyPr wrap="none">
            <a:spAutoFit/>
          </a:bodyPr>
          <a:lstStyle/>
          <a:p>
            <a:pPr eaLnBrk="1" hangingPunct="1"/>
            <a:r>
              <a:rPr lang="en-US">
                <a:latin typeface="Comic Sans MS" pitchFamily="66" charset="0"/>
              </a:rPr>
              <a:t>References:</a:t>
            </a:r>
          </a:p>
        </p:txBody>
      </p:sp>
      <p:sp>
        <p:nvSpPr>
          <p:cNvPr id="30736" name="Rectangle 16"/>
          <p:cNvSpPr>
            <a:spLocks noChangeArrowheads="1"/>
          </p:cNvSpPr>
          <p:nvPr/>
        </p:nvSpPr>
        <p:spPr bwMode="auto">
          <a:xfrm>
            <a:off x="71438" y="73025"/>
            <a:ext cx="3348037" cy="763588"/>
          </a:xfrm>
          <a:prstGeom prst="rect">
            <a:avLst/>
          </a:prstGeom>
          <a:solidFill>
            <a:schemeClr val="bg1"/>
          </a:solidFill>
          <a:ln w="38100">
            <a:solidFill>
              <a:schemeClr val="tx1"/>
            </a:solidFill>
            <a:miter lim="800000"/>
            <a:headEnd/>
            <a:tailEnd/>
          </a:ln>
        </p:spPr>
        <p:txBody>
          <a:bodyPr wrap="none" anchor="ctr"/>
          <a:lstStyle/>
          <a:p>
            <a:pPr algn="ctr" eaLnBrk="1" hangingPunct="1"/>
            <a:r>
              <a:rPr lang="it-IT" sz="3200">
                <a:solidFill>
                  <a:srgbClr val="FF0000"/>
                </a:solidFill>
                <a:latin typeface="Comic Sans MS" pitchFamily="66" charset="0"/>
              </a:rPr>
              <a:t>Metylation</a:t>
            </a:r>
          </a:p>
        </p:txBody>
      </p:sp>
      <p:pic>
        <p:nvPicPr>
          <p:cNvPr id="17"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41" fill="hold"/>
                                        <p:tgtEl>
                                          <p:spTgt spid="17"/>
                                        </p:tgtEl>
                                      </p:cBhvr>
                                    </p:cmd>
                                  </p:childTnLst>
                                </p:cTn>
                              </p:par>
                            </p:childTnLst>
                          </p:cTn>
                        </p:par>
                      </p:childTnLst>
                    </p:cTn>
                  </p:par>
                </p:childTnLst>
              </p:cTn>
              <p:nextCondLst>
                <p:cond evt="onClick" delay="0">
                  <p:tgtEl>
                    <p:spTgt spid="1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2"/>
          <a:srcRect/>
          <a:stretch>
            <a:fillRect/>
          </a:stretch>
        </p:blipFill>
        <p:spPr bwMode="auto">
          <a:xfrm>
            <a:off x="1576388" y="-61913"/>
            <a:ext cx="5991225" cy="69818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0" y="0"/>
            <a:ext cx="9144000" cy="1484313"/>
          </a:xfrm>
          <a:prstGeom prst="rect">
            <a:avLst/>
          </a:prstGeom>
          <a:solidFill>
            <a:srgbClr val="8C0000"/>
          </a:solidFill>
          <a:ln w="9525">
            <a:noFill/>
            <a:miter lim="800000"/>
            <a:headEnd/>
            <a:tailEnd/>
          </a:ln>
        </p:spPr>
        <p:txBody>
          <a:bodyPr wrap="none" anchor="ctr"/>
          <a:lstStyle/>
          <a:p>
            <a:pPr eaLnBrk="1" hangingPunct="1"/>
            <a:endParaRPr lang="it-IT" sz="1800">
              <a:latin typeface="Calibri" pitchFamily="34" charset="0"/>
              <a:cs typeface="Arial" charset="0"/>
            </a:endParaRPr>
          </a:p>
        </p:txBody>
      </p:sp>
      <p:pic>
        <p:nvPicPr>
          <p:cNvPr id="32771" name="Picture 3" descr="logo_sapienza"/>
          <p:cNvPicPr>
            <a:picLocks noChangeAspect="1" noChangeArrowheads="1"/>
          </p:cNvPicPr>
          <p:nvPr/>
        </p:nvPicPr>
        <p:blipFill>
          <a:blip r:embed="rId4"/>
          <a:srcRect/>
          <a:stretch>
            <a:fillRect/>
          </a:stretch>
        </p:blipFill>
        <p:spPr bwMode="auto">
          <a:xfrm>
            <a:off x="107950" y="427038"/>
            <a:ext cx="2195513" cy="769937"/>
          </a:xfrm>
          <a:prstGeom prst="rect">
            <a:avLst/>
          </a:prstGeom>
          <a:noFill/>
          <a:ln w="9525">
            <a:noFill/>
            <a:miter lim="800000"/>
            <a:headEnd/>
            <a:tailEnd/>
          </a:ln>
        </p:spPr>
      </p:pic>
      <p:sp>
        <p:nvSpPr>
          <p:cNvPr id="32772" name="Rectangle 4"/>
          <p:cNvSpPr>
            <a:spLocks noChangeArrowheads="1"/>
          </p:cNvSpPr>
          <p:nvPr/>
        </p:nvSpPr>
        <p:spPr bwMode="auto">
          <a:xfrm>
            <a:off x="2411413" y="188913"/>
            <a:ext cx="6732587" cy="1295400"/>
          </a:xfrm>
          <a:prstGeom prst="rect">
            <a:avLst/>
          </a:prstGeom>
          <a:solidFill>
            <a:srgbClr val="003366"/>
          </a:solidFill>
          <a:ln w="9525">
            <a:noFill/>
            <a:miter lim="800000"/>
            <a:headEnd/>
            <a:tailEnd/>
          </a:ln>
        </p:spPr>
        <p:txBody>
          <a:bodyPr wrap="none" anchor="ctr"/>
          <a:lstStyle/>
          <a:p>
            <a:pPr eaLnBrk="1" hangingPunct="1"/>
            <a:endParaRPr lang="it-IT" sz="1800">
              <a:latin typeface="Calibri" pitchFamily="34" charset="0"/>
              <a:cs typeface="Arial" charset="0"/>
            </a:endParaRPr>
          </a:p>
        </p:txBody>
      </p:sp>
      <p:pic>
        <p:nvPicPr>
          <p:cNvPr id="32773" name="Picture 8"/>
          <p:cNvPicPr>
            <a:picLocks noChangeAspect="1" noChangeArrowheads="1"/>
          </p:cNvPicPr>
          <p:nvPr/>
        </p:nvPicPr>
        <p:blipFill>
          <a:blip r:embed="rId5"/>
          <a:srcRect t="2411" b="3215"/>
          <a:stretch>
            <a:fillRect/>
          </a:stretch>
        </p:blipFill>
        <p:spPr bwMode="auto">
          <a:xfrm>
            <a:off x="684213" y="1520825"/>
            <a:ext cx="7891462" cy="4227513"/>
          </a:xfrm>
          <a:prstGeom prst="rect">
            <a:avLst/>
          </a:prstGeom>
          <a:noFill/>
          <a:ln w="9525" algn="ctr">
            <a:noFill/>
            <a:miter lim="800000"/>
            <a:headEnd/>
            <a:tailEnd/>
          </a:ln>
        </p:spPr>
      </p:pic>
      <p:sp>
        <p:nvSpPr>
          <p:cNvPr id="32774" name="Rectangle 9"/>
          <p:cNvSpPr>
            <a:spLocks noChangeArrowheads="1"/>
          </p:cNvSpPr>
          <p:nvPr/>
        </p:nvSpPr>
        <p:spPr bwMode="auto">
          <a:xfrm>
            <a:off x="0" y="5643563"/>
            <a:ext cx="9144000" cy="1098550"/>
          </a:xfrm>
          <a:prstGeom prst="rect">
            <a:avLst/>
          </a:prstGeom>
          <a:noFill/>
          <a:ln w="9525" algn="ctr">
            <a:noFill/>
            <a:miter lim="800000"/>
            <a:headEnd/>
            <a:tailEnd/>
          </a:ln>
        </p:spPr>
        <p:txBody>
          <a:bodyPr tIns="0" bIns="0">
            <a:spAutoFit/>
          </a:bodyPr>
          <a:lstStyle/>
          <a:p>
            <a:pPr algn="just" eaLnBrk="1" hangingPunct="1"/>
            <a:r>
              <a:rPr lang="en-GB" sz="1800">
                <a:latin typeface="Calibri" pitchFamily="34" charset="0"/>
                <a:cs typeface="Arial" charset="0"/>
              </a:rPr>
              <a:t>The first 37 amino acid of the histone H3 tail and lysine residue 79 plus neighbouring amino acids are shown. Lysine residues that undergo methylation are highlighted in green to indicate a function in active transcription, or in red to indicate involvement in transcriptional repression. </a:t>
            </a:r>
          </a:p>
        </p:txBody>
      </p:sp>
      <p:sp>
        <p:nvSpPr>
          <p:cNvPr id="32775" name="AutoShape 10"/>
          <p:cNvSpPr>
            <a:spLocks noChangeArrowheads="1"/>
          </p:cNvSpPr>
          <p:nvPr/>
        </p:nvSpPr>
        <p:spPr bwMode="auto">
          <a:xfrm>
            <a:off x="250825" y="4797425"/>
            <a:ext cx="720725" cy="288925"/>
          </a:xfrm>
          <a:prstGeom prst="rightArrow">
            <a:avLst>
              <a:gd name="adj1" fmla="val 50000"/>
              <a:gd name="adj2" fmla="val 62363"/>
            </a:avLst>
          </a:prstGeom>
          <a:gradFill rotWithShape="1">
            <a:gsLst>
              <a:gs pos="0">
                <a:srgbClr val="003399"/>
              </a:gs>
              <a:gs pos="100000">
                <a:schemeClr val="bg1">
                  <a:alpha val="60001"/>
                </a:schemeClr>
              </a:gs>
            </a:gsLst>
            <a:lin ang="5400000" scaled="1"/>
          </a:gradFill>
          <a:ln w="25400" algn="ctr">
            <a:solidFill>
              <a:schemeClr val="tx1"/>
            </a:solidFill>
            <a:miter lim="800000"/>
            <a:headEnd/>
            <a:tailEnd/>
          </a:ln>
        </p:spPr>
        <p:txBody>
          <a:bodyPr wrap="none" anchor="ctr"/>
          <a:lstStyle/>
          <a:p>
            <a:pPr eaLnBrk="1" hangingPunct="1"/>
            <a:endParaRPr lang="it-IT" sz="1800">
              <a:latin typeface="Calibri" pitchFamily="34" charset="0"/>
              <a:cs typeface="Arial" charset="0"/>
            </a:endParaRPr>
          </a:p>
        </p:txBody>
      </p:sp>
      <p:pic>
        <p:nvPicPr>
          <p:cNvPr id="8" name="Segnale acust. registr.">
            <a:hlinkClick r:id="" action="ppaction://media"/>
          </p:cNvPr>
          <p:cNvPicPr>
            <a:picLocks noRot="1" noChangeAspect="1"/>
          </p:cNvPicPr>
          <p:nvPr>
            <a:wavAudioFile r:embed="rId1" name="Segnale acust. registr."/>
          </p:nvPr>
        </p:nvPicPr>
        <p:blipFill>
          <a:blip r:embed="rId6"/>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75"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Immagine 22"/>
          <p:cNvPicPr>
            <a:picLocks noChangeAspect="1" noChangeArrowheads="1"/>
          </p:cNvPicPr>
          <p:nvPr/>
        </p:nvPicPr>
        <p:blipFill>
          <a:blip r:embed="rId3"/>
          <a:srcRect/>
          <a:stretch>
            <a:fillRect/>
          </a:stretch>
        </p:blipFill>
        <p:spPr bwMode="auto">
          <a:xfrm>
            <a:off x="1908175" y="188913"/>
            <a:ext cx="5399088" cy="5373687"/>
          </a:xfrm>
          <a:prstGeom prst="rect">
            <a:avLst/>
          </a:prstGeom>
          <a:noFill/>
          <a:ln w="9525">
            <a:noFill/>
            <a:miter lim="800000"/>
            <a:headEnd/>
            <a:tailEnd/>
          </a:ln>
        </p:spPr>
      </p:pic>
      <p:sp>
        <p:nvSpPr>
          <p:cNvPr id="33795" name="Rectangle 3"/>
          <p:cNvSpPr>
            <a:spLocks noChangeArrowheads="1"/>
          </p:cNvSpPr>
          <p:nvPr/>
        </p:nvSpPr>
        <p:spPr bwMode="auto">
          <a:xfrm>
            <a:off x="250825" y="5734050"/>
            <a:ext cx="8624888" cy="774700"/>
          </a:xfrm>
          <a:prstGeom prst="rect">
            <a:avLst/>
          </a:prstGeom>
          <a:noFill/>
          <a:ln w="9525">
            <a:noFill/>
            <a:miter lim="800000"/>
            <a:headEnd/>
            <a:tailEnd/>
          </a:ln>
        </p:spPr>
        <p:txBody>
          <a:bodyPr anchor="ctr">
            <a:spAutoFit/>
          </a:bodyPr>
          <a:lstStyle/>
          <a:p>
            <a:pPr eaLnBrk="1" hangingPunct="1"/>
            <a:r>
              <a:rPr lang="en-GB" sz="900" i="1">
                <a:latin typeface="Arial" charset="0"/>
                <a:cs typeface="Arial" charset="0"/>
              </a:rPr>
              <a:t>Histone PTMs around TSS region in Human genome according to transcriptional activity (red &gt; green &gt; blue &gt; purple). ChIP-Seq reads highlight the diverse distribution of different PTMs according to both distance from TSS and transcriptional activity: H3K4 methylation level of active genes peaks in the immediate surroundings of the TSS, fading out in a regular fashion (me3 than me2 and finally me1) in both directions; H3K79me3 is only present in correspondence to TSSs; H3K36me3 and H4K20me1 are specifically enriched in the first region of gene bodies of transcriptionally active genes; H3K27me3 anti-correlates with transcriptional activity and its distribution spans over the whole region (up- and downstream of the TSS). From Barski et al., 2007</a:t>
            </a:r>
          </a:p>
        </p:txBody>
      </p:sp>
      <p:pic>
        <p:nvPicPr>
          <p:cNvPr id="4"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783"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86"/>
          <p:cNvGrpSpPr>
            <a:grpSpLocks/>
          </p:cNvGrpSpPr>
          <p:nvPr/>
        </p:nvGrpSpPr>
        <p:grpSpPr bwMode="auto">
          <a:xfrm>
            <a:off x="2051050" y="1341438"/>
            <a:ext cx="5403850" cy="3122612"/>
            <a:chOff x="0" y="0"/>
            <a:chExt cx="54044" cy="31221"/>
          </a:xfrm>
        </p:grpSpPr>
        <p:pic>
          <p:nvPicPr>
            <p:cNvPr id="35843" name="Picture 2"/>
            <p:cNvPicPr>
              <a:picLocks noChangeAspect="1" noChangeArrowheads="1"/>
            </p:cNvPicPr>
            <p:nvPr/>
          </p:nvPicPr>
          <p:blipFill>
            <a:blip r:embed="rId3"/>
            <a:srcRect/>
            <a:stretch>
              <a:fillRect/>
            </a:stretch>
          </p:blipFill>
          <p:spPr bwMode="auto">
            <a:xfrm>
              <a:off x="0" y="0"/>
              <a:ext cx="54044" cy="27432"/>
            </a:xfrm>
            <a:prstGeom prst="rect">
              <a:avLst/>
            </a:prstGeom>
            <a:noFill/>
            <a:ln w="9525">
              <a:noFill/>
              <a:miter lim="800000"/>
              <a:headEnd/>
              <a:tailEnd/>
            </a:ln>
          </p:spPr>
        </p:pic>
        <p:sp>
          <p:nvSpPr>
            <p:cNvPr id="35844" name="Casella di testo 85"/>
            <p:cNvSpPr txBox="1">
              <a:spLocks noChangeArrowheads="1"/>
            </p:cNvSpPr>
            <p:nvPr/>
          </p:nvSpPr>
          <p:spPr bwMode="auto">
            <a:xfrm>
              <a:off x="0" y="28491"/>
              <a:ext cx="54044" cy="2730"/>
            </a:xfrm>
            <a:prstGeom prst="rect">
              <a:avLst/>
            </a:prstGeom>
            <a:solidFill>
              <a:srgbClr val="FFFFFF"/>
            </a:solidFill>
            <a:ln w="9525">
              <a:noFill/>
              <a:miter lim="800000"/>
              <a:headEnd/>
              <a:tailEnd/>
            </a:ln>
          </p:spPr>
          <p:txBody>
            <a:bodyPr lIns="0" tIns="0" rIns="0" bIns="0">
              <a:spAutoFit/>
            </a:bodyPr>
            <a:lstStyle/>
            <a:p>
              <a:pPr algn="just" eaLnBrk="1" hangingPunct="1">
                <a:spcAft>
                  <a:spcPts val="1000"/>
                </a:spcAft>
              </a:pPr>
              <a:r>
                <a:rPr lang="en-GB" sz="900" i="1">
                  <a:solidFill>
                    <a:srgbClr val="44546A"/>
                  </a:solidFill>
                  <a:ea typeface="MS Mincho" pitchFamily="49" charset="-128"/>
                  <a:cs typeface="Arial" charset="0"/>
                </a:rPr>
                <a:t>Figure  JARID1B/KDM5B cooperates with NuRD complex to remove activating marks (H3K4me3) and remodel chromatin to produce a completely repressed state at the level of promoters (adapted from Klein et al., 2014)</a:t>
              </a:r>
              <a:endParaRPr lang="it-IT" sz="1800">
                <a:latin typeface="Arial" charset="0"/>
                <a:ea typeface="MS Mincho" pitchFamily="49" charset="-128"/>
                <a:cs typeface="Arial" charset="0"/>
              </a:endParaRPr>
            </a:p>
          </p:txBody>
        </p:sp>
      </p:grpSp>
      <p:pic>
        <p:nvPicPr>
          <p:cNvPr id="5"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52"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srcRect/>
          <a:stretch>
            <a:fillRect/>
          </a:stretch>
        </p:blipFill>
        <p:spPr bwMode="auto">
          <a:xfrm>
            <a:off x="552450" y="2127250"/>
            <a:ext cx="5591175" cy="4533900"/>
          </a:xfrm>
          <a:prstGeom prst="rect">
            <a:avLst/>
          </a:prstGeom>
          <a:noFill/>
          <a:ln w="9525">
            <a:noFill/>
            <a:miter lim="800000"/>
            <a:headEnd/>
            <a:tailEnd/>
          </a:ln>
        </p:spPr>
      </p:pic>
      <p:sp>
        <p:nvSpPr>
          <p:cNvPr id="3075" name="Rectangle 3"/>
          <p:cNvSpPr>
            <a:spLocks noChangeArrowheads="1"/>
          </p:cNvSpPr>
          <p:nvPr/>
        </p:nvSpPr>
        <p:spPr bwMode="auto">
          <a:xfrm>
            <a:off x="187325" y="188913"/>
            <a:ext cx="2335213" cy="466725"/>
          </a:xfrm>
          <a:prstGeom prst="rect">
            <a:avLst/>
          </a:prstGeom>
          <a:noFill/>
          <a:ln w="9525">
            <a:solidFill>
              <a:srgbClr val="008000"/>
            </a:solidFill>
            <a:miter lim="800000"/>
            <a:headEnd/>
            <a:tailEnd/>
          </a:ln>
        </p:spPr>
        <p:txBody>
          <a:bodyPr wrap="none">
            <a:spAutoFit/>
          </a:bodyPr>
          <a:lstStyle/>
          <a:p>
            <a:r>
              <a:rPr lang="it-IT" b="1">
                <a:solidFill>
                  <a:srgbClr val="008000"/>
                </a:solidFill>
              </a:rPr>
              <a:t>Histone variants</a:t>
            </a:r>
          </a:p>
        </p:txBody>
      </p:sp>
      <p:sp>
        <p:nvSpPr>
          <p:cNvPr id="3076" name="Rectangle 4"/>
          <p:cNvSpPr>
            <a:spLocks noChangeArrowheads="1"/>
          </p:cNvSpPr>
          <p:nvPr/>
        </p:nvSpPr>
        <p:spPr bwMode="auto">
          <a:xfrm>
            <a:off x="2755900" y="1211263"/>
            <a:ext cx="2924175" cy="642937"/>
          </a:xfrm>
          <a:prstGeom prst="rect">
            <a:avLst/>
          </a:prstGeom>
          <a:solidFill>
            <a:schemeClr val="bg1"/>
          </a:solidFill>
          <a:ln w="9525">
            <a:solidFill>
              <a:schemeClr val="bg1"/>
            </a:solidFill>
            <a:miter lim="800000"/>
            <a:headEnd/>
            <a:tailEnd/>
          </a:ln>
        </p:spPr>
        <p:txBody>
          <a:bodyPr wrap="none" anchor="ctr"/>
          <a:lstStyle/>
          <a:p>
            <a:endParaRPr lang="it-IT"/>
          </a:p>
        </p:txBody>
      </p:sp>
      <p:pic>
        <p:nvPicPr>
          <p:cNvPr id="3077" name="Picture 5"/>
          <p:cNvPicPr>
            <a:picLocks noChangeAspect="1" noChangeArrowheads="1"/>
          </p:cNvPicPr>
          <p:nvPr/>
        </p:nvPicPr>
        <p:blipFill>
          <a:blip r:embed="rId5"/>
          <a:srcRect/>
          <a:stretch>
            <a:fillRect/>
          </a:stretch>
        </p:blipFill>
        <p:spPr bwMode="auto">
          <a:xfrm>
            <a:off x="5399088" y="0"/>
            <a:ext cx="3744912" cy="2947988"/>
          </a:xfrm>
          <a:prstGeom prst="rect">
            <a:avLst/>
          </a:prstGeom>
          <a:noFill/>
          <a:ln w="9525">
            <a:noFill/>
            <a:miter lim="800000"/>
            <a:headEnd/>
            <a:tailEnd/>
          </a:ln>
        </p:spPr>
      </p:pic>
      <p:pic>
        <p:nvPicPr>
          <p:cNvPr id="6" name="Segnale acust. registr.">
            <a:hlinkClick r:id="" action="ppaction://media"/>
          </p:cNvPr>
          <p:cNvPicPr>
            <a:picLocks noRot="1" noChangeAspect="1"/>
          </p:cNvPicPr>
          <p:nvPr>
            <a:wavAudioFile r:embed="rId1" name="Segnale acust. registr."/>
          </p:nvPr>
        </p:nvPicPr>
        <p:blipFill>
          <a:blip r:embed="rId6"/>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68"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38"/>
          <p:cNvGrpSpPr>
            <a:grpSpLocks/>
          </p:cNvGrpSpPr>
          <p:nvPr/>
        </p:nvGrpSpPr>
        <p:grpSpPr bwMode="auto">
          <a:xfrm>
            <a:off x="1908175" y="620713"/>
            <a:ext cx="5399088" cy="4297362"/>
            <a:chOff x="0" y="0"/>
            <a:chExt cx="54000" cy="42735"/>
          </a:xfrm>
        </p:grpSpPr>
        <p:pic>
          <p:nvPicPr>
            <p:cNvPr id="36867" name="Immagine 1"/>
            <p:cNvPicPr>
              <a:picLocks noChangeAspect="1" noChangeArrowheads="1"/>
            </p:cNvPicPr>
            <p:nvPr/>
          </p:nvPicPr>
          <p:blipFill>
            <a:blip r:embed="rId3"/>
            <a:srcRect l="7887" t="74783" r="24246" b="3769"/>
            <a:stretch>
              <a:fillRect/>
            </a:stretch>
          </p:blipFill>
          <p:spPr bwMode="auto">
            <a:xfrm>
              <a:off x="0" y="0"/>
              <a:ext cx="54000" cy="37287"/>
            </a:xfrm>
            <a:prstGeom prst="rect">
              <a:avLst/>
            </a:prstGeom>
            <a:noFill/>
            <a:ln w="9525">
              <a:noFill/>
              <a:miter lim="800000"/>
              <a:headEnd/>
              <a:tailEnd/>
            </a:ln>
          </p:spPr>
        </p:pic>
        <p:sp>
          <p:nvSpPr>
            <p:cNvPr id="36868" name="Casella di testo 37"/>
            <p:cNvSpPr txBox="1">
              <a:spLocks noChangeArrowheads="1"/>
            </p:cNvSpPr>
            <p:nvPr/>
          </p:nvSpPr>
          <p:spPr bwMode="auto">
            <a:xfrm>
              <a:off x="0" y="37522"/>
              <a:ext cx="54000" cy="5213"/>
            </a:xfrm>
            <a:prstGeom prst="rect">
              <a:avLst/>
            </a:prstGeom>
            <a:solidFill>
              <a:srgbClr val="FFFFFF"/>
            </a:solidFill>
            <a:ln w="9525">
              <a:noFill/>
              <a:miter lim="800000"/>
              <a:headEnd/>
              <a:tailEnd/>
            </a:ln>
          </p:spPr>
          <p:txBody>
            <a:bodyPr lIns="0" tIns="0" rIns="0" bIns="0"/>
            <a:lstStyle/>
            <a:p>
              <a:pPr algn="just" eaLnBrk="1" hangingPunct="1">
                <a:spcAft>
                  <a:spcPts val="1000"/>
                </a:spcAft>
              </a:pPr>
              <a:r>
                <a:rPr lang="en-GB" sz="900" i="1">
                  <a:solidFill>
                    <a:srgbClr val="44546A"/>
                  </a:solidFill>
                  <a:ea typeface="MS Mincho" pitchFamily="49" charset="-128"/>
                  <a:cs typeface="Arial" charset="0"/>
                </a:rPr>
                <a:t>Figure  The model proposed by Li et al., 2014 (supplemental information): JARID1B/KDM5B is recruited to the site of damage through its parrylation by PARP1 and recognition by macro domain of macroH2A1.1. JARID1B demethylates H3K4me3 facilitating DDR proteins recruitment.</a:t>
              </a:r>
              <a:endParaRPr lang="it-IT" sz="1800">
                <a:latin typeface="Arial" charset="0"/>
                <a:ea typeface="MS Mincho" pitchFamily="49" charset="-128"/>
                <a:cs typeface="Arial" charset="0"/>
              </a:endParaRPr>
            </a:p>
          </p:txBody>
        </p:sp>
      </p:grpSp>
      <p:pic>
        <p:nvPicPr>
          <p:cNvPr id="5"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6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srcRect/>
          <a:stretch>
            <a:fillRect/>
          </a:stretch>
        </p:blipFill>
        <p:spPr bwMode="auto">
          <a:xfrm>
            <a:off x="1365250" y="1285875"/>
            <a:ext cx="6411913" cy="4286250"/>
          </a:xfrm>
          <a:prstGeom prst="rect">
            <a:avLst/>
          </a:prstGeom>
          <a:noFill/>
          <a:ln w="9525">
            <a:noFill/>
            <a:miter lim="800000"/>
            <a:headEnd/>
            <a:tailEnd/>
          </a:ln>
        </p:spPr>
      </p:pic>
      <p:sp>
        <p:nvSpPr>
          <p:cNvPr id="37891" name="Text Box 3"/>
          <p:cNvSpPr txBox="1">
            <a:spLocks noChangeArrowheads="1"/>
          </p:cNvSpPr>
          <p:nvPr/>
        </p:nvSpPr>
        <p:spPr bwMode="auto">
          <a:xfrm>
            <a:off x="419100" y="47625"/>
            <a:ext cx="1854200" cy="274638"/>
          </a:xfrm>
          <a:prstGeom prst="rect">
            <a:avLst/>
          </a:prstGeom>
          <a:noFill/>
          <a:ln w="9525">
            <a:noFill/>
            <a:miter lim="800000"/>
            <a:headEnd/>
            <a:tailEnd/>
          </a:ln>
        </p:spPr>
        <p:txBody>
          <a:bodyPr wrap="none">
            <a:spAutoFit/>
          </a:bodyPr>
          <a:lstStyle/>
          <a:p>
            <a:r>
              <a:rPr lang="it-IT" sz="1200" b="1" i="1">
                <a:cs typeface="Arial" charset="0"/>
              </a:rPr>
              <a:t>Vicky W. Zhou et al., 2011</a:t>
            </a:r>
          </a:p>
        </p:txBody>
      </p:sp>
      <p:pic>
        <p:nvPicPr>
          <p:cNvPr id="4"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783"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Line 2"/>
          <p:cNvSpPr>
            <a:spLocks noChangeShapeType="1"/>
          </p:cNvSpPr>
          <p:nvPr/>
        </p:nvSpPr>
        <p:spPr bwMode="auto">
          <a:xfrm>
            <a:off x="5364163" y="2708275"/>
            <a:ext cx="863600" cy="0"/>
          </a:xfrm>
          <a:prstGeom prst="line">
            <a:avLst/>
          </a:prstGeom>
          <a:noFill/>
          <a:ln w="9525">
            <a:solidFill>
              <a:schemeClr val="tx1"/>
            </a:solidFill>
            <a:round/>
            <a:headEnd/>
            <a:tailEnd/>
          </a:ln>
        </p:spPr>
        <p:txBody>
          <a:bodyPr/>
          <a:lstStyle/>
          <a:p>
            <a:endParaRPr lang="it-IT"/>
          </a:p>
        </p:txBody>
      </p:sp>
      <p:sp>
        <p:nvSpPr>
          <p:cNvPr id="38915" name="Oval 3"/>
          <p:cNvSpPr>
            <a:spLocks noChangeArrowheads="1"/>
          </p:cNvSpPr>
          <p:nvPr/>
        </p:nvSpPr>
        <p:spPr bwMode="auto">
          <a:xfrm>
            <a:off x="3276600" y="1196975"/>
            <a:ext cx="2303463" cy="936625"/>
          </a:xfrm>
          <a:prstGeom prst="ellipse">
            <a:avLst/>
          </a:prstGeom>
          <a:solidFill>
            <a:schemeClr val="bg1"/>
          </a:solidFill>
          <a:ln w="38100">
            <a:solidFill>
              <a:schemeClr val="tx1"/>
            </a:solidFill>
            <a:round/>
            <a:headEnd/>
            <a:tailEnd/>
          </a:ln>
        </p:spPr>
        <p:txBody>
          <a:bodyPr wrap="none" anchor="ctr"/>
          <a:lstStyle/>
          <a:p>
            <a:pPr algn="ctr" eaLnBrk="1" hangingPunct="1"/>
            <a:r>
              <a:rPr lang="it-IT" sz="1800">
                <a:latin typeface="Arial" charset="0"/>
                <a:cs typeface="Arial" charset="0"/>
              </a:rPr>
              <a:t>mESC</a:t>
            </a:r>
          </a:p>
        </p:txBody>
      </p:sp>
      <p:sp>
        <p:nvSpPr>
          <p:cNvPr id="38916" name="AutoShape 4"/>
          <p:cNvSpPr>
            <a:spLocks noChangeArrowheads="1"/>
          </p:cNvSpPr>
          <p:nvPr/>
        </p:nvSpPr>
        <p:spPr bwMode="auto">
          <a:xfrm>
            <a:off x="4211638" y="2276475"/>
            <a:ext cx="485775" cy="976313"/>
          </a:xfrm>
          <a:prstGeom prst="downArrow">
            <a:avLst>
              <a:gd name="adj1" fmla="val 50000"/>
              <a:gd name="adj2" fmla="val 50245"/>
            </a:avLst>
          </a:prstGeom>
          <a:solidFill>
            <a:schemeClr val="tx1"/>
          </a:solidFill>
          <a:ln w="9525">
            <a:solidFill>
              <a:schemeClr val="tx1"/>
            </a:solidFill>
            <a:miter lim="800000"/>
            <a:headEnd/>
            <a:tailEnd/>
          </a:ln>
        </p:spPr>
        <p:txBody>
          <a:bodyPr wrap="none" anchor="ctr"/>
          <a:lstStyle/>
          <a:p>
            <a:endParaRPr lang="it-IT"/>
          </a:p>
        </p:txBody>
      </p:sp>
      <p:sp>
        <p:nvSpPr>
          <p:cNvPr id="38917" name="Oval 5"/>
          <p:cNvSpPr>
            <a:spLocks noChangeArrowheads="1"/>
          </p:cNvSpPr>
          <p:nvPr/>
        </p:nvSpPr>
        <p:spPr bwMode="auto">
          <a:xfrm>
            <a:off x="3276600" y="3429000"/>
            <a:ext cx="2303463" cy="936625"/>
          </a:xfrm>
          <a:prstGeom prst="ellipse">
            <a:avLst/>
          </a:prstGeom>
          <a:solidFill>
            <a:srgbClr val="F3FBA3"/>
          </a:solidFill>
          <a:ln w="28575">
            <a:solidFill>
              <a:schemeClr val="tx1"/>
            </a:solidFill>
            <a:round/>
            <a:headEnd/>
            <a:tailEnd/>
          </a:ln>
        </p:spPr>
        <p:txBody>
          <a:bodyPr wrap="none" anchor="ctr"/>
          <a:lstStyle/>
          <a:p>
            <a:pPr algn="ctr" eaLnBrk="1" hangingPunct="1"/>
            <a:r>
              <a:rPr lang="it-IT" sz="1800">
                <a:latin typeface="Arial" charset="0"/>
                <a:cs typeface="Arial" charset="0"/>
              </a:rPr>
              <a:t>NSPC</a:t>
            </a:r>
          </a:p>
        </p:txBody>
      </p:sp>
      <p:sp>
        <p:nvSpPr>
          <p:cNvPr id="38918" name="Oval 6"/>
          <p:cNvSpPr>
            <a:spLocks noChangeArrowheads="1"/>
          </p:cNvSpPr>
          <p:nvPr/>
        </p:nvSpPr>
        <p:spPr bwMode="auto">
          <a:xfrm>
            <a:off x="3203575" y="5805488"/>
            <a:ext cx="2303463" cy="936625"/>
          </a:xfrm>
          <a:prstGeom prst="ellipse">
            <a:avLst/>
          </a:prstGeom>
          <a:solidFill>
            <a:srgbClr val="9A7AF6"/>
          </a:solidFill>
          <a:ln w="28575">
            <a:solidFill>
              <a:schemeClr val="tx1"/>
            </a:solidFill>
            <a:round/>
            <a:headEnd/>
            <a:tailEnd/>
          </a:ln>
        </p:spPr>
        <p:txBody>
          <a:bodyPr wrap="none" anchor="ctr"/>
          <a:lstStyle/>
          <a:p>
            <a:pPr algn="ctr" eaLnBrk="1" hangingPunct="1"/>
            <a:r>
              <a:rPr lang="it-IT" sz="1800">
                <a:latin typeface="Arial" charset="0"/>
                <a:cs typeface="Arial" charset="0"/>
              </a:rPr>
              <a:t>Neuronal cells</a:t>
            </a:r>
          </a:p>
        </p:txBody>
      </p:sp>
      <p:sp>
        <p:nvSpPr>
          <p:cNvPr id="38919" name="AutoShape 7"/>
          <p:cNvSpPr>
            <a:spLocks noChangeArrowheads="1"/>
          </p:cNvSpPr>
          <p:nvPr/>
        </p:nvSpPr>
        <p:spPr bwMode="auto">
          <a:xfrm>
            <a:off x="4211638" y="4652963"/>
            <a:ext cx="485775" cy="976312"/>
          </a:xfrm>
          <a:prstGeom prst="downArrow">
            <a:avLst>
              <a:gd name="adj1" fmla="val 50000"/>
              <a:gd name="adj2" fmla="val 50245"/>
            </a:avLst>
          </a:prstGeom>
          <a:solidFill>
            <a:schemeClr val="tx1"/>
          </a:solidFill>
          <a:ln w="9525">
            <a:solidFill>
              <a:schemeClr val="tx1"/>
            </a:solidFill>
            <a:miter lim="800000"/>
            <a:headEnd/>
            <a:tailEnd/>
          </a:ln>
        </p:spPr>
        <p:txBody>
          <a:bodyPr wrap="none" anchor="ctr"/>
          <a:lstStyle/>
          <a:p>
            <a:endParaRPr lang="it-IT"/>
          </a:p>
        </p:txBody>
      </p:sp>
      <p:sp>
        <p:nvSpPr>
          <p:cNvPr id="38920" name="Rectangle 8"/>
          <p:cNvSpPr>
            <a:spLocks noChangeArrowheads="1"/>
          </p:cNvSpPr>
          <p:nvPr/>
        </p:nvSpPr>
        <p:spPr bwMode="auto">
          <a:xfrm>
            <a:off x="935038" y="1846263"/>
            <a:ext cx="2232025" cy="265112"/>
          </a:xfrm>
          <a:prstGeom prst="rect">
            <a:avLst/>
          </a:prstGeom>
          <a:solidFill>
            <a:schemeClr val="bg1"/>
          </a:solidFill>
          <a:ln w="9525">
            <a:solidFill>
              <a:schemeClr val="tx1"/>
            </a:solidFill>
            <a:miter lim="800000"/>
            <a:headEnd/>
            <a:tailEnd/>
          </a:ln>
        </p:spPr>
        <p:txBody>
          <a:bodyPr wrap="none" anchor="ctr"/>
          <a:lstStyle/>
          <a:p>
            <a:pPr algn="ctr" eaLnBrk="1" hangingPunct="1"/>
            <a:r>
              <a:rPr lang="it-IT" sz="1800">
                <a:latin typeface="Arial" charset="0"/>
                <a:cs typeface="Arial" charset="0"/>
              </a:rPr>
              <a:t>Activation genes</a:t>
            </a:r>
          </a:p>
        </p:txBody>
      </p:sp>
      <p:sp>
        <p:nvSpPr>
          <p:cNvPr id="38921" name="Line 9"/>
          <p:cNvSpPr>
            <a:spLocks noChangeShapeType="1"/>
          </p:cNvSpPr>
          <p:nvPr/>
        </p:nvSpPr>
        <p:spPr bwMode="auto">
          <a:xfrm>
            <a:off x="71438" y="1989138"/>
            <a:ext cx="863600" cy="0"/>
          </a:xfrm>
          <a:prstGeom prst="line">
            <a:avLst/>
          </a:prstGeom>
          <a:noFill/>
          <a:ln w="9525">
            <a:solidFill>
              <a:schemeClr val="tx1"/>
            </a:solidFill>
            <a:round/>
            <a:headEnd/>
            <a:tailEnd/>
          </a:ln>
        </p:spPr>
        <p:txBody>
          <a:bodyPr/>
          <a:lstStyle/>
          <a:p>
            <a:endParaRPr lang="it-IT"/>
          </a:p>
        </p:txBody>
      </p:sp>
      <p:sp>
        <p:nvSpPr>
          <p:cNvPr id="38922" name="Oval 10"/>
          <p:cNvSpPr>
            <a:spLocks noChangeArrowheads="1"/>
          </p:cNvSpPr>
          <p:nvPr/>
        </p:nvSpPr>
        <p:spPr bwMode="auto">
          <a:xfrm>
            <a:off x="250825" y="1846263"/>
            <a:ext cx="431800" cy="287337"/>
          </a:xfrm>
          <a:prstGeom prst="ellipse">
            <a:avLst/>
          </a:prstGeom>
          <a:solidFill>
            <a:srgbClr val="F3FBA3"/>
          </a:solidFill>
          <a:ln w="9525">
            <a:solidFill>
              <a:schemeClr val="tx1"/>
            </a:solidFill>
            <a:round/>
            <a:headEnd/>
            <a:tailEnd/>
          </a:ln>
        </p:spPr>
        <p:txBody>
          <a:bodyPr wrap="none" anchor="ctr"/>
          <a:lstStyle/>
          <a:p>
            <a:endParaRPr lang="it-IT"/>
          </a:p>
        </p:txBody>
      </p:sp>
      <p:sp>
        <p:nvSpPr>
          <p:cNvPr id="38923" name="Text Box 11"/>
          <p:cNvSpPr txBox="1">
            <a:spLocks noChangeArrowheads="1"/>
          </p:cNvSpPr>
          <p:nvPr/>
        </p:nvSpPr>
        <p:spPr bwMode="auto">
          <a:xfrm>
            <a:off x="0" y="1473200"/>
            <a:ext cx="1047750" cy="396875"/>
          </a:xfrm>
          <a:prstGeom prst="rect">
            <a:avLst/>
          </a:prstGeom>
          <a:noFill/>
          <a:ln w="9525">
            <a:noFill/>
            <a:miter lim="800000"/>
            <a:headEnd/>
            <a:tailEnd/>
          </a:ln>
        </p:spPr>
        <p:txBody>
          <a:bodyPr wrap="none">
            <a:spAutoFit/>
          </a:bodyPr>
          <a:lstStyle/>
          <a:p>
            <a:pPr eaLnBrk="1" hangingPunct="1"/>
            <a:r>
              <a:rPr lang="it-IT" sz="1000" b="1">
                <a:latin typeface="Arial" charset="0"/>
                <a:cs typeface="Arial" charset="0"/>
              </a:rPr>
              <a:t>H3K27me3</a:t>
            </a:r>
          </a:p>
          <a:p>
            <a:pPr eaLnBrk="1" hangingPunct="1"/>
            <a:r>
              <a:rPr lang="it-IT" sz="1000" b="1">
                <a:latin typeface="Arial" charset="0"/>
                <a:cs typeface="Arial" charset="0"/>
              </a:rPr>
              <a:t>H3K4me2/me3</a:t>
            </a:r>
          </a:p>
        </p:txBody>
      </p:sp>
      <p:sp>
        <p:nvSpPr>
          <p:cNvPr id="38924" name="Text Box 12"/>
          <p:cNvSpPr txBox="1">
            <a:spLocks noChangeArrowheads="1"/>
          </p:cNvSpPr>
          <p:nvPr/>
        </p:nvSpPr>
        <p:spPr bwMode="auto">
          <a:xfrm>
            <a:off x="6732588" y="5229225"/>
            <a:ext cx="946150" cy="366713"/>
          </a:xfrm>
          <a:prstGeom prst="rect">
            <a:avLst/>
          </a:prstGeom>
          <a:solidFill>
            <a:srgbClr val="FFFDA1"/>
          </a:solidFill>
          <a:ln w="9525">
            <a:noFill/>
            <a:miter lim="800000"/>
            <a:headEnd/>
            <a:tailEnd/>
          </a:ln>
        </p:spPr>
        <p:txBody>
          <a:bodyPr wrap="none">
            <a:spAutoFit/>
          </a:bodyPr>
          <a:lstStyle/>
          <a:p>
            <a:pPr eaLnBrk="1" hangingPunct="1"/>
            <a:r>
              <a:rPr lang="it-IT" sz="1800">
                <a:latin typeface="Arial" charset="0"/>
                <a:cs typeface="Arial" charset="0"/>
              </a:rPr>
              <a:t>Poised </a:t>
            </a:r>
          </a:p>
        </p:txBody>
      </p:sp>
      <p:sp>
        <p:nvSpPr>
          <p:cNvPr id="38925" name="Rectangle 13"/>
          <p:cNvSpPr>
            <a:spLocks noChangeArrowheads="1"/>
          </p:cNvSpPr>
          <p:nvPr/>
        </p:nvSpPr>
        <p:spPr bwMode="auto">
          <a:xfrm>
            <a:off x="6227763" y="2565400"/>
            <a:ext cx="2232025" cy="265113"/>
          </a:xfrm>
          <a:prstGeom prst="rect">
            <a:avLst/>
          </a:prstGeom>
          <a:solidFill>
            <a:schemeClr val="bg1"/>
          </a:solidFill>
          <a:ln w="9525">
            <a:solidFill>
              <a:schemeClr val="tx1"/>
            </a:solidFill>
            <a:miter lim="800000"/>
            <a:headEnd/>
            <a:tailEnd/>
          </a:ln>
        </p:spPr>
        <p:txBody>
          <a:bodyPr wrap="none" anchor="ctr"/>
          <a:lstStyle/>
          <a:p>
            <a:pPr algn="ctr" eaLnBrk="1" hangingPunct="1"/>
            <a:r>
              <a:rPr lang="it-IT" sz="1800">
                <a:latin typeface="Arial" charset="0"/>
                <a:cs typeface="Arial" charset="0"/>
              </a:rPr>
              <a:t>Pluripotency genes</a:t>
            </a:r>
          </a:p>
        </p:txBody>
      </p:sp>
      <p:sp>
        <p:nvSpPr>
          <p:cNvPr id="38926" name="Oval 14"/>
          <p:cNvSpPr>
            <a:spLocks noChangeArrowheads="1"/>
          </p:cNvSpPr>
          <p:nvPr/>
        </p:nvSpPr>
        <p:spPr bwMode="auto">
          <a:xfrm>
            <a:off x="5580063" y="2565400"/>
            <a:ext cx="431800" cy="287338"/>
          </a:xfrm>
          <a:prstGeom prst="ellipse">
            <a:avLst/>
          </a:prstGeom>
          <a:solidFill>
            <a:srgbClr val="EE2E08"/>
          </a:solidFill>
          <a:ln w="9525">
            <a:solidFill>
              <a:schemeClr val="tx1"/>
            </a:solidFill>
            <a:round/>
            <a:headEnd/>
            <a:tailEnd/>
          </a:ln>
        </p:spPr>
        <p:txBody>
          <a:bodyPr wrap="none" anchor="ctr"/>
          <a:lstStyle/>
          <a:p>
            <a:endParaRPr lang="it-IT"/>
          </a:p>
        </p:txBody>
      </p:sp>
      <p:sp>
        <p:nvSpPr>
          <p:cNvPr id="38927" name="Text Box 15"/>
          <p:cNvSpPr txBox="1">
            <a:spLocks noChangeArrowheads="1"/>
          </p:cNvSpPr>
          <p:nvPr/>
        </p:nvSpPr>
        <p:spPr bwMode="auto">
          <a:xfrm>
            <a:off x="5292725" y="2192338"/>
            <a:ext cx="1458913" cy="396875"/>
          </a:xfrm>
          <a:prstGeom prst="rect">
            <a:avLst/>
          </a:prstGeom>
          <a:noFill/>
          <a:ln w="9525">
            <a:noFill/>
            <a:miter lim="800000"/>
            <a:headEnd/>
            <a:tailEnd/>
          </a:ln>
        </p:spPr>
        <p:txBody>
          <a:bodyPr wrap="none">
            <a:spAutoFit/>
          </a:bodyPr>
          <a:lstStyle/>
          <a:p>
            <a:pPr eaLnBrk="1" hangingPunct="1"/>
            <a:r>
              <a:rPr lang="it-IT" sz="1000" b="1">
                <a:latin typeface="Arial" charset="0"/>
                <a:cs typeface="Arial" charset="0"/>
              </a:rPr>
              <a:t>Methylated DNA</a:t>
            </a:r>
          </a:p>
          <a:p>
            <a:pPr eaLnBrk="1" hangingPunct="1"/>
            <a:r>
              <a:rPr lang="it-IT" sz="1000" b="1">
                <a:latin typeface="Arial" charset="0"/>
                <a:cs typeface="Arial" charset="0"/>
              </a:rPr>
              <a:t>Not methylated H3K4</a:t>
            </a:r>
          </a:p>
        </p:txBody>
      </p:sp>
      <p:sp>
        <p:nvSpPr>
          <p:cNvPr id="38928" name="Line 16"/>
          <p:cNvSpPr>
            <a:spLocks noChangeShapeType="1"/>
          </p:cNvSpPr>
          <p:nvPr/>
        </p:nvSpPr>
        <p:spPr bwMode="auto">
          <a:xfrm>
            <a:off x="5364163" y="3067050"/>
            <a:ext cx="863600" cy="0"/>
          </a:xfrm>
          <a:prstGeom prst="line">
            <a:avLst/>
          </a:prstGeom>
          <a:noFill/>
          <a:ln w="9525">
            <a:solidFill>
              <a:schemeClr val="tx1"/>
            </a:solidFill>
            <a:round/>
            <a:headEnd/>
            <a:tailEnd/>
          </a:ln>
        </p:spPr>
        <p:txBody>
          <a:bodyPr/>
          <a:lstStyle/>
          <a:p>
            <a:endParaRPr lang="it-IT"/>
          </a:p>
        </p:txBody>
      </p:sp>
      <p:sp>
        <p:nvSpPr>
          <p:cNvPr id="38929" name="Rectangle 17"/>
          <p:cNvSpPr>
            <a:spLocks noChangeArrowheads="1"/>
          </p:cNvSpPr>
          <p:nvPr/>
        </p:nvSpPr>
        <p:spPr bwMode="auto">
          <a:xfrm>
            <a:off x="6227763" y="2924175"/>
            <a:ext cx="2232025" cy="265113"/>
          </a:xfrm>
          <a:prstGeom prst="rect">
            <a:avLst/>
          </a:prstGeom>
          <a:solidFill>
            <a:schemeClr val="bg1"/>
          </a:solidFill>
          <a:ln w="9525">
            <a:solidFill>
              <a:schemeClr val="tx1"/>
            </a:solidFill>
            <a:miter lim="800000"/>
            <a:headEnd/>
            <a:tailEnd/>
          </a:ln>
        </p:spPr>
        <p:txBody>
          <a:bodyPr wrap="none" anchor="ctr"/>
          <a:lstStyle/>
          <a:p>
            <a:pPr algn="ctr" eaLnBrk="1" hangingPunct="1"/>
            <a:r>
              <a:rPr lang="it-IT" sz="1800">
                <a:latin typeface="Arial" charset="0"/>
                <a:cs typeface="Arial" charset="0"/>
              </a:rPr>
              <a:t>Non-neural lineages</a:t>
            </a:r>
          </a:p>
        </p:txBody>
      </p:sp>
      <p:sp>
        <p:nvSpPr>
          <p:cNvPr id="38930" name="Oval 18"/>
          <p:cNvSpPr>
            <a:spLocks noChangeArrowheads="1"/>
          </p:cNvSpPr>
          <p:nvPr/>
        </p:nvSpPr>
        <p:spPr bwMode="auto">
          <a:xfrm>
            <a:off x="5580063" y="2924175"/>
            <a:ext cx="431800" cy="287338"/>
          </a:xfrm>
          <a:prstGeom prst="ellipse">
            <a:avLst/>
          </a:prstGeom>
          <a:solidFill>
            <a:srgbClr val="EE2E08"/>
          </a:solidFill>
          <a:ln w="9525">
            <a:solidFill>
              <a:schemeClr val="tx1"/>
            </a:solidFill>
            <a:round/>
            <a:headEnd/>
            <a:tailEnd/>
          </a:ln>
        </p:spPr>
        <p:txBody>
          <a:bodyPr wrap="none" anchor="ctr"/>
          <a:lstStyle/>
          <a:p>
            <a:endParaRPr lang="it-IT"/>
          </a:p>
        </p:txBody>
      </p:sp>
      <p:sp>
        <p:nvSpPr>
          <p:cNvPr id="38931" name="Text Box 19"/>
          <p:cNvSpPr txBox="1">
            <a:spLocks noChangeArrowheads="1"/>
          </p:cNvSpPr>
          <p:nvPr/>
        </p:nvSpPr>
        <p:spPr bwMode="auto">
          <a:xfrm>
            <a:off x="6516688" y="5661025"/>
            <a:ext cx="1289050" cy="366713"/>
          </a:xfrm>
          <a:prstGeom prst="rect">
            <a:avLst/>
          </a:prstGeom>
          <a:solidFill>
            <a:srgbClr val="DD1D09"/>
          </a:solidFill>
          <a:ln w="9525">
            <a:noFill/>
            <a:miter lim="800000"/>
            <a:headEnd/>
            <a:tailEnd/>
          </a:ln>
        </p:spPr>
        <p:txBody>
          <a:bodyPr wrap="none">
            <a:spAutoFit/>
          </a:bodyPr>
          <a:lstStyle/>
          <a:p>
            <a:pPr eaLnBrk="1" hangingPunct="1"/>
            <a:r>
              <a:rPr lang="it-IT" sz="1800">
                <a:latin typeface="Arial" charset="0"/>
                <a:cs typeface="Arial" charset="0"/>
              </a:rPr>
              <a:t>Repressed</a:t>
            </a:r>
          </a:p>
        </p:txBody>
      </p:sp>
      <p:sp>
        <p:nvSpPr>
          <p:cNvPr id="38932" name="Rectangle 20"/>
          <p:cNvSpPr>
            <a:spLocks noChangeArrowheads="1"/>
          </p:cNvSpPr>
          <p:nvPr/>
        </p:nvSpPr>
        <p:spPr bwMode="auto">
          <a:xfrm>
            <a:off x="1331913" y="5013325"/>
            <a:ext cx="2232025" cy="265113"/>
          </a:xfrm>
          <a:prstGeom prst="rect">
            <a:avLst/>
          </a:prstGeom>
          <a:solidFill>
            <a:schemeClr val="accent1"/>
          </a:solidFill>
          <a:ln w="9525">
            <a:solidFill>
              <a:schemeClr val="tx1"/>
            </a:solidFill>
            <a:miter lim="800000"/>
            <a:headEnd/>
            <a:tailEnd/>
          </a:ln>
        </p:spPr>
        <p:txBody>
          <a:bodyPr wrap="none" anchor="ctr"/>
          <a:lstStyle/>
          <a:p>
            <a:pPr algn="ctr" eaLnBrk="1" hangingPunct="1"/>
            <a:r>
              <a:rPr lang="it-IT" sz="1800">
                <a:latin typeface="Arial" charset="0"/>
                <a:cs typeface="Arial" charset="0"/>
              </a:rPr>
              <a:t>Neuronal Specific</a:t>
            </a:r>
          </a:p>
        </p:txBody>
      </p:sp>
      <p:sp>
        <p:nvSpPr>
          <p:cNvPr id="38933" name="Line 21"/>
          <p:cNvSpPr>
            <a:spLocks noChangeShapeType="1"/>
          </p:cNvSpPr>
          <p:nvPr/>
        </p:nvSpPr>
        <p:spPr bwMode="auto">
          <a:xfrm>
            <a:off x="468313" y="5156200"/>
            <a:ext cx="863600" cy="0"/>
          </a:xfrm>
          <a:prstGeom prst="line">
            <a:avLst/>
          </a:prstGeom>
          <a:noFill/>
          <a:ln w="9525">
            <a:solidFill>
              <a:schemeClr val="tx1"/>
            </a:solidFill>
            <a:round/>
            <a:headEnd/>
            <a:tailEnd/>
          </a:ln>
        </p:spPr>
        <p:txBody>
          <a:bodyPr/>
          <a:lstStyle/>
          <a:p>
            <a:endParaRPr lang="it-IT"/>
          </a:p>
        </p:txBody>
      </p:sp>
      <p:sp>
        <p:nvSpPr>
          <p:cNvPr id="38934" name="Oval 22"/>
          <p:cNvSpPr>
            <a:spLocks noChangeArrowheads="1"/>
          </p:cNvSpPr>
          <p:nvPr/>
        </p:nvSpPr>
        <p:spPr bwMode="auto">
          <a:xfrm>
            <a:off x="684213" y="5013325"/>
            <a:ext cx="431800" cy="287338"/>
          </a:xfrm>
          <a:prstGeom prst="ellipse">
            <a:avLst/>
          </a:prstGeom>
          <a:solidFill>
            <a:srgbClr val="F3FBA3"/>
          </a:solidFill>
          <a:ln w="9525">
            <a:solidFill>
              <a:schemeClr val="tx1"/>
            </a:solidFill>
            <a:round/>
            <a:headEnd/>
            <a:tailEnd/>
          </a:ln>
        </p:spPr>
        <p:txBody>
          <a:bodyPr wrap="none" anchor="ctr"/>
          <a:lstStyle/>
          <a:p>
            <a:pPr algn="ctr" eaLnBrk="1" hangingPunct="1"/>
            <a:endParaRPr lang="it-IT" sz="1800">
              <a:solidFill>
                <a:srgbClr val="F3FBA3"/>
              </a:solidFill>
              <a:latin typeface="Arial" charset="0"/>
              <a:cs typeface="Arial" charset="0"/>
            </a:endParaRPr>
          </a:p>
        </p:txBody>
      </p:sp>
      <p:sp>
        <p:nvSpPr>
          <p:cNvPr id="38935" name="Text Box 23"/>
          <p:cNvSpPr txBox="1">
            <a:spLocks noChangeArrowheads="1"/>
          </p:cNvSpPr>
          <p:nvPr/>
        </p:nvSpPr>
        <p:spPr bwMode="auto">
          <a:xfrm>
            <a:off x="395288" y="4568825"/>
            <a:ext cx="1047750" cy="396875"/>
          </a:xfrm>
          <a:prstGeom prst="rect">
            <a:avLst/>
          </a:prstGeom>
          <a:noFill/>
          <a:ln w="9525">
            <a:noFill/>
            <a:miter lim="800000"/>
            <a:headEnd/>
            <a:tailEnd/>
          </a:ln>
        </p:spPr>
        <p:txBody>
          <a:bodyPr wrap="none">
            <a:spAutoFit/>
          </a:bodyPr>
          <a:lstStyle/>
          <a:p>
            <a:pPr eaLnBrk="1" hangingPunct="1"/>
            <a:r>
              <a:rPr lang="it-IT" sz="1000" b="1">
                <a:latin typeface="Arial" charset="0"/>
                <a:cs typeface="Arial" charset="0"/>
              </a:rPr>
              <a:t> H3K27me3</a:t>
            </a:r>
          </a:p>
          <a:p>
            <a:pPr eaLnBrk="1" hangingPunct="1"/>
            <a:r>
              <a:rPr lang="it-IT" sz="1000" b="1">
                <a:latin typeface="Arial" charset="0"/>
                <a:cs typeface="Arial" charset="0"/>
              </a:rPr>
              <a:t>H3K4me2/me3</a:t>
            </a:r>
          </a:p>
        </p:txBody>
      </p:sp>
      <p:sp>
        <p:nvSpPr>
          <p:cNvPr id="38936" name="Text Box 24"/>
          <p:cNvSpPr txBox="1">
            <a:spLocks noChangeArrowheads="1"/>
          </p:cNvSpPr>
          <p:nvPr/>
        </p:nvSpPr>
        <p:spPr bwMode="auto">
          <a:xfrm>
            <a:off x="6804025" y="6092825"/>
            <a:ext cx="806450" cy="366713"/>
          </a:xfrm>
          <a:prstGeom prst="rect">
            <a:avLst/>
          </a:prstGeom>
          <a:solidFill>
            <a:srgbClr val="15FB1A"/>
          </a:solidFill>
          <a:ln w="9525">
            <a:noFill/>
            <a:miter lim="800000"/>
            <a:headEnd/>
            <a:tailEnd/>
          </a:ln>
        </p:spPr>
        <p:txBody>
          <a:bodyPr wrap="none">
            <a:spAutoFit/>
          </a:bodyPr>
          <a:lstStyle/>
          <a:p>
            <a:pPr eaLnBrk="1" hangingPunct="1"/>
            <a:r>
              <a:rPr lang="it-IT" sz="1800">
                <a:latin typeface="Arial" charset="0"/>
                <a:cs typeface="Arial" charset="0"/>
              </a:rPr>
              <a:t>Active</a:t>
            </a:r>
          </a:p>
        </p:txBody>
      </p:sp>
      <p:sp>
        <p:nvSpPr>
          <p:cNvPr id="38937" name="Rectangle 25"/>
          <p:cNvSpPr>
            <a:spLocks noChangeArrowheads="1"/>
          </p:cNvSpPr>
          <p:nvPr/>
        </p:nvSpPr>
        <p:spPr bwMode="auto">
          <a:xfrm>
            <a:off x="179388" y="0"/>
            <a:ext cx="8353425" cy="942975"/>
          </a:xfrm>
          <a:prstGeom prst="rect">
            <a:avLst/>
          </a:prstGeom>
          <a:noFill/>
          <a:ln w="9525">
            <a:noFill/>
            <a:miter lim="800000"/>
            <a:headEnd/>
            <a:tailEnd/>
          </a:ln>
        </p:spPr>
        <p:txBody>
          <a:bodyPr>
            <a:spAutoFit/>
          </a:bodyPr>
          <a:lstStyle/>
          <a:p>
            <a:pPr eaLnBrk="1" hangingPunct="1"/>
            <a:r>
              <a:rPr lang="it-IT" sz="1400" b="1">
                <a:latin typeface="Arial" charset="0"/>
                <a:cs typeface="Arial" charset="0"/>
              </a:rPr>
              <a:t>Epigenetic control of neural stem/progenitor cell self-renewal and</a:t>
            </a:r>
          </a:p>
          <a:p>
            <a:pPr eaLnBrk="1" hangingPunct="1"/>
            <a:r>
              <a:rPr lang="it-IT" sz="1400" b="1">
                <a:latin typeface="Arial" charset="0"/>
                <a:cs typeface="Arial" charset="0"/>
              </a:rPr>
              <a:t>differentiation</a:t>
            </a:r>
          </a:p>
          <a:p>
            <a:pPr eaLnBrk="1" hangingPunct="1"/>
            <a:r>
              <a:rPr lang="it-IT" sz="1400">
                <a:latin typeface="Arial" charset="0"/>
                <a:cs typeface="Arial" charset="0"/>
              </a:rPr>
              <a:t>E. Cacci, R. Negri, S. Biagioni, G. Lupo</a:t>
            </a:r>
          </a:p>
          <a:p>
            <a:pPr eaLnBrk="1" hangingPunct="1"/>
            <a:r>
              <a:rPr lang="en-US" sz="1400">
                <a:latin typeface="Arial" charset="0"/>
                <a:cs typeface="Arial" charset="0"/>
              </a:rPr>
              <a:t>Current Topics in Medicinal Chemistry (CTMC) 2015 </a:t>
            </a:r>
            <a:r>
              <a:rPr lang="en-US" sz="1400" i="1">
                <a:latin typeface="Arial" charset="0"/>
                <a:cs typeface="Arial" charset="0"/>
              </a:rPr>
              <a:t>under revision</a:t>
            </a:r>
            <a:endParaRPr lang="it-IT" sz="1400" i="1">
              <a:latin typeface="Arial" charset="0"/>
              <a:cs typeface="Arial" charset="0"/>
            </a:endParaRPr>
          </a:p>
        </p:txBody>
      </p:sp>
      <p:sp>
        <p:nvSpPr>
          <p:cNvPr id="38938" name="Text Box 26"/>
          <p:cNvSpPr txBox="1">
            <a:spLocks noChangeArrowheads="1"/>
          </p:cNvSpPr>
          <p:nvPr/>
        </p:nvSpPr>
        <p:spPr bwMode="auto">
          <a:xfrm>
            <a:off x="5940425" y="4581525"/>
            <a:ext cx="2822575" cy="457200"/>
          </a:xfrm>
          <a:prstGeom prst="rect">
            <a:avLst/>
          </a:prstGeom>
          <a:noFill/>
          <a:ln w="9525">
            <a:noFill/>
            <a:miter lim="800000"/>
            <a:headEnd/>
            <a:tailEnd/>
          </a:ln>
        </p:spPr>
        <p:txBody>
          <a:bodyPr wrap="none">
            <a:spAutoFit/>
          </a:bodyPr>
          <a:lstStyle/>
          <a:p>
            <a:pPr eaLnBrk="1" hangingPunct="1"/>
            <a:r>
              <a:rPr lang="it-IT" sz="1200" b="1">
                <a:latin typeface="Arial" charset="0"/>
                <a:cs typeface="Arial" charset="0"/>
              </a:rPr>
              <a:t>mESC = mouse Embrionic Stem Cell</a:t>
            </a:r>
          </a:p>
          <a:p>
            <a:pPr eaLnBrk="1" hangingPunct="1"/>
            <a:r>
              <a:rPr lang="it-IT" sz="1200" b="1">
                <a:latin typeface="Arial" charset="0"/>
                <a:cs typeface="Arial" charset="0"/>
              </a:rPr>
              <a:t>NSPC =Neural Stem/Progenitor Cell</a:t>
            </a:r>
          </a:p>
        </p:txBody>
      </p:sp>
      <p:sp>
        <p:nvSpPr>
          <p:cNvPr id="38939" name="AutoShape 27"/>
          <p:cNvSpPr>
            <a:spLocks noChangeArrowheads="1"/>
          </p:cNvSpPr>
          <p:nvPr/>
        </p:nvSpPr>
        <p:spPr bwMode="auto">
          <a:xfrm rot="1784140">
            <a:off x="827088" y="2781300"/>
            <a:ext cx="287337" cy="688975"/>
          </a:xfrm>
          <a:prstGeom prst="downArrow">
            <a:avLst>
              <a:gd name="adj1" fmla="val 50000"/>
              <a:gd name="adj2" fmla="val 59945"/>
            </a:avLst>
          </a:prstGeom>
          <a:solidFill>
            <a:srgbClr val="00FF00"/>
          </a:solidFill>
          <a:ln w="9525">
            <a:solidFill>
              <a:schemeClr val="tx1"/>
            </a:solidFill>
            <a:miter lim="800000"/>
            <a:headEnd/>
            <a:tailEnd/>
          </a:ln>
        </p:spPr>
        <p:txBody>
          <a:bodyPr wrap="none" anchor="ctr"/>
          <a:lstStyle/>
          <a:p>
            <a:pPr algn="ctr" eaLnBrk="1" hangingPunct="1"/>
            <a:endParaRPr lang="it-IT" sz="1800">
              <a:latin typeface="Arial" charset="0"/>
              <a:cs typeface="Arial" charset="0"/>
            </a:endParaRPr>
          </a:p>
        </p:txBody>
      </p:sp>
      <p:sp>
        <p:nvSpPr>
          <p:cNvPr id="38940" name="AutoShape 28"/>
          <p:cNvSpPr>
            <a:spLocks noChangeArrowheads="1"/>
          </p:cNvSpPr>
          <p:nvPr/>
        </p:nvSpPr>
        <p:spPr bwMode="auto">
          <a:xfrm rot="-1416774">
            <a:off x="2124075" y="2781300"/>
            <a:ext cx="287338" cy="688975"/>
          </a:xfrm>
          <a:prstGeom prst="downArrow">
            <a:avLst>
              <a:gd name="adj1" fmla="val 50000"/>
              <a:gd name="adj2" fmla="val 59945"/>
            </a:avLst>
          </a:prstGeom>
          <a:solidFill>
            <a:srgbClr val="EE2E08"/>
          </a:solidFill>
          <a:ln w="9525">
            <a:solidFill>
              <a:schemeClr val="tx1"/>
            </a:solidFill>
            <a:miter lim="800000"/>
            <a:headEnd/>
            <a:tailEnd/>
          </a:ln>
        </p:spPr>
        <p:txBody>
          <a:bodyPr wrap="none" anchor="ctr"/>
          <a:lstStyle/>
          <a:p>
            <a:endParaRPr lang="it-IT"/>
          </a:p>
        </p:txBody>
      </p:sp>
      <p:sp>
        <p:nvSpPr>
          <p:cNvPr id="38941" name="Line 29"/>
          <p:cNvSpPr>
            <a:spLocks noChangeShapeType="1"/>
          </p:cNvSpPr>
          <p:nvPr/>
        </p:nvSpPr>
        <p:spPr bwMode="auto">
          <a:xfrm>
            <a:off x="323850" y="3873500"/>
            <a:ext cx="863600" cy="0"/>
          </a:xfrm>
          <a:prstGeom prst="line">
            <a:avLst/>
          </a:prstGeom>
          <a:noFill/>
          <a:ln w="9525">
            <a:solidFill>
              <a:schemeClr val="tx1"/>
            </a:solidFill>
            <a:round/>
            <a:headEnd/>
            <a:tailEnd/>
          </a:ln>
        </p:spPr>
        <p:txBody>
          <a:bodyPr/>
          <a:lstStyle/>
          <a:p>
            <a:endParaRPr lang="it-IT"/>
          </a:p>
        </p:txBody>
      </p:sp>
      <p:sp>
        <p:nvSpPr>
          <p:cNvPr id="38942" name="Oval 30"/>
          <p:cNvSpPr>
            <a:spLocks noChangeArrowheads="1"/>
          </p:cNvSpPr>
          <p:nvPr/>
        </p:nvSpPr>
        <p:spPr bwMode="auto">
          <a:xfrm>
            <a:off x="541338" y="3730625"/>
            <a:ext cx="431800" cy="287338"/>
          </a:xfrm>
          <a:prstGeom prst="ellipse">
            <a:avLst/>
          </a:prstGeom>
          <a:solidFill>
            <a:srgbClr val="00FF00"/>
          </a:solidFill>
          <a:ln w="9525">
            <a:solidFill>
              <a:schemeClr val="tx1"/>
            </a:solidFill>
            <a:round/>
            <a:headEnd/>
            <a:tailEnd/>
          </a:ln>
        </p:spPr>
        <p:txBody>
          <a:bodyPr wrap="none" anchor="ctr"/>
          <a:lstStyle/>
          <a:p>
            <a:pPr algn="ctr" eaLnBrk="1" hangingPunct="1"/>
            <a:endParaRPr lang="it-IT" sz="1800">
              <a:solidFill>
                <a:srgbClr val="00FF00"/>
              </a:solidFill>
              <a:latin typeface="Arial" charset="0"/>
              <a:cs typeface="Arial" charset="0"/>
            </a:endParaRPr>
          </a:p>
        </p:txBody>
      </p:sp>
      <p:sp>
        <p:nvSpPr>
          <p:cNvPr id="38943" name="Text Box 31"/>
          <p:cNvSpPr txBox="1">
            <a:spLocks noChangeArrowheads="1"/>
          </p:cNvSpPr>
          <p:nvPr/>
        </p:nvSpPr>
        <p:spPr bwMode="auto">
          <a:xfrm>
            <a:off x="2085975" y="3429000"/>
            <a:ext cx="830263" cy="244475"/>
          </a:xfrm>
          <a:prstGeom prst="rect">
            <a:avLst/>
          </a:prstGeom>
          <a:noFill/>
          <a:ln w="9525">
            <a:noFill/>
            <a:miter lim="800000"/>
            <a:headEnd/>
            <a:tailEnd/>
          </a:ln>
        </p:spPr>
        <p:txBody>
          <a:bodyPr wrap="none">
            <a:spAutoFit/>
          </a:bodyPr>
          <a:lstStyle/>
          <a:p>
            <a:pPr eaLnBrk="1" hangingPunct="1"/>
            <a:r>
              <a:rPr lang="it-IT" sz="1000" b="1">
                <a:latin typeface="Arial" charset="0"/>
                <a:cs typeface="Arial" charset="0"/>
              </a:rPr>
              <a:t>H3K27me3</a:t>
            </a:r>
          </a:p>
        </p:txBody>
      </p:sp>
      <p:sp>
        <p:nvSpPr>
          <p:cNvPr id="38944" name="Line 32"/>
          <p:cNvSpPr>
            <a:spLocks noChangeShapeType="1"/>
          </p:cNvSpPr>
          <p:nvPr/>
        </p:nvSpPr>
        <p:spPr bwMode="auto">
          <a:xfrm>
            <a:off x="2052638" y="3860800"/>
            <a:ext cx="863600" cy="0"/>
          </a:xfrm>
          <a:prstGeom prst="line">
            <a:avLst/>
          </a:prstGeom>
          <a:noFill/>
          <a:ln w="9525">
            <a:solidFill>
              <a:schemeClr val="tx1"/>
            </a:solidFill>
            <a:round/>
            <a:headEnd/>
            <a:tailEnd/>
          </a:ln>
        </p:spPr>
        <p:txBody>
          <a:bodyPr/>
          <a:lstStyle/>
          <a:p>
            <a:endParaRPr lang="it-IT"/>
          </a:p>
        </p:txBody>
      </p:sp>
      <p:sp>
        <p:nvSpPr>
          <p:cNvPr id="38945" name="Oval 33"/>
          <p:cNvSpPr>
            <a:spLocks noChangeArrowheads="1"/>
          </p:cNvSpPr>
          <p:nvPr/>
        </p:nvSpPr>
        <p:spPr bwMode="auto">
          <a:xfrm>
            <a:off x="2268538" y="3703638"/>
            <a:ext cx="431800" cy="287337"/>
          </a:xfrm>
          <a:prstGeom prst="ellipse">
            <a:avLst/>
          </a:prstGeom>
          <a:solidFill>
            <a:srgbClr val="EE2E08"/>
          </a:solidFill>
          <a:ln w="9525">
            <a:solidFill>
              <a:schemeClr val="tx1"/>
            </a:solidFill>
            <a:round/>
            <a:headEnd/>
            <a:tailEnd/>
          </a:ln>
        </p:spPr>
        <p:txBody>
          <a:bodyPr wrap="none" anchor="ctr"/>
          <a:lstStyle/>
          <a:p>
            <a:endParaRPr lang="it-IT"/>
          </a:p>
        </p:txBody>
      </p:sp>
      <p:sp>
        <p:nvSpPr>
          <p:cNvPr id="38946" name="Text Box 34"/>
          <p:cNvSpPr txBox="1">
            <a:spLocks noChangeArrowheads="1"/>
          </p:cNvSpPr>
          <p:nvPr/>
        </p:nvSpPr>
        <p:spPr bwMode="auto">
          <a:xfrm>
            <a:off x="227013" y="3286125"/>
            <a:ext cx="1047750" cy="396875"/>
          </a:xfrm>
          <a:prstGeom prst="rect">
            <a:avLst/>
          </a:prstGeom>
          <a:noFill/>
          <a:ln w="9525">
            <a:noFill/>
            <a:miter lim="800000"/>
            <a:headEnd/>
            <a:tailEnd/>
          </a:ln>
        </p:spPr>
        <p:txBody>
          <a:bodyPr wrap="none">
            <a:spAutoFit/>
          </a:bodyPr>
          <a:lstStyle/>
          <a:p>
            <a:pPr eaLnBrk="1" hangingPunct="1"/>
            <a:endParaRPr lang="it-IT" sz="1000" b="1">
              <a:latin typeface="Arial" charset="0"/>
              <a:cs typeface="Arial" charset="0"/>
            </a:endParaRPr>
          </a:p>
          <a:p>
            <a:pPr eaLnBrk="1" hangingPunct="1"/>
            <a:r>
              <a:rPr lang="it-IT" sz="1000" b="1">
                <a:latin typeface="Arial" charset="0"/>
                <a:cs typeface="Arial" charset="0"/>
              </a:rPr>
              <a:t>H3K4me2/me3</a:t>
            </a:r>
          </a:p>
        </p:txBody>
      </p:sp>
      <p:sp>
        <p:nvSpPr>
          <p:cNvPr id="38947" name="AutoShape 35"/>
          <p:cNvSpPr>
            <a:spLocks noChangeArrowheads="1"/>
          </p:cNvSpPr>
          <p:nvPr/>
        </p:nvSpPr>
        <p:spPr bwMode="auto">
          <a:xfrm>
            <a:off x="757238" y="5445125"/>
            <a:ext cx="287337" cy="688975"/>
          </a:xfrm>
          <a:prstGeom prst="downArrow">
            <a:avLst>
              <a:gd name="adj1" fmla="val 50000"/>
              <a:gd name="adj2" fmla="val 59945"/>
            </a:avLst>
          </a:prstGeom>
          <a:solidFill>
            <a:srgbClr val="00FF00"/>
          </a:solidFill>
          <a:ln w="9525">
            <a:solidFill>
              <a:schemeClr val="tx1"/>
            </a:solidFill>
            <a:miter lim="800000"/>
            <a:headEnd/>
            <a:tailEnd/>
          </a:ln>
        </p:spPr>
        <p:txBody>
          <a:bodyPr wrap="none" anchor="ctr"/>
          <a:lstStyle/>
          <a:p>
            <a:pPr algn="ctr" eaLnBrk="1" hangingPunct="1"/>
            <a:endParaRPr lang="it-IT" sz="1800">
              <a:latin typeface="Arial" charset="0"/>
              <a:cs typeface="Arial" charset="0"/>
            </a:endParaRPr>
          </a:p>
        </p:txBody>
      </p:sp>
      <p:sp>
        <p:nvSpPr>
          <p:cNvPr id="38948" name="Line 36"/>
          <p:cNvSpPr>
            <a:spLocks noChangeShapeType="1"/>
          </p:cNvSpPr>
          <p:nvPr/>
        </p:nvSpPr>
        <p:spPr bwMode="auto">
          <a:xfrm>
            <a:off x="468313" y="6526213"/>
            <a:ext cx="863600" cy="0"/>
          </a:xfrm>
          <a:prstGeom prst="line">
            <a:avLst/>
          </a:prstGeom>
          <a:noFill/>
          <a:ln w="9525">
            <a:solidFill>
              <a:schemeClr val="tx1"/>
            </a:solidFill>
            <a:round/>
            <a:headEnd/>
            <a:tailEnd/>
          </a:ln>
        </p:spPr>
        <p:txBody>
          <a:bodyPr/>
          <a:lstStyle/>
          <a:p>
            <a:endParaRPr lang="it-IT"/>
          </a:p>
        </p:txBody>
      </p:sp>
      <p:sp>
        <p:nvSpPr>
          <p:cNvPr id="38949" name="Oval 37"/>
          <p:cNvSpPr>
            <a:spLocks noChangeArrowheads="1"/>
          </p:cNvSpPr>
          <p:nvPr/>
        </p:nvSpPr>
        <p:spPr bwMode="auto">
          <a:xfrm>
            <a:off x="684213" y="6381750"/>
            <a:ext cx="431800" cy="287338"/>
          </a:xfrm>
          <a:prstGeom prst="ellipse">
            <a:avLst/>
          </a:prstGeom>
          <a:solidFill>
            <a:srgbClr val="00FF00"/>
          </a:solidFill>
          <a:ln w="9525">
            <a:solidFill>
              <a:schemeClr val="tx1"/>
            </a:solidFill>
            <a:round/>
            <a:headEnd/>
            <a:tailEnd/>
          </a:ln>
        </p:spPr>
        <p:txBody>
          <a:bodyPr wrap="none" anchor="ctr"/>
          <a:lstStyle/>
          <a:p>
            <a:pPr algn="ctr" eaLnBrk="1" hangingPunct="1"/>
            <a:endParaRPr lang="it-IT" sz="1800">
              <a:solidFill>
                <a:srgbClr val="00FF00"/>
              </a:solidFill>
              <a:latin typeface="Arial" charset="0"/>
              <a:cs typeface="Arial" charset="0"/>
            </a:endParaRPr>
          </a:p>
        </p:txBody>
      </p:sp>
      <p:sp>
        <p:nvSpPr>
          <p:cNvPr id="38950" name="Text Box 38"/>
          <p:cNvSpPr txBox="1">
            <a:spLocks noChangeArrowheads="1"/>
          </p:cNvSpPr>
          <p:nvPr/>
        </p:nvSpPr>
        <p:spPr bwMode="auto">
          <a:xfrm>
            <a:off x="395288" y="5949950"/>
            <a:ext cx="1047750" cy="396875"/>
          </a:xfrm>
          <a:prstGeom prst="rect">
            <a:avLst/>
          </a:prstGeom>
          <a:noFill/>
          <a:ln w="9525">
            <a:noFill/>
            <a:miter lim="800000"/>
            <a:headEnd/>
            <a:tailEnd/>
          </a:ln>
        </p:spPr>
        <p:txBody>
          <a:bodyPr wrap="none">
            <a:spAutoFit/>
          </a:bodyPr>
          <a:lstStyle/>
          <a:p>
            <a:pPr eaLnBrk="1" hangingPunct="1"/>
            <a:endParaRPr lang="it-IT" sz="1000" b="1">
              <a:latin typeface="Arial" charset="0"/>
              <a:cs typeface="Arial" charset="0"/>
            </a:endParaRPr>
          </a:p>
          <a:p>
            <a:pPr eaLnBrk="1" hangingPunct="1"/>
            <a:r>
              <a:rPr lang="it-IT" sz="1000" b="1">
                <a:latin typeface="Arial" charset="0"/>
                <a:cs typeface="Arial" charset="0"/>
              </a:rPr>
              <a:t>H3K4me2/me3</a:t>
            </a:r>
          </a:p>
        </p:txBody>
      </p:sp>
      <p:sp>
        <p:nvSpPr>
          <p:cNvPr id="38951" name="Text Box 39"/>
          <p:cNvSpPr txBox="1">
            <a:spLocks noChangeArrowheads="1"/>
          </p:cNvSpPr>
          <p:nvPr/>
        </p:nvSpPr>
        <p:spPr bwMode="auto">
          <a:xfrm>
            <a:off x="179388" y="4090988"/>
            <a:ext cx="1241425" cy="274637"/>
          </a:xfrm>
          <a:prstGeom prst="rect">
            <a:avLst/>
          </a:prstGeom>
          <a:noFill/>
          <a:ln w="9525">
            <a:noFill/>
            <a:miter lim="800000"/>
            <a:headEnd/>
            <a:tailEnd/>
          </a:ln>
        </p:spPr>
        <p:txBody>
          <a:bodyPr wrap="none">
            <a:spAutoFit/>
          </a:bodyPr>
          <a:lstStyle/>
          <a:p>
            <a:pPr eaLnBrk="1" hangingPunct="1"/>
            <a:r>
              <a:rPr lang="it-IT" sz="1200" b="1">
                <a:latin typeface="Arial" charset="0"/>
                <a:cs typeface="Arial" charset="0"/>
              </a:rPr>
              <a:t>NSPC-Specific</a:t>
            </a:r>
          </a:p>
        </p:txBody>
      </p:sp>
      <p:sp>
        <p:nvSpPr>
          <p:cNvPr id="38952" name="Text Box 40"/>
          <p:cNvSpPr txBox="1">
            <a:spLocks noChangeArrowheads="1"/>
          </p:cNvSpPr>
          <p:nvPr/>
        </p:nvSpPr>
        <p:spPr bwMode="auto">
          <a:xfrm>
            <a:off x="1654175" y="4090988"/>
            <a:ext cx="1622425" cy="274637"/>
          </a:xfrm>
          <a:prstGeom prst="rect">
            <a:avLst/>
          </a:prstGeom>
          <a:noFill/>
          <a:ln w="9525">
            <a:noFill/>
            <a:miter lim="800000"/>
            <a:headEnd/>
            <a:tailEnd/>
          </a:ln>
        </p:spPr>
        <p:txBody>
          <a:bodyPr wrap="none">
            <a:spAutoFit/>
          </a:bodyPr>
          <a:lstStyle/>
          <a:p>
            <a:pPr eaLnBrk="1" hangingPunct="1"/>
            <a:r>
              <a:rPr lang="it-IT" sz="1200" b="1">
                <a:latin typeface="Arial" charset="0"/>
                <a:cs typeface="Arial" charset="0"/>
              </a:rPr>
              <a:t>Alternative lineages</a:t>
            </a:r>
          </a:p>
        </p:txBody>
      </p:sp>
      <p:sp>
        <p:nvSpPr>
          <p:cNvPr id="38953" name="Text Box 41"/>
          <p:cNvSpPr txBox="1">
            <a:spLocks noChangeArrowheads="1"/>
          </p:cNvSpPr>
          <p:nvPr/>
        </p:nvSpPr>
        <p:spPr bwMode="auto">
          <a:xfrm>
            <a:off x="755650" y="2157413"/>
            <a:ext cx="2173288" cy="581025"/>
          </a:xfrm>
          <a:prstGeom prst="rect">
            <a:avLst/>
          </a:prstGeom>
          <a:solidFill>
            <a:srgbClr val="FFFDA1"/>
          </a:solidFill>
          <a:ln w="9525">
            <a:noFill/>
            <a:miter lim="800000"/>
            <a:headEnd/>
            <a:tailEnd/>
          </a:ln>
        </p:spPr>
        <p:txBody>
          <a:bodyPr wrap="none">
            <a:spAutoFit/>
          </a:bodyPr>
          <a:lstStyle/>
          <a:p>
            <a:pPr eaLnBrk="1" hangingPunct="1"/>
            <a:r>
              <a:rPr lang="it-IT" sz="1600" b="1">
                <a:latin typeface="Arial" charset="0"/>
                <a:cs typeface="Arial" charset="0"/>
              </a:rPr>
              <a:t>Bivalent promoters </a:t>
            </a:r>
          </a:p>
          <a:p>
            <a:pPr eaLnBrk="1" hangingPunct="1"/>
            <a:r>
              <a:rPr lang="it-IT" sz="1600" b="1">
                <a:latin typeface="Arial" charset="0"/>
                <a:cs typeface="Arial" charset="0"/>
              </a:rPr>
              <a:t>poised for activation</a:t>
            </a:r>
          </a:p>
        </p:txBody>
      </p:sp>
      <p:pic>
        <p:nvPicPr>
          <p:cNvPr id="42" name="Segnale acust. registr.">
            <a:hlinkClick r:id="" action="ppaction://media"/>
          </p:cNvPr>
          <p:cNvPicPr>
            <a:picLocks noRot="1" noChangeAspect="1"/>
          </p:cNvPicPr>
          <p:nvPr>
            <a:wavAudioFile r:embed="rId1" name="Segnale acust. registr."/>
          </p:nvPr>
        </p:nvPicPr>
        <p:blipFill>
          <a:blip r:embed="rId3"/>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819" fill="hold"/>
                                        <p:tgtEl>
                                          <p:spTgt spid="42"/>
                                        </p:tgtEl>
                                      </p:cBhvr>
                                    </p:cmd>
                                  </p:childTnLst>
                                </p:cTn>
                              </p:par>
                            </p:childTnLst>
                          </p:cTn>
                        </p:par>
                      </p:childTnLst>
                    </p:cTn>
                  </p:par>
                </p:childTnLst>
              </p:cTn>
              <p:nextCondLst>
                <p:cond evt="onClick" delay="0">
                  <p:tgtEl>
                    <p:spTgt spid="42"/>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srcRect/>
          <a:stretch>
            <a:fillRect/>
          </a:stretch>
        </p:blipFill>
        <p:spPr bwMode="auto">
          <a:xfrm>
            <a:off x="989013" y="1581150"/>
            <a:ext cx="7164387" cy="3695700"/>
          </a:xfrm>
          <a:prstGeom prst="rect">
            <a:avLst/>
          </a:prstGeom>
          <a:noFill/>
          <a:ln w="9525">
            <a:noFill/>
            <a:miter lim="800000"/>
            <a:headEnd/>
            <a:tailEnd/>
          </a:ln>
        </p:spPr>
      </p:pic>
      <p:sp>
        <p:nvSpPr>
          <p:cNvPr id="44035" name="Rectangle 3"/>
          <p:cNvSpPr>
            <a:spLocks noChangeArrowheads="1"/>
          </p:cNvSpPr>
          <p:nvPr/>
        </p:nvSpPr>
        <p:spPr bwMode="auto">
          <a:xfrm>
            <a:off x="3673475" y="6099175"/>
            <a:ext cx="5067300" cy="274638"/>
          </a:xfrm>
          <a:prstGeom prst="rect">
            <a:avLst/>
          </a:prstGeom>
          <a:noFill/>
          <a:ln w="9525">
            <a:noFill/>
            <a:miter lim="800000"/>
            <a:headEnd/>
            <a:tailEnd/>
          </a:ln>
        </p:spPr>
        <p:txBody>
          <a:bodyPr wrap="none" anchor="ctr">
            <a:spAutoFit/>
          </a:bodyPr>
          <a:lstStyle/>
          <a:p>
            <a:r>
              <a:rPr lang="it-IT" sz="1200" b="1">
                <a:cs typeface="Arial" charset="0"/>
              </a:rPr>
              <a:t>Chromatin signatures of cancer Marc A. Morgan and Ali Shilatifard, 2015 </a:t>
            </a:r>
          </a:p>
        </p:txBody>
      </p:sp>
      <p:pic>
        <p:nvPicPr>
          <p:cNvPr id="4"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heung fig 2"/>
          <p:cNvPicPr>
            <a:picLocks noChangeAspect="1" noChangeArrowheads="1"/>
          </p:cNvPicPr>
          <p:nvPr/>
        </p:nvPicPr>
        <p:blipFill>
          <a:blip r:embed="rId4"/>
          <a:srcRect/>
          <a:stretch>
            <a:fillRect/>
          </a:stretch>
        </p:blipFill>
        <p:spPr bwMode="auto">
          <a:xfrm>
            <a:off x="1116013" y="1276350"/>
            <a:ext cx="7561262" cy="4673600"/>
          </a:xfrm>
          <a:prstGeom prst="rect">
            <a:avLst/>
          </a:prstGeom>
          <a:noFill/>
          <a:ln w="9525">
            <a:noFill/>
            <a:miter lim="800000"/>
            <a:headEnd/>
            <a:tailEnd/>
          </a:ln>
        </p:spPr>
      </p:pic>
      <p:sp>
        <p:nvSpPr>
          <p:cNvPr id="45059" name="Text Box 3"/>
          <p:cNvSpPr txBox="1">
            <a:spLocks noChangeArrowheads="1"/>
          </p:cNvSpPr>
          <p:nvPr/>
        </p:nvSpPr>
        <p:spPr bwMode="auto">
          <a:xfrm>
            <a:off x="34925" y="5229225"/>
            <a:ext cx="3048000" cy="1616075"/>
          </a:xfrm>
          <a:prstGeom prst="rect">
            <a:avLst/>
          </a:prstGeom>
          <a:noFill/>
          <a:ln w="9525">
            <a:noFill/>
            <a:miter lim="800000"/>
            <a:headEnd/>
            <a:tailEnd/>
          </a:ln>
        </p:spPr>
        <p:txBody>
          <a:bodyPr>
            <a:spAutoFit/>
          </a:bodyPr>
          <a:lstStyle/>
          <a:p>
            <a:r>
              <a:rPr lang="en-US" sz="2000">
                <a:latin typeface="Comic Sans MS" pitchFamily="66" charset="0"/>
              </a:rPr>
              <a:t>H3 phosphorylation </a:t>
            </a:r>
          </a:p>
          <a:p>
            <a:r>
              <a:rPr lang="en-US" sz="2000">
                <a:latin typeface="Comic Sans MS" pitchFamily="66" charset="0"/>
              </a:rPr>
              <a:t>is important in gene activation </a:t>
            </a:r>
          </a:p>
          <a:p>
            <a:r>
              <a:rPr lang="en-US" sz="2000">
                <a:latin typeface="Comic Sans MS" pitchFamily="66" charset="0"/>
              </a:rPr>
              <a:t>and mitotic chromosome condensation</a:t>
            </a:r>
          </a:p>
        </p:txBody>
      </p:sp>
      <p:sp>
        <p:nvSpPr>
          <p:cNvPr id="45060" name="Rectangle 4"/>
          <p:cNvSpPr>
            <a:spLocks noChangeArrowheads="1"/>
          </p:cNvSpPr>
          <p:nvPr/>
        </p:nvSpPr>
        <p:spPr bwMode="auto">
          <a:xfrm>
            <a:off x="71438" y="73025"/>
            <a:ext cx="3348037" cy="763588"/>
          </a:xfrm>
          <a:prstGeom prst="rect">
            <a:avLst/>
          </a:prstGeom>
          <a:solidFill>
            <a:schemeClr val="bg1"/>
          </a:solidFill>
          <a:ln w="38100">
            <a:solidFill>
              <a:schemeClr val="tx1"/>
            </a:solidFill>
            <a:miter lim="800000"/>
            <a:headEnd/>
            <a:tailEnd/>
          </a:ln>
        </p:spPr>
        <p:txBody>
          <a:bodyPr wrap="none" anchor="ctr"/>
          <a:lstStyle/>
          <a:p>
            <a:pPr algn="ctr" eaLnBrk="1" hangingPunct="1"/>
            <a:r>
              <a:rPr lang="it-IT" sz="3200">
                <a:solidFill>
                  <a:srgbClr val="0000CC"/>
                </a:solidFill>
                <a:latin typeface="Comic Sans MS" pitchFamily="66" charset="0"/>
              </a:rPr>
              <a:t>Phosphorylation</a:t>
            </a:r>
          </a:p>
        </p:txBody>
      </p:sp>
      <p:sp>
        <p:nvSpPr>
          <p:cNvPr id="45061" name="Line 5"/>
          <p:cNvSpPr>
            <a:spLocks noChangeShapeType="1"/>
          </p:cNvSpPr>
          <p:nvPr/>
        </p:nvSpPr>
        <p:spPr bwMode="auto">
          <a:xfrm flipV="1">
            <a:off x="1476375" y="5949950"/>
            <a:ext cx="1223963" cy="142875"/>
          </a:xfrm>
          <a:prstGeom prst="line">
            <a:avLst/>
          </a:prstGeom>
          <a:noFill/>
          <a:ln w="9525">
            <a:solidFill>
              <a:schemeClr val="tx1"/>
            </a:solidFill>
            <a:round/>
            <a:headEnd/>
            <a:tailEnd type="triangle" w="med" len="med"/>
          </a:ln>
        </p:spPr>
        <p:txBody>
          <a:bodyPr/>
          <a:lstStyle/>
          <a:p>
            <a:endParaRPr lang="it-IT"/>
          </a:p>
        </p:txBody>
      </p:sp>
      <p:sp>
        <p:nvSpPr>
          <p:cNvPr id="45062" name="Line 6"/>
          <p:cNvSpPr>
            <a:spLocks noChangeShapeType="1"/>
          </p:cNvSpPr>
          <p:nvPr/>
        </p:nvSpPr>
        <p:spPr bwMode="auto">
          <a:xfrm flipV="1">
            <a:off x="1835150" y="6021388"/>
            <a:ext cx="4321175" cy="647700"/>
          </a:xfrm>
          <a:prstGeom prst="line">
            <a:avLst/>
          </a:prstGeom>
          <a:noFill/>
          <a:ln w="9525">
            <a:solidFill>
              <a:schemeClr val="tx1"/>
            </a:solidFill>
            <a:round/>
            <a:headEnd/>
            <a:tailEnd type="triangle" w="med" len="med"/>
          </a:ln>
        </p:spPr>
        <p:txBody>
          <a:bodyPr/>
          <a:lstStyle/>
          <a:p>
            <a:endParaRPr lang="it-IT"/>
          </a:p>
        </p:txBody>
      </p:sp>
      <p:pic>
        <p:nvPicPr>
          <p:cNvPr id="7"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74"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71438" y="73025"/>
            <a:ext cx="3348037" cy="763588"/>
          </a:xfrm>
          <a:prstGeom prst="rect">
            <a:avLst/>
          </a:prstGeom>
          <a:solidFill>
            <a:schemeClr val="bg1"/>
          </a:solidFill>
          <a:ln w="38100">
            <a:solidFill>
              <a:schemeClr val="tx1"/>
            </a:solidFill>
            <a:miter lim="800000"/>
            <a:headEnd/>
            <a:tailEnd/>
          </a:ln>
        </p:spPr>
        <p:txBody>
          <a:bodyPr wrap="none" anchor="ctr"/>
          <a:lstStyle/>
          <a:p>
            <a:pPr algn="ctr" eaLnBrk="1" hangingPunct="1"/>
            <a:r>
              <a:rPr lang="it-IT">
                <a:solidFill>
                  <a:srgbClr val="0000CC"/>
                </a:solidFill>
              </a:rPr>
              <a:t>Phosphorylation</a:t>
            </a:r>
          </a:p>
        </p:txBody>
      </p:sp>
      <p:sp>
        <p:nvSpPr>
          <p:cNvPr id="46083" name="Text Box 3"/>
          <p:cNvSpPr txBox="1">
            <a:spLocks noChangeArrowheads="1"/>
          </p:cNvSpPr>
          <p:nvPr/>
        </p:nvSpPr>
        <p:spPr bwMode="auto">
          <a:xfrm>
            <a:off x="323850" y="1196975"/>
            <a:ext cx="8312150" cy="641350"/>
          </a:xfrm>
          <a:prstGeom prst="rect">
            <a:avLst/>
          </a:prstGeom>
          <a:noFill/>
          <a:ln w="9525">
            <a:noFill/>
            <a:miter lim="800000"/>
            <a:headEnd/>
            <a:tailEnd/>
          </a:ln>
        </p:spPr>
        <p:txBody>
          <a:bodyPr wrap="none">
            <a:spAutoFit/>
          </a:bodyPr>
          <a:lstStyle/>
          <a:p>
            <a:pPr eaLnBrk="1" hangingPunct="1"/>
            <a:r>
              <a:rPr lang="it-IT" sz="1800" b="1">
                <a:latin typeface="Arial" charset="0"/>
              </a:rPr>
              <a:t>La fosforilazione sembra essere un processo importante per la capacità di </a:t>
            </a:r>
          </a:p>
          <a:p>
            <a:pPr eaLnBrk="1" hangingPunct="1"/>
            <a:r>
              <a:rPr lang="it-IT" sz="1800" b="1">
                <a:latin typeface="Arial" charset="0"/>
              </a:rPr>
              <a:t>creare un “concentramento di cariche”. </a:t>
            </a:r>
          </a:p>
        </p:txBody>
      </p:sp>
      <p:sp>
        <p:nvSpPr>
          <p:cNvPr id="46084" name="Line 4"/>
          <p:cNvSpPr>
            <a:spLocks noChangeShapeType="1"/>
          </p:cNvSpPr>
          <p:nvPr/>
        </p:nvSpPr>
        <p:spPr bwMode="auto">
          <a:xfrm flipH="1">
            <a:off x="1331913" y="2133600"/>
            <a:ext cx="503237" cy="2087563"/>
          </a:xfrm>
          <a:prstGeom prst="line">
            <a:avLst/>
          </a:prstGeom>
          <a:noFill/>
          <a:ln w="9525">
            <a:solidFill>
              <a:schemeClr val="tx1"/>
            </a:solidFill>
            <a:round/>
            <a:headEnd/>
            <a:tailEnd type="triangle" w="med" len="med"/>
          </a:ln>
        </p:spPr>
        <p:txBody>
          <a:bodyPr/>
          <a:lstStyle/>
          <a:p>
            <a:endParaRPr lang="it-IT"/>
          </a:p>
        </p:txBody>
      </p:sp>
      <p:sp>
        <p:nvSpPr>
          <p:cNvPr id="46085" name="Text Box 5"/>
          <p:cNvSpPr txBox="1">
            <a:spLocks noChangeArrowheads="1"/>
          </p:cNvSpPr>
          <p:nvPr/>
        </p:nvSpPr>
        <p:spPr bwMode="auto">
          <a:xfrm>
            <a:off x="2771775" y="5013325"/>
            <a:ext cx="3344863" cy="1190625"/>
          </a:xfrm>
          <a:prstGeom prst="rect">
            <a:avLst/>
          </a:prstGeom>
          <a:noFill/>
          <a:ln w="9525">
            <a:noFill/>
            <a:miter lim="800000"/>
            <a:headEnd/>
            <a:tailEnd/>
          </a:ln>
        </p:spPr>
        <p:txBody>
          <a:bodyPr wrap="none">
            <a:spAutoFit/>
          </a:bodyPr>
          <a:lstStyle/>
          <a:p>
            <a:pPr eaLnBrk="1" hangingPunct="1"/>
            <a:r>
              <a:rPr lang="it-IT" sz="1800">
                <a:latin typeface="Comic Sans MS" pitchFamily="66" charset="0"/>
              </a:rPr>
              <a:t>La variante istonica H2A.Z </a:t>
            </a:r>
          </a:p>
          <a:p>
            <a:pPr eaLnBrk="1" hangingPunct="1"/>
            <a:r>
              <a:rPr lang="it-IT" sz="1800">
                <a:latin typeface="Comic Sans MS" pitchFamily="66" charset="0"/>
              </a:rPr>
              <a:t>è sensibile alla fosforilazione </a:t>
            </a:r>
          </a:p>
          <a:p>
            <a:pPr eaLnBrk="1" hangingPunct="1"/>
            <a:r>
              <a:rPr lang="it-IT" sz="1800">
                <a:latin typeface="Comic Sans MS" pitchFamily="66" charset="0"/>
              </a:rPr>
              <a:t>attraverso un meccanismo </a:t>
            </a:r>
          </a:p>
          <a:p>
            <a:pPr eaLnBrk="1" hangingPunct="1"/>
            <a:r>
              <a:rPr lang="it-IT" sz="1800">
                <a:latin typeface="Comic Sans MS" pitchFamily="66" charset="0"/>
              </a:rPr>
              <a:t>ancora poco chiaro</a:t>
            </a:r>
          </a:p>
        </p:txBody>
      </p:sp>
      <p:sp>
        <p:nvSpPr>
          <p:cNvPr id="46086" name="Text Box 6"/>
          <p:cNvSpPr txBox="1">
            <a:spLocks noChangeArrowheads="1"/>
          </p:cNvSpPr>
          <p:nvPr/>
        </p:nvSpPr>
        <p:spPr bwMode="auto">
          <a:xfrm>
            <a:off x="107950" y="4221163"/>
            <a:ext cx="4078288" cy="915987"/>
          </a:xfrm>
          <a:prstGeom prst="rect">
            <a:avLst/>
          </a:prstGeom>
          <a:noFill/>
          <a:ln w="9525">
            <a:noFill/>
            <a:miter lim="800000"/>
            <a:headEnd/>
            <a:tailEnd/>
          </a:ln>
        </p:spPr>
        <p:txBody>
          <a:bodyPr wrap="none">
            <a:spAutoFit/>
          </a:bodyPr>
          <a:lstStyle/>
          <a:p>
            <a:pPr eaLnBrk="1" hangingPunct="1"/>
            <a:r>
              <a:rPr lang="it-IT" sz="1800">
                <a:latin typeface="Comic Sans MS" pitchFamily="66" charset="0"/>
              </a:rPr>
              <a:t>La fosforilazione delle zone positive </a:t>
            </a:r>
          </a:p>
          <a:p>
            <a:pPr eaLnBrk="1" hangingPunct="1"/>
            <a:r>
              <a:rPr lang="it-IT" sz="1800">
                <a:latin typeface="Comic Sans MS" pitchFamily="66" charset="0"/>
              </a:rPr>
              <a:t>di H1 favorisca la dissociazione di </a:t>
            </a:r>
          </a:p>
          <a:p>
            <a:pPr eaLnBrk="1" hangingPunct="1"/>
            <a:r>
              <a:rPr lang="it-IT" sz="1800">
                <a:latin typeface="Comic Sans MS" pitchFamily="66" charset="0"/>
              </a:rPr>
              <a:t>questo dal DNA </a:t>
            </a:r>
          </a:p>
        </p:txBody>
      </p:sp>
      <p:sp>
        <p:nvSpPr>
          <p:cNvPr id="46087" name="Line 7"/>
          <p:cNvSpPr>
            <a:spLocks noChangeShapeType="1"/>
          </p:cNvSpPr>
          <p:nvPr/>
        </p:nvSpPr>
        <p:spPr bwMode="auto">
          <a:xfrm>
            <a:off x="4284663" y="1916113"/>
            <a:ext cx="142875" cy="2808287"/>
          </a:xfrm>
          <a:prstGeom prst="line">
            <a:avLst/>
          </a:prstGeom>
          <a:noFill/>
          <a:ln w="9525">
            <a:solidFill>
              <a:schemeClr val="tx1"/>
            </a:solidFill>
            <a:round/>
            <a:headEnd/>
            <a:tailEnd type="triangle" w="med" len="med"/>
          </a:ln>
        </p:spPr>
        <p:txBody>
          <a:bodyPr/>
          <a:lstStyle/>
          <a:p>
            <a:endParaRPr lang="it-IT"/>
          </a:p>
        </p:txBody>
      </p:sp>
      <p:sp>
        <p:nvSpPr>
          <p:cNvPr id="46088" name="Text Box 8"/>
          <p:cNvSpPr txBox="1">
            <a:spLocks noChangeArrowheads="1"/>
          </p:cNvSpPr>
          <p:nvPr/>
        </p:nvSpPr>
        <p:spPr bwMode="auto">
          <a:xfrm>
            <a:off x="6084888" y="3933825"/>
            <a:ext cx="2724150" cy="915988"/>
          </a:xfrm>
          <a:prstGeom prst="rect">
            <a:avLst/>
          </a:prstGeom>
          <a:noFill/>
          <a:ln w="9525">
            <a:noFill/>
            <a:miter lim="800000"/>
            <a:headEnd/>
            <a:tailEnd/>
          </a:ln>
        </p:spPr>
        <p:txBody>
          <a:bodyPr wrap="none">
            <a:spAutoFit/>
          </a:bodyPr>
          <a:lstStyle/>
          <a:p>
            <a:pPr eaLnBrk="1" hangingPunct="1"/>
            <a:r>
              <a:rPr lang="it-IT" sz="1800">
                <a:latin typeface="Comic Sans MS" pitchFamily="66" charset="0"/>
              </a:rPr>
              <a:t>H2A.X contiene un sito </a:t>
            </a:r>
          </a:p>
          <a:p>
            <a:pPr eaLnBrk="1" hangingPunct="1"/>
            <a:r>
              <a:rPr lang="it-IT" sz="1800">
                <a:latin typeface="Comic Sans MS" pitchFamily="66" charset="0"/>
              </a:rPr>
              <a:t>che viene fosforilato in </a:t>
            </a:r>
          </a:p>
          <a:p>
            <a:pPr eaLnBrk="1" hangingPunct="1"/>
            <a:r>
              <a:rPr lang="it-IT" sz="1800">
                <a:latin typeface="Comic Sans MS" pitchFamily="66" charset="0"/>
              </a:rPr>
              <a:t>risposta alle DSBs</a:t>
            </a:r>
          </a:p>
        </p:txBody>
      </p:sp>
      <p:sp>
        <p:nvSpPr>
          <p:cNvPr id="46089" name="Line 9"/>
          <p:cNvSpPr>
            <a:spLocks noChangeShapeType="1"/>
          </p:cNvSpPr>
          <p:nvPr/>
        </p:nvSpPr>
        <p:spPr bwMode="auto">
          <a:xfrm>
            <a:off x="5651500" y="1628775"/>
            <a:ext cx="1657350" cy="2160588"/>
          </a:xfrm>
          <a:prstGeom prst="line">
            <a:avLst/>
          </a:prstGeom>
          <a:noFill/>
          <a:ln w="9525">
            <a:solidFill>
              <a:schemeClr val="tx1"/>
            </a:solidFill>
            <a:round/>
            <a:headEnd/>
            <a:tailEnd type="triangle" w="med" len="med"/>
          </a:ln>
        </p:spPr>
        <p:txBody>
          <a:bodyPr/>
          <a:lstStyle/>
          <a:p>
            <a:endParaRPr lang="it-IT"/>
          </a:p>
        </p:txBody>
      </p:sp>
      <p:pic>
        <p:nvPicPr>
          <p:cNvPr id="10"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70"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p:cNvPicPr>
            <a:picLocks noChangeAspect="1" noChangeArrowheads="1"/>
          </p:cNvPicPr>
          <p:nvPr/>
        </p:nvPicPr>
        <p:blipFill>
          <a:blip r:embed="rId3"/>
          <a:srcRect/>
          <a:stretch>
            <a:fillRect/>
          </a:stretch>
        </p:blipFill>
        <p:spPr bwMode="auto">
          <a:xfrm>
            <a:off x="706438" y="-58738"/>
            <a:ext cx="6764337" cy="7046913"/>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72"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4"/>
          <a:srcRect/>
          <a:stretch>
            <a:fillRect/>
          </a:stretch>
        </p:blipFill>
        <p:spPr bwMode="auto">
          <a:xfrm>
            <a:off x="2776538" y="1196975"/>
            <a:ext cx="3667125" cy="2705100"/>
          </a:xfrm>
          <a:prstGeom prst="rect">
            <a:avLst/>
          </a:prstGeom>
          <a:noFill/>
          <a:ln w="9525">
            <a:noFill/>
            <a:miter lim="800000"/>
            <a:headEnd/>
            <a:tailEnd/>
          </a:ln>
        </p:spPr>
      </p:pic>
      <p:sp>
        <p:nvSpPr>
          <p:cNvPr id="48131" name="Rectangle 3"/>
          <p:cNvSpPr>
            <a:spLocks noChangeArrowheads="1"/>
          </p:cNvSpPr>
          <p:nvPr/>
        </p:nvSpPr>
        <p:spPr bwMode="auto">
          <a:xfrm>
            <a:off x="5691188" y="73025"/>
            <a:ext cx="3348037" cy="763588"/>
          </a:xfrm>
          <a:prstGeom prst="rect">
            <a:avLst/>
          </a:prstGeom>
          <a:solidFill>
            <a:schemeClr val="bg1"/>
          </a:solidFill>
          <a:ln w="38100">
            <a:solidFill>
              <a:schemeClr val="tx1"/>
            </a:solidFill>
            <a:miter lim="800000"/>
            <a:headEnd/>
            <a:tailEnd/>
          </a:ln>
        </p:spPr>
        <p:txBody>
          <a:bodyPr wrap="none" anchor="ctr"/>
          <a:lstStyle/>
          <a:p>
            <a:pPr algn="ctr" eaLnBrk="1" hangingPunct="1"/>
            <a:r>
              <a:rPr lang="it-IT" sz="3200">
                <a:solidFill>
                  <a:srgbClr val="800080"/>
                </a:solidFill>
                <a:latin typeface="Comic Sans MS" pitchFamily="66" charset="0"/>
              </a:rPr>
              <a:t>Ubiquitylation</a:t>
            </a:r>
          </a:p>
        </p:txBody>
      </p:sp>
      <p:sp>
        <p:nvSpPr>
          <p:cNvPr id="48132" name="Rectangle 4"/>
          <p:cNvSpPr>
            <a:spLocks noChangeArrowheads="1"/>
          </p:cNvSpPr>
          <p:nvPr/>
        </p:nvSpPr>
        <p:spPr bwMode="auto">
          <a:xfrm>
            <a:off x="71438" y="73025"/>
            <a:ext cx="3348037" cy="763588"/>
          </a:xfrm>
          <a:prstGeom prst="rect">
            <a:avLst/>
          </a:prstGeom>
          <a:solidFill>
            <a:schemeClr val="bg1"/>
          </a:solidFill>
          <a:ln w="38100">
            <a:solidFill>
              <a:schemeClr val="tx1"/>
            </a:solidFill>
            <a:miter lim="800000"/>
            <a:headEnd/>
            <a:tailEnd/>
          </a:ln>
        </p:spPr>
        <p:txBody>
          <a:bodyPr wrap="none" anchor="ctr"/>
          <a:lstStyle/>
          <a:p>
            <a:pPr algn="ctr" eaLnBrk="1" hangingPunct="1"/>
            <a:r>
              <a:rPr lang="it-IT" sz="3200">
                <a:solidFill>
                  <a:srgbClr val="FF6600"/>
                </a:solidFill>
                <a:latin typeface="Comic Sans MS" pitchFamily="66" charset="0"/>
              </a:rPr>
              <a:t>Sumolylation</a:t>
            </a:r>
          </a:p>
        </p:txBody>
      </p:sp>
      <p:sp>
        <p:nvSpPr>
          <p:cNvPr id="48133" name="Text Box 5"/>
          <p:cNvSpPr txBox="1">
            <a:spLocks noChangeArrowheads="1"/>
          </p:cNvSpPr>
          <p:nvPr/>
        </p:nvSpPr>
        <p:spPr bwMode="auto">
          <a:xfrm>
            <a:off x="5114925" y="5229225"/>
            <a:ext cx="2992438" cy="366713"/>
          </a:xfrm>
          <a:prstGeom prst="rect">
            <a:avLst/>
          </a:prstGeom>
          <a:noFill/>
          <a:ln w="9525">
            <a:noFill/>
            <a:miter lim="800000"/>
            <a:headEnd/>
            <a:tailEnd/>
          </a:ln>
        </p:spPr>
        <p:txBody>
          <a:bodyPr wrap="none">
            <a:spAutoFit/>
          </a:bodyPr>
          <a:lstStyle/>
          <a:p>
            <a:pPr eaLnBrk="1" hangingPunct="1"/>
            <a:r>
              <a:rPr lang="it-IT" sz="1800">
                <a:latin typeface="Comic Sans MS" pitchFamily="66" charset="0"/>
              </a:rPr>
              <a:t>Substrate: H2B lysine 123</a:t>
            </a:r>
          </a:p>
        </p:txBody>
      </p:sp>
      <p:sp>
        <p:nvSpPr>
          <p:cNvPr id="48134" name="Text Box 6"/>
          <p:cNvSpPr txBox="1">
            <a:spLocks noChangeArrowheads="1"/>
          </p:cNvSpPr>
          <p:nvPr/>
        </p:nvSpPr>
        <p:spPr bwMode="auto">
          <a:xfrm>
            <a:off x="5902325" y="5662613"/>
            <a:ext cx="1598613" cy="366712"/>
          </a:xfrm>
          <a:prstGeom prst="rect">
            <a:avLst/>
          </a:prstGeom>
          <a:noFill/>
          <a:ln w="9525">
            <a:noFill/>
            <a:miter lim="800000"/>
            <a:headEnd/>
            <a:tailEnd/>
          </a:ln>
        </p:spPr>
        <p:txBody>
          <a:bodyPr wrap="none">
            <a:spAutoFit/>
          </a:bodyPr>
          <a:lstStyle/>
          <a:p>
            <a:pPr eaLnBrk="1" hangingPunct="1"/>
            <a:r>
              <a:rPr lang="it-IT" sz="1800">
                <a:latin typeface="Comic Sans MS" pitchFamily="66" charset="0"/>
              </a:rPr>
              <a:t>Ligase: RAD6</a:t>
            </a:r>
          </a:p>
        </p:txBody>
      </p:sp>
      <p:sp>
        <p:nvSpPr>
          <p:cNvPr id="48135" name="Text Box 7"/>
          <p:cNvSpPr txBox="1">
            <a:spLocks noChangeArrowheads="1"/>
          </p:cNvSpPr>
          <p:nvPr/>
        </p:nvSpPr>
        <p:spPr bwMode="auto">
          <a:xfrm>
            <a:off x="5967413" y="1125538"/>
            <a:ext cx="3022600" cy="2289175"/>
          </a:xfrm>
          <a:prstGeom prst="rect">
            <a:avLst/>
          </a:prstGeom>
          <a:noFill/>
          <a:ln w="9525">
            <a:noFill/>
            <a:miter lim="800000"/>
            <a:headEnd/>
            <a:tailEnd/>
          </a:ln>
        </p:spPr>
        <p:txBody>
          <a:bodyPr wrap="none">
            <a:spAutoFit/>
          </a:bodyPr>
          <a:lstStyle/>
          <a:p>
            <a:pPr eaLnBrk="1" hangingPunct="1"/>
            <a:r>
              <a:rPr lang="it-IT" sz="1800">
                <a:latin typeface="Comic Sans MS" pitchFamily="66" charset="0"/>
              </a:rPr>
              <a:t>Associated to:</a:t>
            </a:r>
          </a:p>
          <a:p>
            <a:pPr eaLnBrk="1" hangingPunct="1"/>
            <a:endParaRPr lang="it-IT" sz="1800">
              <a:latin typeface="Comic Sans MS" pitchFamily="66" charset="0"/>
            </a:endParaRPr>
          </a:p>
          <a:p>
            <a:pPr eaLnBrk="1" hangingPunct="1">
              <a:buFontTx/>
              <a:buChar char="•"/>
            </a:pPr>
            <a:r>
              <a:rPr lang="it-IT" sz="1800">
                <a:latin typeface="Comic Sans MS" pitchFamily="66" charset="0"/>
              </a:rPr>
              <a:t>DNA repair</a:t>
            </a:r>
          </a:p>
          <a:p>
            <a:pPr eaLnBrk="1" hangingPunct="1">
              <a:buFontTx/>
              <a:buChar char="•"/>
            </a:pPr>
            <a:r>
              <a:rPr lang="it-IT" sz="1800">
                <a:latin typeface="Comic Sans MS" pitchFamily="66" charset="0"/>
              </a:rPr>
              <a:t>Cell cycle control</a:t>
            </a:r>
          </a:p>
          <a:p>
            <a:pPr eaLnBrk="1" hangingPunct="1">
              <a:buFontTx/>
              <a:buChar char="•"/>
            </a:pPr>
            <a:endParaRPr lang="it-IT" sz="1800">
              <a:latin typeface="Comic Sans MS" pitchFamily="66" charset="0"/>
            </a:endParaRPr>
          </a:p>
          <a:p>
            <a:pPr eaLnBrk="1" hangingPunct="1">
              <a:buFontTx/>
              <a:buChar char="•"/>
            </a:pPr>
            <a:r>
              <a:rPr lang="it-IT" sz="1800">
                <a:latin typeface="Comic Sans MS" pitchFamily="66" charset="0"/>
              </a:rPr>
              <a:t>Transcriptional regulation</a:t>
            </a:r>
          </a:p>
          <a:p>
            <a:pPr eaLnBrk="1" hangingPunct="1">
              <a:buFontTx/>
              <a:buChar char="•"/>
            </a:pPr>
            <a:endParaRPr lang="it-IT" sz="1800">
              <a:latin typeface="Comic Sans MS" pitchFamily="66" charset="0"/>
            </a:endParaRPr>
          </a:p>
          <a:p>
            <a:pPr eaLnBrk="1" hangingPunct="1">
              <a:buFontTx/>
              <a:buChar char="•"/>
            </a:pPr>
            <a:r>
              <a:rPr lang="it-IT" sz="1800"/>
              <a:t>Not related to degradation</a:t>
            </a:r>
          </a:p>
        </p:txBody>
      </p:sp>
      <p:sp>
        <p:nvSpPr>
          <p:cNvPr id="48136" name="Line 8"/>
          <p:cNvSpPr>
            <a:spLocks noChangeShapeType="1"/>
          </p:cNvSpPr>
          <p:nvPr/>
        </p:nvSpPr>
        <p:spPr bwMode="auto">
          <a:xfrm flipH="1">
            <a:off x="6807200" y="3530600"/>
            <a:ext cx="9525" cy="1625600"/>
          </a:xfrm>
          <a:prstGeom prst="line">
            <a:avLst/>
          </a:prstGeom>
          <a:noFill/>
          <a:ln w="9525">
            <a:solidFill>
              <a:schemeClr val="tx1"/>
            </a:solidFill>
            <a:round/>
            <a:headEnd/>
            <a:tailEnd type="triangle" w="med" len="med"/>
          </a:ln>
        </p:spPr>
        <p:txBody>
          <a:bodyPr/>
          <a:lstStyle/>
          <a:p>
            <a:endParaRPr lang="it-IT"/>
          </a:p>
        </p:txBody>
      </p:sp>
      <p:sp>
        <p:nvSpPr>
          <p:cNvPr id="48137" name="Text Box 9"/>
          <p:cNvSpPr txBox="1">
            <a:spLocks noChangeArrowheads="1"/>
          </p:cNvSpPr>
          <p:nvPr/>
        </p:nvSpPr>
        <p:spPr bwMode="auto">
          <a:xfrm>
            <a:off x="0" y="1125538"/>
            <a:ext cx="3171825" cy="3387725"/>
          </a:xfrm>
          <a:prstGeom prst="rect">
            <a:avLst/>
          </a:prstGeom>
          <a:noFill/>
          <a:ln w="9525">
            <a:noFill/>
            <a:miter lim="800000"/>
            <a:headEnd/>
            <a:tailEnd/>
          </a:ln>
        </p:spPr>
        <p:txBody>
          <a:bodyPr wrap="none">
            <a:spAutoFit/>
          </a:bodyPr>
          <a:lstStyle/>
          <a:p>
            <a:pPr eaLnBrk="1" hangingPunct="1"/>
            <a:r>
              <a:rPr lang="it-IT" sz="1800">
                <a:latin typeface="Comic Sans MS" pitchFamily="66" charset="0"/>
              </a:rPr>
              <a:t>Sumo is an </a:t>
            </a:r>
          </a:p>
          <a:p>
            <a:pPr eaLnBrk="1" hangingPunct="1"/>
            <a:r>
              <a:rPr lang="it-IT" sz="1800">
                <a:latin typeface="Comic Sans MS" pitchFamily="66" charset="0"/>
              </a:rPr>
              <a:t>ubiquitine-like protein</a:t>
            </a:r>
          </a:p>
          <a:p>
            <a:pPr eaLnBrk="1" hangingPunct="1"/>
            <a:endParaRPr lang="it-IT" sz="1800">
              <a:latin typeface="Comic Sans MS" pitchFamily="66" charset="0"/>
            </a:endParaRPr>
          </a:p>
          <a:p>
            <a:pPr eaLnBrk="1" hangingPunct="1"/>
            <a:r>
              <a:rPr lang="it-IT" sz="1800">
                <a:latin typeface="Comic Sans MS" pitchFamily="66" charset="0"/>
              </a:rPr>
              <a:t>Histone sumolylation</a:t>
            </a:r>
          </a:p>
          <a:p>
            <a:pPr eaLnBrk="1" hangingPunct="1"/>
            <a:r>
              <a:rPr lang="it-IT" sz="1800">
                <a:latin typeface="Comic Sans MS" pitchFamily="66" charset="0"/>
              </a:rPr>
              <a:t> is associated to:</a:t>
            </a:r>
          </a:p>
          <a:p>
            <a:pPr eaLnBrk="1" hangingPunct="1">
              <a:buFontTx/>
              <a:buChar char="•"/>
            </a:pPr>
            <a:r>
              <a:rPr lang="it-IT" sz="1800">
                <a:latin typeface="Comic Sans MS" pitchFamily="66" charset="0"/>
              </a:rPr>
              <a:t>Gene expression</a:t>
            </a:r>
          </a:p>
          <a:p>
            <a:pPr eaLnBrk="1" hangingPunct="1">
              <a:buFontTx/>
              <a:buChar char="•"/>
            </a:pPr>
            <a:r>
              <a:rPr lang="it-IT" sz="1800">
                <a:latin typeface="Comic Sans MS" pitchFamily="66" charset="0"/>
              </a:rPr>
              <a:t>Chromatin structural</a:t>
            </a:r>
          </a:p>
          <a:p>
            <a:pPr eaLnBrk="1" hangingPunct="1"/>
            <a:r>
              <a:rPr lang="it-IT" sz="1800">
                <a:latin typeface="Comic Sans MS" pitchFamily="66" charset="0"/>
              </a:rPr>
              <a:t> changes</a:t>
            </a:r>
          </a:p>
          <a:p>
            <a:pPr eaLnBrk="1" hangingPunct="1">
              <a:buFontTx/>
              <a:buChar char="•"/>
            </a:pPr>
            <a:r>
              <a:rPr lang="it-IT" sz="1800">
                <a:latin typeface="Comic Sans MS" pitchFamily="66" charset="0"/>
              </a:rPr>
              <a:t>Signal transduction</a:t>
            </a:r>
          </a:p>
          <a:p>
            <a:pPr eaLnBrk="1" hangingPunct="1">
              <a:buFontTx/>
              <a:buChar char="•"/>
            </a:pPr>
            <a:r>
              <a:rPr lang="it-IT" sz="1800">
                <a:latin typeface="Comic Sans MS" pitchFamily="66" charset="0"/>
              </a:rPr>
              <a:t>Genome stability</a:t>
            </a:r>
          </a:p>
          <a:p>
            <a:pPr eaLnBrk="1" hangingPunct="1">
              <a:buFontTx/>
              <a:buChar char="•"/>
            </a:pPr>
            <a:endParaRPr lang="it-IT" sz="1800">
              <a:latin typeface="Comic Sans MS" pitchFamily="66" charset="0"/>
            </a:endParaRPr>
          </a:p>
          <a:p>
            <a:pPr eaLnBrk="1" hangingPunct="1">
              <a:buFontTx/>
              <a:buChar char="•"/>
            </a:pPr>
            <a:r>
              <a:rPr lang="it-IT" sz="1800">
                <a:latin typeface="Comic Sans MS" pitchFamily="66" charset="0"/>
              </a:rPr>
              <a:t>Not related to degradation</a:t>
            </a:r>
          </a:p>
        </p:txBody>
      </p:sp>
      <p:sp>
        <p:nvSpPr>
          <p:cNvPr id="48138" name="Text Box 10"/>
          <p:cNvSpPr txBox="1">
            <a:spLocks noChangeArrowheads="1"/>
          </p:cNvSpPr>
          <p:nvPr/>
        </p:nvSpPr>
        <p:spPr bwMode="auto">
          <a:xfrm>
            <a:off x="55563" y="4292600"/>
            <a:ext cx="3440112" cy="679450"/>
          </a:xfrm>
          <a:prstGeom prst="rect">
            <a:avLst/>
          </a:prstGeom>
          <a:noFill/>
          <a:ln w="38100">
            <a:solidFill>
              <a:srgbClr val="FF6600"/>
            </a:solidFill>
            <a:miter lim="800000"/>
            <a:headEnd/>
            <a:tailEnd/>
          </a:ln>
        </p:spPr>
        <p:txBody>
          <a:bodyPr wrap="none">
            <a:spAutoFit/>
          </a:bodyPr>
          <a:lstStyle/>
          <a:p>
            <a:pPr eaLnBrk="1" hangingPunct="1"/>
            <a:r>
              <a:rPr lang="it-IT" sz="1800">
                <a:latin typeface="Comic Sans MS" pitchFamily="66" charset="0"/>
              </a:rPr>
              <a:t>Substrate: H4 lysine</a:t>
            </a:r>
          </a:p>
          <a:p>
            <a:pPr eaLnBrk="1" hangingPunct="1"/>
            <a:r>
              <a:rPr lang="it-IT" sz="1800">
                <a:latin typeface="Comic Sans MS" pitchFamily="66" charset="0"/>
              </a:rPr>
              <a:t>Associated to gene repression</a:t>
            </a:r>
          </a:p>
        </p:txBody>
      </p:sp>
      <p:pic>
        <p:nvPicPr>
          <p:cNvPr id="11"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38" fill="hold"/>
                                        <p:tgtEl>
                                          <p:spTgt spid="11"/>
                                        </p:tgtEl>
                                      </p:cBhvr>
                                    </p:cmd>
                                  </p:childTnLst>
                                </p:cTn>
                              </p:par>
                            </p:childTnLst>
                          </p:cTn>
                        </p:par>
                      </p:childTnLst>
                    </p:cTn>
                  </p:par>
                </p:childTnLst>
              </p:cTn>
              <p:nextCondLst>
                <p:cond evt="onClick" delay="0">
                  <p:tgtEl>
                    <p:spTgt spid="1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srcRect/>
          <a:stretch>
            <a:fillRect/>
          </a:stretch>
        </p:blipFill>
        <p:spPr bwMode="auto">
          <a:xfrm>
            <a:off x="1404938" y="280988"/>
            <a:ext cx="6334125" cy="6296025"/>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78"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1-s2"/>
          <p:cNvPicPr>
            <a:picLocks noChangeAspect="1" noChangeArrowheads="1"/>
          </p:cNvPicPr>
          <p:nvPr/>
        </p:nvPicPr>
        <p:blipFill>
          <a:blip r:embed="rId3"/>
          <a:srcRect/>
          <a:stretch>
            <a:fillRect/>
          </a:stretch>
        </p:blipFill>
        <p:spPr bwMode="auto">
          <a:xfrm>
            <a:off x="2338388" y="1757363"/>
            <a:ext cx="4467225" cy="3343275"/>
          </a:xfrm>
          <a:prstGeom prst="rect">
            <a:avLst/>
          </a:prstGeom>
          <a:noFill/>
          <a:ln w="9525">
            <a:noFill/>
            <a:miter lim="800000"/>
            <a:headEnd/>
            <a:tailEnd/>
          </a:ln>
        </p:spPr>
      </p:pic>
      <p:sp>
        <p:nvSpPr>
          <p:cNvPr id="52227" name="Text Box 3"/>
          <p:cNvSpPr txBox="1">
            <a:spLocks noChangeArrowheads="1"/>
          </p:cNvSpPr>
          <p:nvPr/>
        </p:nvSpPr>
        <p:spPr bwMode="auto">
          <a:xfrm>
            <a:off x="1403350" y="981075"/>
            <a:ext cx="5264150" cy="366713"/>
          </a:xfrm>
          <a:prstGeom prst="rect">
            <a:avLst/>
          </a:prstGeom>
          <a:noFill/>
          <a:ln w="9525">
            <a:noFill/>
            <a:miter lim="800000"/>
            <a:headEnd/>
            <a:tailEnd/>
          </a:ln>
        </p:spPr>
        <p:txBody>
          <a:bodyPr wrap="none">
            <a:spAutoFit/>
          </a:bodyPr>
          <a:lstStyle/>
          <a:p>
            <a:pPr eaLnBrk="1" hangingPunct="1"/>
            <a:r>
              <a:rPr lang="it-IT" sz="1800">
                <a:latin typeface="Arial" charset="0"/>
                <a:cs typeface="Arial" charset="0"/>
              </a:rPr>
              <a:t>Regulative cross-talks among histone modification</a:t>
            </a:r>
          </a:p>
        </p:txBody>
      </p:sp>
      <p:pic>
        <p:nvPicPr>
          <p:cNvPr id="4"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srcRect/>
          <a:stretch>
            <a:fillRect/>
          </a:stretch>
        </p:blipFill>
        <p:spPr bwMode="auto">
          <a:xfrm>
            <a:off x="1128713" y="962025"/>
            <a:ext cx="6886575" cy="4933950"/>
          </a:xfrm>
          <a:prstGeom prst="rect">
            <a:avLst/>
          </a:prstGeom>
          <a:noFill/>
          <a:ln w="9525">
            <a:noFill/>
            <a:miter lim="800000"/>
            <a:headEnd/>
            <a:tailEnd/>
          </a:ln>
        </p:spPr>
      </p:pic>
      <p:sp>
        <p:nvSpPr>
          <p:cNvPr id="4099" name="Rectangle 3"/>
          <p:cNvSpPr>
            <a:spLocks noChangeArrowheads="1"/>
          </p:cNvSpPr>
          <p:nvPr/>
        </p:nvSpPr>
        <p:spPr bwMode="auto">
          <a:xfrm>
            <a:off x="187325" y="188913"/>
            <a:ext cx="2335213" cy="466725"/>
          </a:xfrm>
          <a:prstGeom prst="rect">
            <a:avLst/>
          </a:prstGeom>
          <a:noFill/>
          <a:ln w="9525">
            <a:solidFill>
              <a:srgbClr val="008000"/>
            </a:solidFill>
            <a:miter lim="800000"/>
            <a:headEnd/>
            <a:tailEnd/>
          </a:ln>
        </p:spPr>
        <p:txBody>
          <a:bodyPr wrap="none">
            <a:spAutoFit/>
          </a:bodyPr>
          <a:lstStyle/>
          <a:p>
            <a:r>
              <a:rPr lang="it-IT" b="1">
                <a:solidFill>
                  <a:srgbClr val="008000"/>
                </a:solidFill>
              </a:rPr>
              <a:t>Histone variants</a:t>
            </a:r>
          </a:p>
        </p:txBody>
      </p:sp>
      <p:pic>
        <p:nvPicPr>
          <p:cNvPr id="4"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92"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srcRect/>
          <a:stretch>
            <a:fillRect/>
          </a:stretch>
        </p:blipFill>
        <p:spPr bwMode="auto">
          <a:xfrm>
            <a:off x="971550" y="3141663"/>
            <a:ext cx="7632700" cy="3157537"/>
          </a:xfrm>
          <a:prstGeom prst="rect">
            <a:avLst/>
          </a:prstGeom>
          <a:noFill/>
          <a:ln w="9525">
            <a:noFill/>
            <a:miter lim="800000"/>
            <a:headEnd/>
            <a:tailEnd/>
          </a:ln>
        </p:spPr>
      </p:pic>
      <p:pic>
        <p:nvPicPr>
          <p:cNvPr id="53251" name="Picture 3"/>
          <p:cNvPicPr>
            <a:picLocks noChangeAspect="1" noChangeArrowheads="1"/>
          </p:cNvPicPr>
          <p:nvPr/>
        </p:nvPicPr>
        <p:blipFill>
          <a:blip r:embed="rId4"/>
          <a:srcRect/>
          <a:stretch>
            <a:fillRect/>
          </a:stretch>
        </p:blipFill>
        <p:spPr bwMode="auto">
          <a:xfrm>
            <a:off x="971550" y="476250"/>
            <a:ext cx="6611938" cy="1885950"/>
          </a:xfrm>
          <a:prstGeom prst="rect">
            <a:avLst/>
          </a:prstGeom>
          <a:noFill/>
          <a:ln w="9525">
            <a:noFill/>
            <a:miter lim="800000"/>
            <a:headEnd/>
            <a:tailEnd/>
          </a:ln>
        </p:spPr>
      </p:pic>
      <p:pic>
        <p:nvPicPr>
          <p:cNvPr id="4"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76"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4"/>
          <a:srcRect/>
          <a:stretch>
            <a:fillRect/>
          </a:stretch>
        </p:blipFill>
        <p:spPr bwMode="auto">
          <a:xfrm>
            <a:off x="2722563" y="1222375"/>
            <a:ext cx="3781425" cy="1992313"/>
          </a:xfrm>
          <a:prstGeom prst="rect">
            <a:avLst/>
          </a:prstGeom>
          <a:noFill/>
          <a:ln w="9525">
            <a:noFill/>
            <a:miter lim="800000"/>
            <a:headEnd/>
            <a:tailEnd/>
          </a:ln>
        </p:spPr>
      </p:pic>
      <p:pic>
        <p:nvPicPr>
          <p:cNvPr id="55299" name="Picture 3"/>
          <p:cNvPicPr>
            <a:picLocks noChangeAspect="1" noChangeArrowheads="1"/>
          </p:cNvPicPr>
          <p:nvPr/>
        </p:nvPicPr>
        <p:blipFill>
          <a:blip r:embed="rId5"/>
          <a:srcRect/>
          <a:stretch>
            <a:fillRect/>
          </a:stretch>
        </p:blipFill>
        <p:spPr bwMode="auto">
          <a:xfrm>
            <a:off x="2530475" y="4014788"/>
            <a:ext cx="4318000" cy="1627187"/>
          </a:xfrm>
          <a:prstGeom prst="rect">
            <a:avLst/>
          </a:prstGeom>
          <a:noFill/>
          <a:ln w="9525">
            <a:noFill/>
            <a:miter lim="800000"/>
            <a:headEnd/>
            <a:tailEnd/>
          </a:ln>
        </p:spPr>
      </p:pic>
      <p:sp>
        <p:nvSpPr>
          <p:cNvPr id="55300" name="Text Box 4"/>
          <p:cNvSpPr txBox="1">
            <a:spLocks noChangeArrowheads="1"/>
          </p:cNvSpPr>
          <p:nvPr/>
        </p:nvSpPr>
        <p:spPr bwMode="auto">
          <a:xfrm>
            <a:off x="2895600" y="271463"/>
            <a:ext cx="3563938" cy="579437"/>
          </a:xfrm>
          <a:prstGeom prst="rect">
            <a:avLst/>
          </a:prstGeom>
          <a:noFill/>
          <a:ln w="9525">
            <a:noFill/>
            <a:miter lim="800000"/>
            <a:headEnd/>
            <a:tailEnd/>
          </a:ln>
        </p:spPr>
        <p:txBody>
          <a:bodyPr wrap="none">
            <a:spAutoFit/>
          </a:bodyPr>
          <a:lstStyle/>
          <a:p>
            <a:pPr algn="ctr"/>
            <a:r>
              <a:rPr lang="it-IT" sz="3200" b="1">
                <a:latin typeface="Comic Sans MS" pitchFamily="66" charset="0"/>
              </a:rPr>
              <a:t>The histone code</a:t>
            </a:r>
          </a:p>
        </p:txBody>
      </p:sp>
      <p:pic>
        <p:nvPicPr>
          <p:cNvPr id="6" name="Segnale acust. registr.">
            <a:hlinkClick r:id="" action="ppaction://media"/>
          </p:cNvPr>
          <p:cNvPicPr>
            <a:picLocks noRot="1" noChangeAspect="1"/>
          </p:cNvPicPr>
          <p:nvPr>
            <a:wavAudioFile r:embed="rId1" name="Segnale acust. registr."/>
          </p:nvPr>
        </p:nvPicPr>
        <p:blipFill>
          <a:blip r:embed="rId6"/>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85"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4"/>
          <a:srcRect/>
          <a:stretch>
            <a:fillRect/>
          </a:stretch>
        </p:blipFill>
        <p:spPr bwMode="auto">
          <a:xfrm>
            <a:off x="2268538" y="1628775"/>
            <a:ext cx="4552950" cy="5099050"/>
          </a:xfrm>
          <a:prstGeom prst="rect">
            <a:avLst/>
          </a:prstGeom>
          <a:noFill/>
          <a:ln w="9525">
            <a:noFill/>
            <a:miter lim="800000"/>
            <a:headEnd/>
            <a:tailEnd/>
          </a:ln>
        </p:spPr>
      </p:pic>
      <p:sp>
        <p:nvSpPr>
          <p:cNvPr id="56323" name="Rectangle 3"/>
          <p:cNvSpPr>
            <a:spLocks noChangeArrowheads="1"/>
          </p:cNvSpPr>
          <p:nvPr/>
        </p:nvSpPr>
        <p:spPr bwMode="auto">
          <a:xfrm>
            <a:off x="71438" y="73025"/>
            <a:ext cx="3348037" cy="763588"/>
          </a:xfrm>
          <a:prstGeom prst="rect">
            <a:avLst/>
          </a:prstGeom>
          <a:solidFill>
            <a:schemeClr val="bg1"/>
          </a:solidFill>
          <a:ln w="38100">
            <a:solidFill>
              <a:schemeClr val="tx1"/>
            </a:solidFill>
            <a:miter lim="800000"/>
            <a:headEnd/>
            <a:tailEnd/>
          </a:ln>
        </p:spPr>
        <p:txBody>
          <a:bodyPr wrap="none" anchor="ctr"/>
          <a:lstStyle/>
          <a:p>
            <a:pPr algn="ctr" eaLnBrk="1" hangingPunct="1"/>
            <a:r>
              <a:rPr lang="it-IT" sz="3200">
                <a:solidFill>
                  <a:srgbClr val="FF6600"/>
                </a:solidFill>
                <a:latin typeface="Comic Sans MS" pitchFamily="66" charset="0"/>
              </a:rPr>
              <a:t>The histone code</a:t>
            </a:r>
          </a:p>
        </p:txBody>
      </p:sp>
      <p:sp>
        <p:nvSpPr>
          <p:cNvPr id="56324" name="Text Box 4"/>
          <p:cNvSpPr txBox="1">
            <a:spLocks noChangeArrowheads="1"/>
          </p:cNvSpPr>
          <p:nvPr/>
        </p:nvSpPr>
        <p:spPr bwMode="auto">
          <a:xfrm>
            <a:off x="517525" y="908050"/>
            <a:ext cx="8231188" cy="641350"/>
          </a:xfrm>
          <a:prstGeom prst="rect">
            <a:avLst/>
          </a:prstGeom>
          <a:noFill/>
          <a:ln w="9525">
            <a:noFill/>
            <a:miter lim="800000"/>
            <a:headEnd/>
            <a:tailEnd/>
          </a:ln>
        </p:spPr>
        <p:txBody>
          <a:bodyPr>
            <a:spAutoFit/>
          </a:bodyPr>
          <a:lstStyle/>
          <a:p>
            <a:r>
              <a:rPr lang="it-IT" sz="1800">
                <a:latin typeface="Comic Sans MS" pitchFamily="66" charset="0"/>
              </a:rPr>
              <a:t>Allis proposed that the combination of the different aminoacids modifications on the histone tails formed a real functional code</a:t>
            </a:r>
          </a:p>
        </p:txBody>
      </p:sp>
      <p:pic>
        <p:nvPicPr>
          <p:cNvPr id="5"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69"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a:srcRect/>
          <a:stretch>
            <a:fillRect/>
          </a:stretch>
        </p:blipFill>
        <p:spPr bwMode="auto">
          <a:xfrm>
            <a:off x="1403350" y="188913"/>
            <a:ext cx="6400800" cy="6534150"/>
          </a:xfrm>
          <a:prstGeom prst="rect">
            <a:avLst/>
          </a:prstGeom>
          <a:noFill/>
          <a:ln w="9525">
            <a:noFill/>
            <a:miter lim="800000"/>
            <a:headEnd/>
            <a:tailEnd/>
          </a:ln>
        </p:spPr>
      </p:pic>
      <p:sp>
        <p:nvSpPr>
          <p:cNvPr id="58371" name="Rectangle 3"/>
          <p:cNvSpPr>
            <a:spLocks noChangeArrowheads="1"/>
          </p:cNvSpPr>
          <p:nvPr/>
        </p:nvSpPr>
        <p:spPr bwMode="auto">
          <a:xfrm>
            <a:off x="250825" y="188913"/>
            <a:ext cx="3132138" cy="457200"/>
          </a:xfrm>
          <a:prstGeom prst="rect">
            <a:avLst/>
          </a:prstGeom>
          <a:noFill/>
          <a:ln w="9525">
            <a:noFill/>
            <a:miter lim="800000"/>
            <a:headEnd/>
            <a:tailEnd/>
          </a:ln>
        </p:spPr>
        <p:txBody>
          <a:bodyPr>
            <a:spAutoFit/>
          </a:bodyPr>
          <a:lstStyle/>
          <a:p>
            <a:pPr eaLnBrk="1" hangingPunct="1"/>
            <a:endParaRPr lang="it-IT" sz="1200" b="1">
              <a:latin typeface="Arial" charset="0"/>
              <a:cs typeface="Arial" charset="0"/>
            </a:endParaRPr>
          </a:p>
          <a:p>
            <a:pPr eaLnBrk="1" hangingPunct="1"/>
            <a:r>
              <a:rPr lang="it-IT" sz="1200" b="1">
                <a:latin typeface="Arial" charset="0"/>
                <a:cs typeface="Arial" charset="0"/>
              </a:rPr>
              <a:t> </a:t>
            </a:r>
            <a:r>
              <a:rPr lang="it-IT" sz="1200" b="1" i="1">
                <a:latin typeface="Arial" charset="0"/>
                <a:cs typeface="Arial" charset="0"/>
              </a:rPr>
              <a:t>W. Højfeldt</a:t>
            </a:r>
            <a:r>
              <a:rPr lang="it-IT" sz="1200" b="1">
                <a:latin typeface="Arial" charset="0"/>
                <a:cs typeface="Arial" charset="0"/>
              </a:rPr>
              <a:t>  et al., 2014</a:t>
            </a:r>
          </a:p>
        </p:txBody>
      </p:sp>
      <p:pic>
        <p:nvPicPr>
          <p:cNvPr id="4"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1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4"/>
          <a:srcRect/>
          <a:stretch>
            <a:fillRect/>
          </a:stretch>
        </p:blipFill>
        <p:spPr bwMode="auto">
          <a:xfrm>
            <a:off x="1719263" y="966788"/>
            <a:ext cx="5705475" cy="4924425"/>
          </a:xfrm>
          <a:prstGeom prst="rect">
            <a:avLst/>
          </a:prstGeom>
          <a:noFill/>
          <a:ln w="9525">
            <a:noFill/>
            <a:miter lim="800000"/>
            <a:headEnd/>
            <a:tailEnd/>
          </a:ln>
        </p:spPr>
      </p:pic>
      <p:sp>
        <p:nvSpPr>
          <p:cNvPr id="59395" name="Rectangle 3"/>
          <p:cNvSpPr>
            <a:spLocks noChangeArrowheads="1"/>
          </p:cNvSpPr>
          <p:nvPr/>
        </p:nvSpPr>
        <p:spPr bwMode="auto">
          <a:xfrm>
            <a:off x="71438" y="73025"/>
            <a:ext cx="3348037" cy="763588"/>
          </a:xfrm>
          <a:prstGeom prst="rect">
            <a:avLst/>
          </a:prstGeom>
          <a:solidFill>
            <a:schemeClr val="bg1"/>
          </a:solidFill>
          <a:ln w="38100">
            <a:solidFill>
              <a:schemeClr val="tx1"/>
            </a:solidFill>
            <a:miter lim="800000"/>
            <a:headEnd/>
            <a:tailEnd/>
          </a:ln>
        </p:spPr>
        <p:txBody>
          <a:bodyPr wrap="none" anchor="ctr"/>
          <a:lstStyle/>
          <a:p>
            <a:pPr algn="ctr" eaLnBrk="1" hangingPunct="1"/>
            <a:r>
              <a:rPr lang="it-IT" sz="3200">
                <a:solidFill>
                  <a:srgbClr val="FF6600"/>
                </a:solidFill>
                <a:latin typeface="Comic Sans MS" pitchFamily="66" charset="0"/>
              </a:rPr>
              <a:t>Histone code</a:t>
            </a:r>
          </a:p>
        </p:txBody>
      </p:sp>
      <p:pic>
        <p:nvPicPr>
          <p:cNvPr id="4"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226"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4"/>
          <a:srcRect/>
          <a:stretch>
            <a:fillRect/>
          </a:stretch>
        </p:blipFill>
        <p:spPr bwMode="auto">
          <a:xfrm>
            <a:off x="1519238" y="1223963"/>
            <a:ext cx="6105525" cy="4410075"/>
          </a:xfrm>
          <a:prstGeom prst="rect">
            <a:avLst/>
          </a:prstGeom>
          <a:noFill/>
          <a:ln w="9525">
            <a:noFill/>
            <a:miter lim="800000"/>
            <a:headEnd/>
            <a:tailEnd/>
          </a:ln>
        </p:spPr>
      </p:pic>
      <p:sp>
        <p:nvSpPr>
          <p:cNvPr id="60419" name="Rectangle 3"/>
          <p:cNvSpPr>
            <a:spLocks noChangeArrowheads="1"/>
          </p:cNvSpPr>
          <p:nvPr/>
        </p:nvSpPr>
        <p:spPr bwMode="auto">
          <a:xfrm>
            <a:off x="71438" y="73025"/>
            <a:ext cx="3348037" cy="763588"/>
          </a:xfrm>
          <a:prstGeom prst="rect">
            <a:avLst/>
          </a:prstGeom>
          <a:solidFill>
            <a:schemeClr val="bg1"/>
          </a:solidFill>
          <a:ln w="38100">
            <a:solidFill>
              <a:schemeClr val="tx1"/>
            </a:solidFill>
            <a:miter lim="800000"/>
            <a:headEnd/>
            <a:tailEnd/>
          </a:ln>
        </p:spPr>
        <p:txBody>
          <a:bodyPr wrap="none" anchor="ctr"/>
          <a:lstStyle/>
          <a:p>
            <a:pPr algn="ctr" eaLnBrk="1" hangingPunct="1"/>
            <a:r>
              <a:rPr lang="it-IT" sz="3200">
                <a:solidFill>
                  <a:srgbClr val="FF6600"/>
                </a:solidFill>
                <a:latin typeface="Comic Sans MS" pitchFamily="66" charset="0"/>
              </a:rPr>
              <a:t>Histone code</a:t>
            </a:r>
          </a:p>
        </p:txBody>
      </p:sp>
      <p:pic>
        <p:nvPicPr>
          <p:cNvPr id="4"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36"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4"/>
          <a:srcRect/>
          <a:stretch>
            <a:fillRect/>
          </a:stretch>
        </p:blipFill>
        <p:spPr bwMode="auto">
          <a:xfrm>
            <a:off x="76200" y="858838"/>
            <a:ext cx="8990013" cy="5140325"/>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30"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1403350" y="981075"/>
            <a:ext cx="6721475" cy="3113088"/>
          </a:xfrm>
          <a:prstGeom prst="rect">
            <a:avLst/>
          </a:prstGeom>
          <a:noFill/>
          <a:ln w="9525">
            <a:noFill/>
            <a:miter lim="800000"/>
            <a:headEnd/>
            <a:tailEnd/>
          </a:ln>
        </p:spPr>
        <p:txBody>
          <a:bodyPr>
            <a:spAutoFit/>
          </a:bodyPr>
          <a:lstStyle/>
          <a:p>
            <a:pPr eaLnBrk="1" hangingPunct="1">
              <a:buFontTx/>
              <a:buChar char="•"/>
            </a:pPr>
            <a:r>
              <a:rPr lang="en-US" sz="1800">
                <a:latin typeface="Comic Sans MS" pitchFamily="66" charset="0"/>
              </a:rPr>
              <a:t> Chromatin remodelers acquire energy through </a:t>
            </a:r>
            <a:r>
              <a:rPr lang="en-US" sz="1800" u="sng">
                <a:latin typeface="Comic Sans MS" pitchFamily="66" charset="0"/>
              </a:rPr>
              <a:t>ATP hydrolysis</a:t>
            </a:r>
            <a:r>
              <a:rPr lang="en-US" sz="1800">
                <a:latin typeface="Comic Sans MS" pitchFamily="66" charset="0"/>
              </a:rPr>
              <a:t> to remodel chromatin </a:t>
            </a:r>
          </a:p>
          <a:p>
            <a:pPr eaLnBrk="1" hangingPunct="1">
              <a:buFontTx/>
              <a:buChar char="•"/>
            </a:pPr>
            <a:endParaRPr lang="en-US" sz="1800">
              <a:latin typeface="Comic Sans MS" pitchFamily="66" charset="0"/>
            </a:endParaRPr>
          </a:p>
          <a:p>
            <a:pPr eaLnBrk="1" hangingPunct="1">
              <a:buFontTx/>
              <a:buChar char="•"/>
            </a:pPr>
            <a:r>
              <a:rPr lang="en-US" sz="1800">
                <a:latin typeface="Comic Sans MS" pitchFamily="66" charset="0"/>
              </a:rPr>
              <a:t> Numerous chromatin remodeling complexes exits</a:t>
            </a:r>
          </a:p>
          <a:p>
            <a:pPr eaLnBrk="1" hangingPunct="1">
              <a:buFontTx/>
              <a:buChar char="•"/>
            </a:pPr>
            <a:endParaRPr lang="en-US" sz="1800">
              <a:latin typeface="Comic Sans MS" pitchFamily="66" charset="0"/>
            </a:endParaRPr>
          </a:p>
          <a:p>
            <a:pPr eaLnBrk="1" hangingPunct="1">
              <a:buFontTx/>
              <a:buChar char="•"/>
            </a:pPr>
            <a:r>
              <a:rPr lang="en-US" sz="1800">
                <a:latin typeface="Comic Sans MS" pitchFamily="66" charset="0"/>
              </a:rPr>
              <a:t> They differ in the core DNA-dependent ATPase subunit</a:t>
            </a:r>
          </a:p>
          <a:p>
            <a:pPr eaLnBrk="1" hangingPunct="1">
              <a:buFontTx/>
              <a:buChar char="•"/>
            </a:pPr>
            <a:endParaRPr lang="en-US" sz="1800">
              <a:latin typeface="Comic Sans MS" pitchFamily="66" charset="0"/>
            </a:endParaRPr>
          </a:p>
          <a:p>
            <a:pPr eaLnBrk="1" hangingPunct="1">
              <a:buFontTx/>
              <a:buChar char="•"/>
            </a:pPr>
            <a:r>
              <a:rPr lang="en-US" sz="1800">
                <a:latin typeface="Comic Sans MS" pitchFamily="66" charset="0"/>
              </a:rPr>
              <a:t> There is some sharing of factors between complexes and homologs between species</a:t>
            </a:r>
          </a:p>
          <a:p>
            <a:pPr eaLnBrk="1" hangingPunct="1">
              <a:buFontTx/>
              <a:buChar char="•"/>
            </a:pPr>
            <a:endParaRPr lang="en-US" sz="1800">
              <a:latin typeface="Comic Sans MS" pitchFamily="66" charset="0"/>
            </a:endParaRPr>
          </a:p>
          <a:p>
            <a:pPr eaLnBrk="1" hangingPunct="1">
              <a:buFontTx/>
              <a:buChar char="•"/>
            </a:pPr>
            <a:r>
              <a:rPr lang="en-US" sz="1800">
                <a:latin typeface="Comic Sans MS" pitchFamily="66" charset="0"/>
              </a:rPr>
              <a:t>There are 3 main classes (more could follow)</a:t>
            </a:r>
          </a:p>
        </p:txBody>
      </p:sp>
      <p:sp>
        <p:nvSpPr>
          <p:cNvPr id="62467" name="Text Box 3"/>
          <p:cNvSpPr txBox="1">
            <a:spLocks noChangeArrowheads="1"/>
          </p:cNvSpPr>
          <p:nvPr/>
        </p:nvSpPr>
        <p:spPr bwMode="auto">
          <a:xfrm>
            <a:off x="2935288" y="4586288"/>
            <a:ext cx="1303337" cy="366712"/>
          </a:xfrm>
          <a:prstGeom prst="rect">
            <a:avLst/>
          </a:prstGeom>
          <a:noFill/>
          <a:ln w="9525">
            <a:noFill/>
            <a:miter lim="800000"/>
            <a:headEnd/>
            <a:tailEnd/>
          </a:ln>
        </p:spPr>
        <p:txBody>
          <a:bodyPr wrap="none">
            <a:spAutoFit/>
          </a:bodyPr>
          <a:lstStyle/>
          <a:p>
            <a:pPr eaLnBrk="1" hangingPunct="1"/>
            <a:r>
              <a:rPr lang="en-US" sz="1800">
                <a:latin typeface="Comic Sans MS" pitchFamily="66" charset="0"/>
              </a:rPr>
              <a:t>SWI/SNF</a:t>
            </a:r>
          </a:p>
        </p:txBody>
      </p:sp>
      <p:sp>
        <p:nvSpPr>
          <p:cNvPr id="62468" name="Text Box 4"/>
          <p:cNvSpPr txBox="1">
            <a:spLocks noChangeArrowheads="1"/>
          </p:cNvSpPr>
          <p:nvPr/>
        </p:nvSpPr>
        <p:spPr bwMode="auto">
          <a:xfrm>
            <a:off x="2921000" y="5357813"/>
            <a:ext cx="623888" cy="366712"/>
          </a:xfrm>
          <a:prstGeom prst="rect">
            <a:avLst/>
          </a:prstGeom>
          <a:noFill/>
          <a:ln w="9525">
            <a:noFill/>
            <a:miter lim="800000"/>
            <a:headEnd/>
            <a:tailEnd/>
          </a:ln>
        </p:spPr>
        <p:txBody>
          <a:bodyPr wrap="none">
            <a:spAutoFit/>
          </a:bodyPr>
          <a:lstStyle/>
          <a:p>
            <a:pPr eaLnBrk="1" hangingPunct="1"/>
            <a:r>
              <a:rPr lang="en-US" sz="1800">
                <a:latin typeface="Comic Sans MS" pitchFamily="66" charset="0"/>
              </a:rPr>
              <a:t>RSC</a:t>
            </a:r>
          </a:p>
        </p:txBody>
      </p:sp>
      <p:sp>
        <p:nvSpPr>
          <p:cNvPr id="62469" name="Text Box 5"/>
          <p:cNvSpPr txBox="1">
            <a:spLocks noChangeArrowheads="1"/>
          </p:cNvSpPr>
          <p:nvPr/>
        </p:nvSpPr>
        <p:spPr bwMode="auto">
          <a:xfrm>
            <a:off x="2909888" y="6086475"/>
            <a:ext cx="815975" cy="366713"/>
          </a:xfrm>
          <a:prstGeom prst="rect">
            <a:avLst/>
          </a:prstGeom>
          <a:noFill/>
          <a:ln w="9525">
            <a:noFill/>
            <a:miter lim="800000"/>
            <a:headEnd/>
            <a:tailEnd/>
          </a:ln>
        </p:spPr>
        <p:txBody>
          <a:bodyPr wrap="none">
            <a:spAutoFit/>
          </a:bodyPr>
          <a:lstStyle/>
          <a:p>
            <a:pPr eaLnBrk="1" hangingPunct="1"/>
            <a:r>
              <a:rPr lang="en-US" sz="1800">
                <a:latin typeface="Comic Sans MS" pitchFamily="66" charset="0"/>
              </a:rPr>
              <a:t>NURF</a:t>
            </a:r>
          </a:p>
        </p:txBody>
      </p:sp>
      <p:sp>
        <p:nvSpPr>
          <p:cNvPr id="62470" name="Line 6"/>
          <p:cNvSpPr>
            <a:spLocks noChangeShapeType="1"/>
          </p:cNvSpPr>
          <p:nvPr/>
        </p:nvSpPr>
        <p:spPr bwMode="auto">
          <a:xfrm>
            <a:off x="4237038" y="4800600"/>
            <a:ext cx="736600" cy="0"/>
          </a:xfrm>
          <a:prstGeom prst="line">
            <a:avLst/>
          </a:prstGeom>
          <a:noFill/>
          <a:ln w="9525">
            <a:solidFill>
              <a:srgbClr val="FF0000"/>
            </a:solidFill>
            <a:round/>
            <a:headEnd/>
            <a:tailEnd type="triangle" w="med" len="med"/>
          </a:ln>
        </p:spPr>
        <p:txBody>
          <a:bodyPr/>
          <a:lstStyle/>
          <a:p>
            <a:endParaRPr lang="it-IT"/>
          </a:p>
        </p:txBody>
      </p:sp>
      <p:sp>
        <p:nvSpPr>
          <p:cNvPr id="62471" name="Line 7"/>
          <p:cNvSpPr>
            <a:spLocks noChangeShapeType="1"/>
          </p:cNvSpPr>
          <p:nvPr/>
        </p:nvSpPr>
        <p:spPr bwMode="auto">
          <a:xfrm>
            <a:off x="4206875" y="5527675"/>
            <a:ext cx="736600" cy="0"/>
          </a:xfrm>
          <a:prstGeom prst="line">
            <a:avLst/>
          </a:prstGeom>
          <a:noFill/>
          <a:ln w="9525">
            <a:solidFill>
              <a:srgbClr val="FF0000"/>
            </a:solidFill>
            <a:round/>
            <a:headEnd/>
            <a:tailEnd type="triangle" w="med" len="med"/>
          </a:ln>
        </p:spPr>
        <p:txBody>
          <a:bodyPr/>
          <a:lstStyle/>
          <a:p>
            <a:endParaRPr lang="it-IT"/>
          </a:p>
        </p:txBody>
      </p:sp>
      <p:sp>
        <p:nvSpPr>
          <p:cNvPr id="62472" name="Line 8"/>
          <p:cNvSpPr>
            <a:spLocks noChangeShapeType="1"/>
          </p:cNvSpPr>
          <p:nvPr/>
        </p:nvSpPr>
        <p:spPr bwMode="auto">
          <a:xfrm>
            <a:off x="4206875" y="6213475"/>
            <a:ext cx="736600" cy="0"/>
          </a:xfrm>
          <a:prstGeom prst="line">
            <a:avLst/>
          </a:prstGeom>
          <a:noFill/>
          <a:ln w="9525">
            <a:solidFill>
              <a:srgbClr val="FF0000"/>
            </a:solidFill>
            <a:round/>
            <a:headEnd/>
            <a:tailEnd type="triangle" w="med" len="med"/>
          </a:ln>
        </p:spPr>
        <p:txBody>
          <a:bodyPr/>
          <a:lstStyle/>
          <a:p>
            <a:endParaRPr lang="it-IT"/>
          </a:p>
        </p:txBody>
      </p:sp>
      <p:sp>
        <p:nvSpPr>
          <p:cNvPr id="62473" name="Text Box 9"/>
          <p:cNvSpPr txBox="1">
            <a:spLocks noChangeArrowheads="1"/>
          </p:cNvSpPr>
          <p:nvPr/>
        </p:nvSpPr>
        <p:spPr bwMode="auto">
          <a:xfrm>
            <a:off x="5273675" y="4541838"/>
            <a:ext cx="669925" cy="366712"/>
          </a:xfrm>
          <a:prstGeom prst="rect">
            <a:avLst/>
          </a:prstGeom>
          <a:noFill/>
          <a:ln w="9525">
            <a:noFill/>
            <a:miter lim="800000"/>
            <a:headEnd/>
            <a:tailEnd/>
          </a:ln>
        </p:spPr>
        <p:txBody>
          <a:bodyPr wrap="none">
            <a:spAutoFit/>
          </a:bodyPr>
          <a:lstStyle/>
          <a:p>
            <a:pPr eaLnBrk="1" hangingPunct="1"/>
            <a:r>
              <a:rPr lang="en-US" sz="1800">
                <a:latin typeface="Comic Sans MS" pitchFamily="66" charset="0"/>
              </a:rPr>
              <a:t>snf2</a:t>
            </a:r>
          </a:p>
        </p:txBody>
      </p:sp>
      <p:sp>
        <p:nvSpPr>
          <p:cNvPr id="62474" name="Text Box 10"/>
          <p:cNvSpPr txBox="1">
            <a:spLocks noChangeArrowheads="1"/>
          </p:cNvSpPr>
          <p:nvPr/>
        </p:nvSpPr>
        <p:spPr bwMode="auto">
          <a:xfrm>
            <a:off x="5273675" y="5303838"/>
            <a:ext cx="638175" cy="366712"/>
          </a:xfrm>
          <a:prstGeom prst="rect">
            <a:avLst/>
          </a:prstGeom>
          <a:noFill/>
          <a:ln w="9525">
            <a:noFill/>
            <a:miter lim="800000"/>
            <a:headEnd/>
            <a:tailEnd/>
          </a:ln>
        </p:spPr>
        <p:txBody>
          <a:bodyPr wrap="none">
            <a:spAutoFit/>
          </a:bodyPr>
          <a:lstStyle/>
          <a:p>
            <a:pPr eaLnBrk="1" hangingPunct="1"/>
            <a:r>
              <a:rPr lang="en-US" sz="1800">
                <a:latin typeface="Comic Sans MS" pitchFamily="66" charset="0"/>
              </a:rPr>
              <a:t>sth1</a:t>
            </a:r>
          </a:p>
        </p:txBody>
      </p:sp>
      <p:sp>
        <p:nvSpPr>
          <p:cNvPr id="62475" name="Text Box 11"/>
          <p:cNvSpPr txBox="1">
            <a:spLocks noChangeArrowheads="1"/>
          </p:cNvSpPr>
          <p:nvPr/>
        </p:nvSpPr>
        <p:spPr bwMode="auto">
          <a:xfrm>
            <a:off x="5318125" y="6003925"/>
            <a:ext cx="579438" cy="366713"/>
          </a:xfrm>
          <a:prstGeom prst="rect">
            <a:avLst/>
          </a:prstGeom>
          <a:noFill/>
          <a:ln w="9525">
            <a:noFill/>
            <a:miter lim="800000"/>
            <a:headEnd/>
            <a:tailEnd/>
          </a:ln>
        </p:spPr>
        <p:txBody>
          <a:bodyPr wrap="none">
            <a:spAutoFit/>
          </a:bodyPr>
          <a:lstStyle/>
          <a:p>
            <a:pPr eaLnBrk="1" hangingPunct="1"/>
            <a:r>
              <a:rPr lang="en-US" sz="1800">
                <a:latin typeface="Comic Sans MS" pitchFamily="66" charset="0"/>
              </a:rPr>
              <a:t>iswi</a:t>
            </a:r>
          </a:p>
        </p:txBody>
      </p:sp>
      <p:sp>
        <p:nvSpPr>
          <p:cNvPr id="62476" name="Rectangle 12"/>
          <p:cNvSpPr>
            <a:spLocks noChangeArrowheads="1"/>
          </p:cNvSpPr>
          <p:nvPr/>
        </p:nvSpPr>
        <p:spPr bwMode="auto">
          <a:xfrm>
            <a:off x="71438" y="73025"/>
            <a:ext cx="5240337" cy="744538"/>
          </a:xfrm>
          <a:prstGeom prst="rect">
            <a:avLst/>
          </a:prstGeom>
          <a:solidFill>
            <a:schemeClr val="bg1"/>
          </a:solidFill>
          <a:ln w="38100">
            <a:solidFill>
              <a:schemeClr val="tx1"/>
            </a:solidFill>
            <a:miter lim="800000"/>
            <a:headEnd/>
            <a:tailEnd/>
          </a:ln>
        </p:spPr>
        <p:txBody>
          <a:bodyPr wrap="none" anchor="ctr"/>
          <a:lstStyle/>
          <a:p>
            <a:pPr algn="ctr" eaLnBrk="1" hangingPunct="1"/>
            <a:r>
              <a:rPr lang="it-IT" sz="3200">
                <a:solidFill>
                  <a:srgbClr val="FF6600"/>
                </a:solidFill>
                <a:latin typeface="Comic Sans MS" pitchFamily="66" charset="0"/>
              </a:rPr>
              <a:t>Nucleosome remodeling</a:t>
            </a:r>
          </a:p>
        </p:txBody>
      </p:sp>
      <p:pic>
        <p:nvPicPr>
          <p:cNvPr id="1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309" fill="hold"/>
                                        <p:tgtEl>
                                          <p:spTgt spid="13"/>
                                        </p:tgtEl>
                                      </p:cBhvr>
                                    </p:cmd>
                                  </p:childTnLst>
                                </p:cTn>
                              </p:par>
                            </p:childTnLst>
                          </p:cTn>
                        </p:par>
                      </p:childTnLst>
                    </p:cTn>
                  </p:par>
                </p:childTnLst>
              </p:cTn>
              <p:nextCondLst>
                <p:cond evt="onClick" delay="0">
                  <p:tgtEl>
                    <p:spTgt spid="1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46038" y="1971675"/>
            <a:ext cx="3160713" cy="0"/>
          </a:xfrm>
          <a:prstGeom prst="rect">
            <a:avLst/>
          </a:prstGeom>
          <a:solidFill>
            <a:srgbClr val="C0C0C0"/>
          </a:solidFill>
          <a:ln w="9525">
            <a:noFill/>
            <a:miter lim="800000"/>
            <a:headEnd/>
            <a:tailEnd/>
          </a:ln>
        </p:spPr>
        <p:txBody>
          <a:bodyPr wrap="none" anchor="ctr">
            <a:spAutoFit/>
          </a:bodyPr>
          <a:lstStyle/>
          <a:p>
            <a:endParaRPr lang="it-IT"/>
          </a:p>
        </p:txBody>
      </p:sp>
      <p:graphicFrame>
        <p:nvGraphicFramePr>
          <p:cNvPr id="116739" name="Group 3"/>
          <p:cNvGraphicFramePr>
            <a:graphicFrameLocks noGrp="1"/>
          </p:cNvGraphicFramePr>
          <p:nvPr/>
        </p:nvGraphicFramePr>
        <p:xfrm>
          <a:off x="1676400" y="3505200"/>
          <a:ext cx="5791200" cy="2989266"/>
        </p:xfrm>
        <a:graphic>
          <a:graphicData uri="http://schemas.openxmlformats.org/drawingml/2006/table">
            <a:tbl>
              <a:tblPr/>
              <a:tblGrid>
                <a:gridCol w="1066800"/>
                <a:gridCol w="914400"/>
                <a:gridCol w="3810000"/>
              </a:tblGrid>
              <a:tr h="1984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rgbClr val="000000"/>
                          </a:solidFill>
                          <a:effectLst/>
                          <a:latin typeface="Times New Roman" pitchFamily="16" charset="0"/>
                          <a:ea typeface="Times New Roman" pitchFamily="16" charset="0"/>
                          <a:cs typeface="Arial" charset="0"/>
                        </a:rPr>
                        <a:t>Subunit</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rgbClr val="000000"/>
                          </a:solidFill>
                          <a:effectLst/>
                          <a:latin typeface="Times New Roman" pitchFamily="16" charset="0"/>
                          <a:ea typeface="Times New Roman" pitchFamily="16" charset="0"/>
                          <a:cs typeface="Arial" charset="0"/>
                        </a:rPr>
                        <a:t>Size (kDa)</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rgbClr val="000000"/>
                          </a:solidFill>
                          <a:effectLst/>
                          <a:latin typeface="Times New Roman" pitchFamily="16" charset="0"/>
                          <a:ea typeface="Times New Roman" pitchFamily="16" charset="0"/>
                          <a:cs typeface="Arial" charset="0"/>
                        </a:rPr>
                        <a:t>Function</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84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SWI2 / SNF2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194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DNA dependent ATPase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1984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SWI1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148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rPr>
                        <a:t>AT-rich interaction domain (ARID) for non-specific binding, Zn-finger protein</a:t>
                      </a:r>
                    </a:p>
                  </a:txBody>
                  <a:tcPr anchor="ctr" anchorCtr="1" horzOverflow="overflow">
                    <a:lnL>
                      <a:noFill/>
                    </a:lnL>
                    <a:lnR cap="flat">
                      <a:noFill/>
                    </a:lnR>
                    <a:lnT>
                      <a:noFill/>
                    </a:lnT>
                    <a:lnB>
                      <a:noFill/>
                    </a:lnB>
                    <a:lnTlToBr>
                      <a:noFill/>
                    </a:lnTlToBr>
                    <a:lnBlToTr>
                      <a:noFill/>
                    </a:lnBlToTr>
                    <a:noFill/>
                  </a:tcPr>
                </a:tc>
              </a:tr>
              <a:tr h="1984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SNF5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103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rPr>
                        <a:t>Assembly and catalytic functions of the complex</a:t>
                      </a:r>
                    </a:p>
                  </a:txBody>
                  <a:tcPr anchor="ctr" anchorCtr="1" horzOverflow="overflow">
                    <a:lnL>
                      <a:noFill/>
                    </a:lnL>
                    <a:lnR cap="flat">
                      <a:noFill/>
                    </a:lnR>
                    <a:lnT>
                      <a:noFill/>
                    </a:lnT>
                    <a:lnB>
                      <a:noFill/>
                    </a:lnB>
                    <a:lnTlToBr>
                      <a:noFill/>
                    </a:lnTlToBr>
                    <a:lnBlToTr>
                      <a:noFill/>
                    </a:lnBlToTr>
                    <a:noFill/>
                  </a:tcPr>
                </a:tc>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SWI3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93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a:cs typeface="Times New Roman" pitchFamily="16" charset="0"/>
                        </a:rPr>
                        <a:t> </a:t>
                      </a:r>
                      <a:endParaRPr kumimoji="0" lang="en-US" sz="800" b="0" i="0" u="none" strike="noStrike" cap="none" normalizeH="0" baseline="0" smtClean="0">
                        <a:ln>
                          <a:noFill/>
                        </a:ln>
                        <a:solidFill>
                          <a:schemeClr val="tx1"/>
                        </a:solidFill>
                        <a:effectLst/>
                        <a:latin typeface="Times New Roman" pitchFamily="16" charset="0"/>
                      </a:endParaRPr>
                    </a:p>
                  </a:txBody>
                  <a:tcPr anchor="ctr" anchorCtr="1" horzOverflow="overflow">
                    <a:lnL>
                      <a:noFill/>
                    </a:lnL>
                    <a:lnR cap="flat">
                      <a:noFill/>
                    </a:lnR>
                    <a:lnT>
                      <a:noFill/>
                    </a:lnT>
                    <a:lnB>
                      <a:noFill/>
                    </a:lnB>
                    <a:lnTlToBr>
                      <a:noFill/>
                    </a:lnTlToBr>
                    <a:lnBlToTr>
                      <a:noFill/>
                    </a:lnBlToTr>
                    <a:noFill/>
                  </a:tcPr>
                </a:tc>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SWp82p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~82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a:cs typeface="Times New Roman" pitchFamily="16" charset="0"/>
                        </a:rPr>
                        <a:t> </a:t>
                      </a:r>
                      <a:endParaRPr kumimoji="0" lang="en-US" sz="800" b="0" i="0" u="none" strike="noStrike" cap="none" normalizeH="0" baseline="0" smtClean="0">
                        <a:ln>
                          <a:noFill/>
                        </a:ln>
                        <a:solidFill>
                          <a:schemeClr val="tx1"/>
                        </a:solidFill>
                        <a:effectLst/>
                        <a:latin typeface="Times New Roman" pitchFamily="16" charset="0"/>
                      </a:endParaRPr>
                    </a:p>
                  </a:txBody>
                  <a:tcPr anchor="ctr" anchorCtr="1" horzOverflow="overflow">
                    <a:lnL>
                      <a:noFill/>
                    </a:lnL>
                    <a:lnR cap="flat">
                      <a:noFill/>
                    </a:lnR>
                    <a:lnT>
                      <a:noFill/>
                    </a:lnT>
                    <a:lnB>
                      <a:noFill/>
                    </a:lnB>
                    <a:lnTlToBr>
                      <a:noFill/>
                    </a:lnTlToBr>
                    <a:lnBlToTr>
                      <a:noFill/>
                    </a:lnBlToTr>
                    <a:noFill/>
                  </a:tcPr>
                </a:tc>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SNF12 / SWP73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64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a:cs typeface="Times New Roman" pitchFamily="16" charset="0"/>
                        </a:rPr>
                        <a:t> </a:t>
                      </a:r>
                      <a:endParaRPr kumimoji="0" lang="en-US" sz="800" b="0" i="0" u="none" strike="noStrike" cap="none" normalizeH="0" baseline="0" smtClean="0">
                        <a:ln>
                          <a:noFill/>
                        </a:ln>
                        <a:solidFill>
                          <a:schemeClr val="tx1"/>
                        </a:solidFill>
                        <a:effectLst/>
                        <a:latin typeface="Times New Roman" pitchFamily="16" charset="0"/>
                      </a:endParaRPr>
                    </a:p>
                  </a:txBody>
                  <a:tcPr anchor="ctr" anchorCtr="1" horzOverflow="overflow">
                    <a:lnL>
                      <a:noFill/>
                    </a:lnL>
                    <a:lnR cap="flat">
                      <a:noFill/>
                    </a:lnR>
                    <a:lnT>
                      <a:noFill/>
                    </a:lnT>
                    <a:lnB>
                      <a:noFill/>
                    </a:lnB>
                    <a:lnTlToBr>
                      <a:noFill/>
                    </a:lnTlToBr>
                    <a:lnBlToTr>
                      <a:noFill/>
                    </a:lnBlToTr>
                    <a:noFill/>
                  </a:tcPr>
                </a:tc>
              </a:tr>
              <a:tr h="1984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ARP7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54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rPr>
                        <a:t>Actin-related protein</a:t>
                      </a:r>
                    </a:p>
                  </a:txBody>
                  <a:tcPr anchor="ctr" anchorCtr="1" horzOverflow="overflow">
                    <a:lnL>
                      <a:noFill/>
                    </a:lnL>
                    <a:lnR cap="flat">
                      <a:noFill/>
                    </a:lnR>
                    <a:lnT>
                      <a:noFill/>
                    </a:lnT>
                    <a:lnB>
                      <a:noFill/>
                    </a:lnB>
                    <a:lnTlToBr>
                      <a:noFill/>
                    </a:lnTlToBr>
                    <a:lnBlToTr>
                      <a:noFill/>
                    </a:lnBlToTr>
                    <a:noFill/>
                  </a:tcPr>
                </a:tc>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ARP9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53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rPr>
                        <a:t>Actin-related protein</a:t>
                      </a:r>
                      <a:r>
                        <a:rPr kumimoji="0" lang="en-US" sz="800" b="0" i="0" u="none" strike="noStrike" cap="none" normalizeH="0" baseline="0" smtClean="0">
                          <a:ln>
                            <a:noFill/>
                          </a:ln>
                          <a:solidFill>
                            <a:schemeClr val="tx1"/>
                          </a:solidFill>
                          <a:effectLst/>
                          <a:latin typeface="Arial"/>
                          <a:ea typeface="Times New Roman" pitchFamily="16" charset="0"/>
                          <a:cs typeface="Arial" charset="0"/>
                        </a:rPr>
                        <a:t>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cap="flat">
                      <a:noFill/>
                    </a:lnR>
                    <a:lnT>
                      <a:noFill/>
                    </a:lnT>
                    <a:lnB>
                      <a:noFill/>
                    </a:lnB>
                    <a:lnTlToBr>
                      <a:noFill/>
                    </a:lnTlToBr>
                    <a:lnBlToTr>
                      <a:noFill/>
                    </a:lnBlToTr>
                    <a:noFill/>
                  </a:tcPr>
                </a:tc>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SNF6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38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a:cs typeface="Times New Roman" pitchFamily="16" charset="0"/>
                        </a:rPr>
                        <a:t> </a:t>
                      </a:r>
                      <a:endParaRPr kumimoji="0" lang="en-US" sz="800" b="0" i="0" u="none" strike="noStrike" cap="none" normalizeH="0" baseline="0" smtClean="0">
                        <a:ln>
                          <a:noFill/>
                        </a:ln>
                        <a:solidFill>
                          <a:schemeClr val="tx1"/>
                        </a:solidFill>
                        <a:effectLst/>
                        <a:latin typeface="Times New Roman" pitchFamily="16" charset="0"/>
                      </a:endParaRPr>
                    </a:p>
                  </a:txBody>
                  <a:tcPr anchor="ctr" anchorCtr="1" horzOverflow="overflow">
                    <a:lnL>
                      <a:noFill/>
                    </a:lnL>
                    <a:lnR cap="flat">
                      <a:noFill/>
                    </a:lnR>
                    <a:lnT>
                      <a:noFill/>
                    </a:lnT>
                    <a:lnB>
                      <a:noFill/>
                    </a:lnB>
                    <a:lnTlToBr>
                      <a:noFill/>
                    </a:lnTlToBr>
                    <a:lnBlToTr>
                      <a:noFill/>
                    </a:lnBlToTr>
                    <a:noFill/>
                  </a:tcPr>
                </a:tc>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ANC1 / TFG3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27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a:cs typeface="Times New Roman" pitchFamily="16" charset="0"/>
                        </a:rPr>
                        <a:t> </a:t>
                      </a:r>
                      <a:endParaRPr kumimoji="0" lang="en-US" sz="800" b="0" i="0" u="none" strike="noStrike" cap="none" normalizeH="0" baseline="0" smtClean="0">
                        <a:ln>
                          <a:noFill/>
                        </a:ln>
                        <a:solidFill>
                          <a:schemeClr val="tx1"/>
                        </a:solidFill>
                        <a:effectLst/>
                        <a:latin typeface="Times New Roman" pitchFamily="16" charset="0"/>
                      </a:endParaRPr>
                    </a:p>
                  </a:txBody>
                  <a:tcPr anchor="ctr" anchorCtr="1" horzOverflow="overflow">
                    <a:lnL>
                      <a:noFill/>
                    </a:lnL>
                    <a:lnR cap="flat">
                      <a:noFill/>
                    </a:lnR>
                    <a:lnT>
                      <a:noFill/>
                    </a:lnT>
                    <a:lnB>
                      <a:noFill/>
                    </a:lnB>
                    <a:lnTlToBr>
                      <a:noFill/>
                    </a:lnTlToBr>
                    <a:lnBlToTr>
                      <a:noFill/>
                    </a:lnBlToTr>
                    <a:noFill/>
                  </a:tcPr>
                </a:tc>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SNF11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19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a:cs typeface="Times New Roman" pitchFamily="16" charset="0"/>
                        </a:rPr>
                        <a:t> </a:t>
                      </a:r>
                      <a:r>
                        <a:rPr kumimoji="0" lang="en-US" sz="800" b="0" i="0" u="none" strike="noStrike" cap="none" normalizeH="0" baseline="0" smtClean="0">
                          <a:ln>
                            <a:noFill/>
                          </a:ln>
                          <a:solidFill>
                            <a:schemeClr val="tx1"/>
                          </a:solidFill>
                          <a:effectLst/>
                          <a:latin typeface="Times New Roman" pitchFamily="16" charset="0"/>
                        </a:rPr>
                        <a:t>Interacts with the N-terminal D1 region of SWI2</a:t>
                      </a:r>
                    </a:p>
                  </a:txBody>
                  <a:tcPr anchor="ctr" anchorCtr="1"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2" name="Group 67"/>
          <p:cNvGrpSpPr>
            <a:grpSpLocks/>
          </p:cNvGrpSpPr>
          <p:nvPr/>
        </p:nvGrpSpPr>
        <p:grpSpPr bwMode="auto">
          <a:xfrm>
            <a:off x="1295400" y="914400"/>
            <a:ext cx="3124200" cy="2281238"/>
            <a:chOff x="1584" y="675"/>
            <a:chExt cx="1968" cy="1437"/>
          </a:xfrm>
        </p:grpSpPr>
        <p:sp>
          <p:nvSpPr>
            <p:cNvPr id="63538" name="Oval 68"/>
            <p:cNvSpPr>
              <a:spLocks noChangeArrowheads="1"/>
            </p:cNvSpPr>
            <p:nvPr/>
          </p:nvSpPr>
          <p:spPr bwMode="auto">
            <a:xfrm>
              <a:off x="1959" y="737"/>
              <a:ext cx="750" cy="750"/>
            </a:xfrm>
            <a:prstGeom prst="ellipse">
              <a:avLst/>
            </a:prstGeom>
            <a:solidFill>
              <a:srgbClr val="FF0000"/>
            </a:solidFill>
            <a:ln w="9525">
              <a:solidFill>
                <a:schemeClr val="tx1"/>
              </a:solidFill>
              <a:round/>
              <a:headEnd/>
              <a:tailEnd/>
            </a:ln>
          </p:spPr>
          <p:txBody>
            <a:bodyPr wrap="none" anchor="ctr"/>
            <a:lstStyle/>
            <a:p>
              <a:pPr algn="ctr" eaLnBrk="1" hangingPunct="1"/>
              <a:r>
                <a:rPr lang="en-US" sz="1000">
                  <a:latin typeface="Arial" charset="0"/>
                </a:rPr>
                <a:t>SNF2</a:t>
              </a:r>
            </a:p>
          </p:txBody>
        </p:sp>
        <p:sp>
          <p:nvSpPr>
            <p:cNvPr id="63539" name="Oval 69"/>
            <p:cNvSpPr>
              <a:spLocks noChangeArrowheads="1"/>
            </p:cNvSpPr>
            <p:nvPr/>
          </p:nvSpPr>
          <p:spPr bwMode="auto">
            <a:xfrm>
              <a:off x="2709" y="862"/>
              <a:ext cx="749" cy="594"/>
            </a:xfrm>
            <a:prstGeom prst="ellipse">
              <a:avLst/>
            </a:prstGeom>
            <a:solidFill>
              <a:srgbClr val="FFCC00"/>
            </a:solidFill>
            <a:ln w="9525">
              <a:solidFill>
                <a:schemeClr val="tx1"/>
              </a:solidFill>
              <a:round/>
              <a:headEnd/>
              <a:tailEnd/>
            </a:ln>
          </p:spPr>
          <p:txBody>
            <a:bodyPr wrap="none" anchor="ctr"/>
            <a:lstStyle/>
            <a:p>
              <a:pPr algn="ctr" eaLnBrk="1" hangingPunct="1"/>
              <a:r>
                <a:rPr lang="en-US" sz="1000">
                  <a:latin typeface="Arial" charset="0"/>
                </a:rPr>
                <a:t>SWI1</a:t>
              </a:r>
            </a:p>
          </p:txBody>
        </p:sp>
        <p:sp>
          <p:nvSpPr>
            <p:cNvPr id="63540" name="Oval 70"/>
            <p:cNvSpPr>
              <a:spLocks noChangeArrowheads="1"/>
            </p:cNvSpPr>
            <p:nvPr/>
          </p:nvSpPr>
          <p:spPr bwMode="auto">
            <a:xfrm>
              <a:off x="1584" y="1175"/>
              <a:ext cx="750" cy="375"/>
            </a:xfrm>
            <a:prstGeom prst="ellipse">
              <a:avLst/>
            </a:prstGeom>
            <a:solidFill>
              <a:srgbClr val="99CC00"/>
            </a:solidFill>
            <a:ln w="9525">
              <a:solidFill>
                <a:schemeClr val="tx1"/>
              </a:solidFill>
              <a:round/>
              <a:headEnd/>
              <a:tailEnd/>
            </a:ln>
          </p:spPr>
          <p:txBody>
            <a:bodyPr wrap="none" anchor="ctr"/>
            <a:lstStyle/>
            <a:p>
              <a:pPr algn="ctr" eaLnBrk="1" hangingPunct="1"/>
              <a:r>
                <a:rPr lang="en-US" sz="1000">
                  <a:latin typeface="Arial" charset="0"/>
                </a:rPr>
                <a:t>SNF5</a:t>
              </a:r>
            </a:p>
          </p:txBody>
        </p:sp>
        <p:sp>
          <p:nvSpPr>
            <p:cNvPr id="63541" name="Oval 71"/>
            <p:cNvSpPr>
              <a:spLocks noChangeArrowheads="1"/>
            </p:cNvSpPr>
            <p:nvPr/>
          </p:nvSpPr>
          <p:spPr bwMode="auto">
            <a:xfrm>
              <a:off x="1990" y="1487"/>
              <a:ext cx="719" cy="344"/>
            </a:xfrm>
            <a:prstGeom prst="ellipse">
              <a:avLst/>
            </a:prstGeom>
            <a:solidFill>
              <a:srgbClr val="CCFFCC"/>
            </a:solidFill>
            <a:ln w="9525">
              <a:solidFill>
                <a:schemeClr val="tx1"/>
              </a:solidFill>
              <a:round/>
              <a:headEnd/>
              <a:tailEnd/>
            </a:ln>
          </p:spPr>
          <p:txBody>
            <a:bodyPr wrap="none" anchor="ctr"/>
            <a:lstStyle/>
            <a:p>
              <a:pPr algn="ctr" eaLnBrk="1" hangingPunct="1"/>
              <a:r>
                <a:rPr lang="en-US" sz="1000">
                  <a:latin typeface="Arial" charset="0"/>
                </a:rPr>
                <a:t>SWI3</a:t>
              </a:r>
            </a:p>
          </p:txBody>
        </p:sp>
        <p:sp>
          <p:nvSpPr>
            <p:cNvPr id="63542" name="Oval 72"/>
            <p:cNvSpPr>
              <a:spLocks noChangeArrowheads="1"/>
            </p:cNvSpPr>
            <p:nvPr/>
          </p:nvSpPr>
          <p:spPr bwMode="auto">
            <a:xfrm>
              <a:off x="2709" y="1456"/>
              <a:ext cx="687" cy="312"/>
            </a:xfrm>
            <a:prstGeom prst="ellipse">
              <a:avLst/>
            </a:prstGeom>
            <a:solidFill>
              <a:srgbClr val="FF99CC"/>
            </a:solidFill>
            <a:ln w="9525">
              <a:solidFill>
                <a:schemeClr val="tx1"/>
              </a:solidFill>
              <a:round/>
              <a:headEnd/>
              <a:tailEnd/>
            </a:ln>
          </p:spPr>
          <p:txBody>
            <a:bodyPr wrap="none" anchor="ctr"/>
            <a:lstStyle/>
            <a:p>
              <a:pPr algn="ctr" eaLnBrk="1" hangingPunct="1"/>
              <a:r>
                <a:rPr lang="en-US" sz="1000">
                  <a:latin typeface="Arial" charset="0"/>
                </a:rPr>
                <a:t>SWp82</a:t>
              </a:r>
            </a:p>
          </p:txBody>
        </p:sp>
        <p:sp>
          <p:nvSpPr>
            <p:cNvPr id="63543" name="Oval 73"/>
            <p:cNvSpPr>
              <a:spLocks noChangeArrowheads="1"/>
            </p:cNvSpPr>
            <p:nvPr/>
          </p:nvSpPr>
          <p:spPr bwMode="auto">
            <a:xfrm>
              <a:off x="2490" y="1737"/>
              <a:ext cx="625" cy="250"/>
            </a:xfrm>
            <a:prstGeom prst="ellipse">
              <a:avLst/>
            </a:prstGeom>
            <a:solidFill>
              <a:srgbClr val="FFCC99"/>
            </a:solidFill>
            <a:ln w="9525">
              <a:solidFill>
                <a:schemeClr val="tx1"/>
              </a:solidFill>
              <a:round/>
              <a:headEnd/>
              <a:tailEnd/>
            </a:ln>
          </p:spPr>
          <p:txBody>
            <a:bodyPr wrap="none" anchor="ctr"/>
            <a:lstStyle/>
            <a:p>
              <a:pPr algn="ctr" eaLnBrk="1" hangingPunct="1"/>
              <a:r>
                <a:rPr lang="en-US" sz="1000">
                  <a:latin typeface="Arial" charset="0"/>
                </a:rPr>
                <a:t>SNF12/SWP73</a:t>
              </a:r>
            </a:p>
          </p:txBody>
        </p:sp>
        <p:sp>
          <p:nvSpPr>
            <p:cNvPr id="63544" name="Oval 74"/>
            <p:cNvSpPr>
              <a:spLocks noChangeArrowheads="1"/>
            </p:cNvSpPr>
            <p:nvPr/>
          </p:nvSpPr>
          <p:spPr bwMode="auto">
            <a:xfrm>
              <a:off x="2302" y="1331"/>
              <a:ext cx="594" cy="219"/>
            </a:xfrm>
            <a:prstGeom prst="ellipse">
              <a:avLst/>
            </a:prstGeom>
            <a:solidFill>
              <a:srgbClr val="3366FF"/>
            </a:solidFill>
            <a:ln w="9525">
              <a:solidFill>
                <a:schemeClr val="tx1"/>
              </a:solidFill>
              <a:round/>
              <a:headEnd/>
              <a:tailEnd/>
            </a:ln>
          </p:spPr>
          <p:txBody>
            <a:bodyPr wrap="none" anchor="ctr"/>
            <a:lstStyle/>
            <a:p>
              <a:pPr algn="ctr" eaLnBrk="1" hangingPunct="1"/>
              <a:r>
                <a:rPr lang="en-US" sz="1000">
                  <a:latin typeface="Arial" charset="0"/>
                </a:rPr>
                <a:t>ARP7</a:t>
              </a:r>
            </a:p>
          </p:txBody>
        </p:sp>
        <p:sp>
          <p:nvSpPr>
            <p:cNvPr id="63545" name="Oval 75"/>
            <p:cNvSpPr>
              <a:spLocks noChangeArrowheads="1"/>
            </p:cNvSpPr>
            <p:nvPr/>
          </p:nvSpPr>
          <p:spPr bwMode="auto">
            <a:xfrm>
              <a:off x="2552" y="675"/>
              <a:ext cx="594" cy="219"/>
            </a:xfrm>
            <a:prstGeom prst="ellipse">
              <a:avLst/>
            </a:prstGeom>
            <a:solidFill>
              <a:srgbClr val="008080"/>
            </a:solidFill>
            <a:ln w="9525">
              <a:solidFill>
                <a:schemeClr val="tx1"/>
              </a:solidFill>
              <a:round/>
              <a:headEnd/>
              <a:tailEnd/>
            </a:ln>
          </p:spPr>
          <p:txBody>
            <a:bodyPr wrap="none" anchor="ctr"/>
            <a:lstStyle/>
            <a:p>
              <a:pPr algn="ctr" eaLnBrk="1" hangingPunct="1"/>
              <a:r>
                <a:rPr lang="en-US" sz="1000">
                  <a:latin typeface="Arial" charset="0"/>
                </a:rPr>
                <a:t>ARP9</a:t>
              </a:r>
            </a:p>
          </p:txBody>
        </p:sp>
        <p:sp>
          <p:nvSpPr>
            <p:cNvPr id="63546" name="Oval 76"/>
            <p:cNvSpPr>
              <a:spLocks noChangeArrowheads="1"/>
            </p:cNvSpPr>
            <p:nvPr/>
          </p:nvSpPr>
          <p:spPr bwMode="auto">
            <a:xfrm>
              <a:off x="2240" y="1800"/>
              <a:ext cx="312" cy="312"/>
            </a:xfrm>
            <a:prstGeom prst="ellipse">
              <a:avLst/>
            </a:prstGeom>
            <a:solidFill>
              <a:srgbClr val="FFFF99"/>
            </a:solidFill>
            <a:ln w="9525">
              <a:solidFill>
                <a:schemeClr val="tx1"/>
              </a:solidFill>
              <a:round/>
              <a:headEnd/>
              <a:tailEnd/>
            </a:ln>
          </p:spPr>
          <p:txBody>
            <a:bodyPr wrap="none" anchor="ctr"/>
            <a:lstStyle/>
            <a:p>
              <a:pPr algn="ctr" eaLnBrk="1" hangingPunct="1"/>
              <a:r>
                <a:rPr lang="en-US" sz="1000">
                  <a:latin typeface="Arial" charset="0"/>
                </a:rPr>
                <a:t>SNF6</a:t>
              </a:r>
            </a:p>
          </p:txBody>
        </p:sp>
        <p:sp>
          <p:nvSpPr>
            <p:cNvPr id="63547" name="Oval 77"/>
            <p:cNvSpPr>
              <a:spLocks noChangeArrowheads="1"/>
            </p:cNvSpPr>
            <p:nvPr/>
          </p:nvSpPr>
          <p:spPr bwMode="auto">
            <a:xfrm>
              <a:off x="1896" y="1550"/>
              <a:ext cx="282" cy="281"/>
            </a:xfrm>
            <a:prstGeom prst="ellipse">
              <a:avLst/>
            </a:prstGeom>
            <a:solidFill>
              <a:srgbClr val="CC99FF"/>
            </a:solidFill>
            <a:ln w="9525">
              <a:solidFill>
                <a:schemeClr val="tx1"/>
              </a:solidFill>
              <a:round/>
              <a:headEnd/>
              <a:tailEnd/>
            </a:ln>
          </p:spPr>
          <p:txBody>
            <a:bodyPr wrap="none" anchor="ctr"/>
            <a:lstStyle/>
            <a:p>
              <a:pPr algn="ctr" eaLnBrk="1" hangingPunct="1"/>
              <a:r>
                <a:rPr lang="en-US" sz="1000">
                  <a:latin typeface="Arial" charset="0"/>
                </a:rPr>
                <a:t>ANC1/</a:t>
              </a:r>
            </a:p>
            <a:p>
              <a:pPr algn="ctr" eaLnBrk="1" hangingPunct="1"/>
              <a:r>
                <a:rPr lang="en-US" sz="1000">
                  <a:latin typeface="Arial" charset="0"/>
                </a:rPr>
                <a:t>TGF3</a:t>
              </a:r>
            </a:p>
          </p:txBody>
        </p:sp>
        <p:sp>
          <p:nvSpPr>
            <p:cNvPr id="63548" name="Oval 78"/>
            <p:cNvSpPr>
              <a:spLocks noChangeArrowheads="1"/>
            </p:cNvSpPr>
            <p:nvPr/>
          </p:nvSpPr>
          <p:spPr bwMode="auto">
            <a:xfrm>
              <a:off x="3302" y="1331"/>
              <a:ext cx="250" cy="250"/>
            </a:xfrm>
            <a:prstGeom prst="ellipse">
              <a:avLst/>
            </a:prstGeom>
            <a:solidFill>
              <a:schemeClr val="accent1"/>
            </a:solidFill>
            <a:ln w="9525">
              <a:solidFill>
                <a:schemeClr val="tx1"/>
              </a:solidFill>
              <a:round/>
              <a:headEnd/>
              <a:tailEnd/>
            </a:ln>
          </p:spPr>
          <p:txBody>
            <a:bodyPr wrap="none" anchor="ctr"/>
            <a:lstStyle/>
            <a:p>
              <a:pPr algn="ctr" eaLnBrk="1" hangingPunct="1"/>
              <a:r>
                <a:rPr lang="en-US" sz="1000">
                  <a:latin typeface="Arial" charset="0"/>
                </a:rPr>
                <a:t>SNF11</a:t>
              </a:r>
            </a:p>
          </p:txBody>
        </p:sp>
      </p:grpSp>
      <p:sp>
        <p:nvSpPr>
          <p:cNvPr id="63532" name="Text Box 79"/>
          <p:cNvSpPr txBox="1">
            <a:spLocks noChangeArrowheads="1"/>
          </p:cNvSpPr>
          <p:nvPr/>
        </p:nvSpPr>
        <p:spPr bwMode="auto">
          <a:xfrm>
            <a:off x="4351338" y="228600"/>
            <a:ext cx="2597150" cy="366713"/>
          </a:xfrm>
          <a:prstGeom prst="rect">
            <a:avLst/>
          </a:prstGeom>
          <a:noFill/>
          <a:ln w="9525">
            <a:noFill/>
            <a:miter lim="800000"/>
            <a:headEnd/>
            <a:tailEnd/>
          </a:ln>
        </p:spPr>
        <p:txBody>
          <a:bodyPr wrap="none">
            <a:spAutoFit/>
          </a:bodyPr>
          <a:lstStyle/>
          <a:p>
            <a:pPr eaLnBrk="1" hangingPunct="1"/>
            <a:r>
              <a:rPr lang="en-US" sz="1800" b="1">
                <a:latin typeface="Arial" charset="0"/>
              </a:rPr>
              <a:t>The SWI/SNF complex</a:t>
            </a:r>
          </a:p>
        </p:txBody>
      </p:sp>
      <p:sp>
        <p:nvSpPr>
          <p:cNvPr id="63533" name="Text Box 80"/>
          <p:cNvSpPr txBox="1">
            <a:spLocks noChangeArrowheads="1"/>
          </p:cNvSpPr>
          <p:nvPr/>
        </p:nvSpPr>
        <p:spPr bwMode="auto">
          <a:xfrm>
            <a:off x="4867275" y="1827213"/>
            <a:ext cx="2219325" cy="915987"/>
          </a:xfrm>
          <a:prstGeom prst="rect">
            <a:avLst/>
          </a:prstGeom>
          <a:noFill/>
          <a:ln w="9525">
            <a:noFill/>
            <a:miter lim="800000"/>
            <a:headEnd/>
            <a:tailEnd/>
          </a:ln>
        </p:spPr>
        <p:txBody>
          <a:bodyPr wrap="none">
            <a:spAutoFit/>
          </a:bodyPr>
          <a:lstStyle/>
          <a:p>
            <a:pPr eaLnBrk="1" hangingPunct="1">
              <a:buFontTx/>
              <a:buChar char="•"/>
            </a:pPr>
            <a:r>
              <a:rPr lang="en-US" sz="1800">
                <a:latin typeface="Arial" charset="0"/>
              </a:rPr>
              <a:t> 11 subunits</a:t>
            </a:r>
          </a:p>
          <a:p>
            <a:pPr eaLnBrk="1" hangingPunct="1">
              <a:buFontTx/>
              <a:buChar char="•"/>
            </a:pPr>
            <a:r>
              <a:rPr lang="en-US" sz="1800">
                <a:latin typeface="Arial" charset="0"/>
              </a:rPr>
              <a:t> ~1 MDa</a:t>
            </a:r>
          </a:p>
          <a:p>
            <a:pPr eaLnBrk="1" hangingPunct="1">
              <a:buFontTx/>
              <a:buChar char="•"/>
            </a:pPr>
            <a:r>
              <a:rPr lang="en-US" sz="1800">
                <a:latin typeface="Arial" charset="0"/>
              </a:rPr>
              <a:t> Snf2 is an ATPase</a:t>
            </a:r>
          </a:p>
        </p:txBody>
      </p:sp>
      <p:sp>
        <p:nvSpPr>
          <p:cNvPr id="63534" name="Text Box 81"/>
          <p:cNvSpPr txBox="1">
            <a:spLocks noChangeArrowheads="1"/>
          </p:cNvSpPr>
          <p:nvPr/>
        </p:nvSpPr>
        <p:spPr bwMode="auto">
          <a:xfrm>
            <a:off x="4832350" y="882650"/>
            <a:ext cx="3244850" cy="641350"/>
          </a:xfrm>
          <a:prstGeom prst="rect">
            <a:avLst/>
          </a:prstGeom>
          <a:noFill/>
          <a:ln w="9525">
            <a:noFill/>
            <a:miter lim="800000"/>
            <a:headEnd/>
            <a:tailEnd/>
          </a:ln>
        </p:spPr>
        <p:txBody>
          <a:bodyPr wrap="none">
            <a:spAutoFit/>
          </a:bodyPr>
          <a:lstStyle/>
          <a:p>
            <a:pPr eaLnBrk="1" hangingPunct="1"/>
            <a:r>
              <a:rPr lang="en-US" sz="1800">
                <a:latin typeface="Arial" charset="0"/>
              </a:rPr>
              <a:t>SWI (switch)</a:t>
            </a:r>
          </a:p>
          <a:p>
            <a:pPr eaLnBrk="1" hangingPunct="1"/>
            <a:r>
              <a:rPr lang="en-US" sz="1800">
                <a:latin typeface="Arial" charset="0"/>
              </a:rPr>
              <a:t>SNF (</a:t>
            </a:r>
            <a:r>
              <a:rPr lang="en-US" sz="1800" u="sng">
                <a:latin typeface="Arial" charset="0"/>
              </a:rPr>
              <a:t>s</a:t>
            </a:r>
            <a:r>
              <a:rPr lang="en-US" sz="1800">
                <a:latin typeface="Arial" charset="0"/>
              </a:rPr>
              <a:t>ucrose </a:t>
            </a:r>
            <a:r>
              <a:rPr lang="en-US" sz="1800" u="sng">
                <a:latin typeface="Arial" charset="0"/>
              </a:rPr>
              <a:t>n</a:t>
            </a:r>
            <a:r>
              <a:rPr lang="en-US" sz="1800">
                <a:latin typeface="Arial" charset="0"/>
              </a:rPr>
              <a:t>on </a:t>
            </a:r>
            <a:r>
              <a:rPr lang="en-US" sz="1800" u="sng">
                <a:latin typeface="Arial" charset="0"/>
              </a:rPr>
              <a:t>f</a:t>
            </a:r>
            <a:r>
              <a:rPr lang="en-US" sz="1800">
                <a:latin typeface="Arial" charset="0"/>
              </a:rPr>
              <a:t>ermenting)</a:t>
            </a:r>
          </a:p>
        </p:txBody>
      </p:sp>
      <p:sp>
        <p:nvSpPr>
          <p:cNvPr id="63535" name="Rectangle 82"/>
          <p:cNvSpPr>
            <a:spLocks noChangeArrowheads="1"/>
          </p:cNvSpPr>
          <p:nvPr/>
        </p:nvSpPr>
        <p:spPr bwMode="auto">
          <a:xfrm>
            <a:off x="71438" y="73025"/>
            <a:ext cx="3348037" cy="763588"/>
          </a:xfrm>
          <a:prstGeom prst="rect">
            <a:avLst/>
          </a:prstGeom>
          <a:solidFill>
            <a:schemeClr val="bg1"/>
          </a:solidFill>
          <a:ln w="38100">
            <a:solidFill>
              <a:schemeClr val="tx1"/>
            </a:solidFill>
            <a:miter lim="800000"/>
            <a:headEnd/>
            <a:tailEnd/>
          </a:ln>
        </p:spPr>
        <p:txBody>
          <a:bodyPr wrap="none" anchor="ctr"/>
          <a:lstStyle/>
          <a:p>
            <a:pPr algn="ctr" eaLnBrk="1" hangingPunct="1"/>
            <a:r>
              <a:rPr lang="it-IT">
                <a:solidFill>
                  <a:srgbClr val="FF6600"/>
                </a:solidFill>
              </a:rPr>
              <a:t>Nucleosome remodeling</a:t>
            </a:r>
          </a:p>
        </p:txBody>
      </p:sp>
      <p:sp>
        <p:nvSpPr>
          <p:cNvPr id="63536" name="Oval 83"/>
          <p:cNvSpPr>
            <a:spLocks noChangeArrowheads="1"/>
          </p:cNvSpPr>
          <p:nvPr/>
        </p:nvSpPr>
        <p:spPr bwMode="auto">
          <a:xfrm>
            <a:off x="1763713" y="3644900"/>
            <a:ext cx="863600" cy="288925"/>
          </a:xfrm>
          <a:prstGeom prst="ellipse">
            <a:avLst/>
          </a:prstGeom>
          <a:noFill/>
          <a:ln w="28575">
            <a:solidFill>
              <a:srgbClr val="FF6600"/>
            </a:solidFill>
            <a:round/>
            <a:headEnd/>
            <a:tailEnd/>
          </a:ln>
        </p:spPr>
        <p:txBody>
          <a:bodyPr wrap="none" anchor="ctr"/>
          <a:lstStyle/>
          <a:p>
            <a:endParaRPr lang="it-IT"/>
          </a:p>
        </p:txBody>
      </p:sp>
      <p:sp>
        <p:nvSpPr>
          <p:cNvPr id="63537" name="Oval 84"/>
          <p:cNvSpPr>
            <a:spLocks noChangeArrowheads="1"/>
          </p:cNvSpPr>
          <p:nvPr/>
        </p:nvSpPr>
        <p:spPr bwMode="auto">
          <a:xfrm>
            <a:off x="1763713" y="4149725"/>
            <a:ext cx="863600" cy="215900"/>
          </a:xfrm>
          <a:prstGeom prst="ellipse">
            <a:avLst/>
          </a:prstGeom>
          <a:noFill/>
          <a:ln w="28575">
            <a:solidFill>
              <a:srgbClr val="FF6600"/>
            </a:solidFill>
            <a:round/>
            <a:headEnd/>
            <a:tailEnd/>
          </a:ln>
        </p:spPr>
        <p:txBody>
          <a:bodyPr wrap="none" anchor="ctr"/>
          <a:lstStyle/>
          <a:p>
            <a:endParaRPr lang="it-IT"/>
          </a:p>
        </p:txBody>
      </p:sp>
      <p:pic>
        <p:nvPicPr>
          <p:cNvPr id="22"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99" fill="hold"/>
                                        <p:tgtEl>
                                          <p:spTgt spid="22"/>
                                        </p:tgtEl>
                                      </p:cBhvr>
                                    </p:cmd>
                                  </p:childTnLst>
                                </p:cTn>
                              </p:par>
                            </p:childTnLst>
                          </p:cTn>
                        </p:par>
                      </p:childTnLst>
                    </p:cTn>
                  </p:par>
                </p:childTnLst>
              </p:cTn>
              <p:nextCondLst>
                <p:cond evt="onClick" delay="0">
                  <p:tgtEl>
                    <p:spTgt spid="22"/>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46038" y="1971675"/>
            <a:ext cx="3160713" cy="0"/>
          </a:xfrm>
          <a:prstGeom prst="rect">
            <a:avLst/>
          </a:prstGeom>
          <a:solidFill>
            <a:srgbClr val="C0C0C0"/>
          </a:solidFill>
          <a:ln w="9525">
            <a:noFill/>
            <a:miter lim="800000"/>
            <a:headEnd/>
            <a:tailEnd/>
          </a:ln>
        </p:spPr>
        <p:txBody>
          <a:bodyPr wrap="none" anchor="ctr">
            <a:spAutoFit/>
          </a:bodyPr>
          <a:lstStyle/>
          <a:p>
            <a:endParaRPr lang="it-IT"/>
          </a:p>
        </p:txBody>
      </p:sp>
      <p:graphicFrame>
        <p:nvGraphicFramePr>
          <p:cNvPr id="118787" name="Group 3"/>
          <p:cNvGraphicFramePr>
            <a:graphicFrameLocks noGrp="1"/>
          </p:cNvGraphicFramePr>
          <p:nvPr/>
        </p:nvGraphicFramePr>
        <p:xfrm>
          <a:off x="1676400" y="3505200"/>
          <a:ext cx="6858000" cy="2896236"/>
        </p:xfrm>
        <a:graphic>
          <a:graphicData uri="http://schemas.openxmlformats.org/drawingml/2006/table">
            <a:tbl>
              <a:tblPr/>
              <a:tblGrid>
                <a:gridCol w="1066800"/>
                <a:gridCol w="1066800"/>
                <a:gridCol w="914400"/>
                <a:gridCol w="3810000"/>
              </a:tblGrid>
              <a:tr h="1984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rPr>
                        <a:t>Subunit</a:t>
                      </a:r>
                    </a:p>
                  </a:txBody>
                  <a:tcPr anchor="ctr" anchorCtr="1"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rgbClr val="000000"/>
                          </a:solidFill>
                          <a:effectLst/>
                          <a:latin typeface="Times New Roman" pitchFamily="16" charset="0"/>
                          <a:ea typeface="Times New Roman" pitchFamily="16" charset="0"/>
                          <a:cs typeface="Arial" charset="0"/>
                        </a:rPr>
                        <a:t>SWI/SNF homolog</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rgbClr val="000000"/>
                          </a:solidFill>
                          <a:effectLst/>
                          <a:latin typeface="Times New Roman" pitchFamily="16" charset="0"/>
                          <a:ea typeface="Times New Roman" pitchFamily="16" charset="0"/>
                          <a:cs typeface="Arial" charset="0"/>
                        </a:rPr>
                        <a:t>Size (kDa)</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rgbClr val="000000"/>
                          </a:solidFill>
                          <a:effectLst/>
                          <a:latin typeface="Times New Roman" pitchFamily="16" charset="0"/>
                          <a:ea typeface="Times New Roman" pitchFamily="16" charset="0"/>
                          <a:cs typeface="Arial" charset="0"/>
                        </a:rPr>
                        <a:t>Function</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84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rPr>
                        <a:t>Sth1</a:t>
                      </a:r>
                    </a:p>
                  </a:txBody>
                  <a:tcPr anchor="ctr" anchorCtr="1"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SWI2 / SNF2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157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DNA dependent ATPase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1984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rPr>
                        <a:t>Rsc1</a:t>
                      </a:r>
                    </a:p>
                  </a:txBody>
                  <a:tcPr anchor="ctr" anchorCtr="1"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rPr>
                        <a:t>107</a:t>
                      </a:r>
                    </a:p>
                  </a:txBody>
                  <a:tcPr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cap="flat">
                      <a:noFill/>
                    </a:lnR>
                    <a:lnT>
                      <a:noFill/>
                    </a:lnT>
                    <a:lnB>
                      <a:noFill/>
                    </a:lnB>
                    <a:lnTlToBr>
                      <a:noFill/>
                    </a:lnTlToBr>
                    <a:lnBlToTr>
                      <a:noFill/>
                    </a:lnBlToTr>
                    <a:noFill/>
                  </a:tcPr>
                </a:tc>
              </a:tr>
              <a:tr h="1984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rPr>
                        <a:t>Rsc2</a:t>
                      </a:r>
                    </a:p>
                  </a:txBody>
                  <a:tcPr anchor="ctr" anchorCtr="1"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rPr>
                        <a:t>102</a:t>
                      </a:r>
                    </a:p>
                  </a:txBody>
                  <a:tcPr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cap="flat">
                      <a:noFill/>
                    </a:lnR>
                    <a:lnT>
                      <a:noFill/>
                    </a:lnT>
                    <a:lnB>
                      <a:noFill/>
                    </a:lnB>
                    <a:lnTlToBr>
                      <a:noFill/>
                    </a:lnTlToBr>
                    <a:lnBlToTr>
                      <a:noFill/>
                    </a:lnBlToTr>
                    <a:noFill/>
                  </a:tcPr>
                </a:tc>
              </a:tr>
              <a:tr h="1984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rPr>
                        <a:t>Rsc3</a:t>
                      </a:r>
                    </a:p>
                  </a:txBody>
                  <a:tcPr anchor="ctr" anchorCtr="1"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rPr>
                        <a:t>102</a:t>
                      </a:r>
                    </a:p>
                  </a:txBody>
                  <a:tcPr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cap="flat">
                      <a:noFill/>
                    </a:lnR>
                    <a:lnT>
                      <a:noFill/>
                    </a:lnT>
                    <a:lnB>
                      <a:noFill/>
                    </a:lnB>
                    <a:lnTlToBr>
                      <a:noFill/>
                    </a:lnTlToBr>
                    <a:lnBlToTr>
                      <a:noFill/>
                    </a:lnBlToTr>
                    <a:noFill/>
                  </a:tcPr>
                </a:tc>
              </a:tr>
              <a:tr h="1984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rPr>
                        <a:t>Rsc30</a:t>
                      </a:r>
                    </a:p>
                  </a:txBody>
                  <a:tcPr anchor="ctr" anchorCtr="1"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rPr>
                        <a:t>101</a:t>
                      </a:r>
                    </a:p>
                  </a:txBody>
                  <a:tcPr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cap="flat">
                      <a:noFill/>
                    </a:lnR>
                    <a:lnT>
                      <a:noFill/>
                    </a:lnT>
                    <a:lnB>
                      <a:noFill/>
                    </a:lnB>
                    <a:lnTlToBr>
                      <a:noFill/>
                    </a:lnTlToBr>
                    <a:lnBlToTr>
                      <a:noFill/>
                    </a:lnBlToTr>
                    <a:noFill/>
                  </a:tcPr>
                </a:tc>
              </a:tr>
              <a:tr h="1984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rPr>
                        <a:t>Rsc4</a:t>
                      </a:r>
                    </a:p>
                  </a:txBody>
                  <a:tcPr anchor="ctr" anchorCtr="1"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rPr>
                        <a:t>72</a:t>
                      </a:r>
                    </a:p>
                  </a:txBody>
                  <a:tcPr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cap="flat">
                      <a:noFill/>
                    </a:lnR>
                    <a:lnT>
                      <a:noFill/>
                    </a:lnT>
                    <a:lnB>
                      <a:noFill/>
                    </a:lnB>
                    <a:lnTlToBr>
                      <a:noFill/>
                    </a:lnTlToBr>
                    <a:lnBlToTr>
                      <a:noFill/>
                    </a:lnBlToTr>
                    <a:noFill/>
                  </a:tcPr>
                </a:tc>
              </a:tr>
              <a:tr h="1984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rPr>
                        <a:t>Rsc8</a:t>
                      </a:r>
                    </a:p>
                  </a:txBody>
                  <a:tcPr anchor="ctr" anchorCtr="1"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SWI3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63</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rPr>
                        <a:t>Subunit assembly, binds through C-terminal coiled coil domain</a:t>
                      </a:r>
                    </a:p>
                  </a:txBody>
                  <a:tcPr anchor="ctr" anchorCtr="1" horzOverflow="overflow">
                    <a:lnL>
                      <a:noFill/>
                    </a:lnL>
                    <a:lnR cap="flat">
                      <a:noFill/>
                    </a:lnR>
                    <a:lnT>
                      <a:noFill/>
                    </a:lnT>
                    <a:lnB>
                      <a:noFill/>
                    </a:lnB>
                    <a:lnTlToBr>
                      <a:noFill/>
                    </a:lnTlToBr>
                    <a:lnBlToTr>
                      <a:noFill/>
                    </a:lnBlToTr>
                    <a:noFill/>
                  </a:tcPr>
                </a:tc>
              </a:tr>
              <a:tr h="1984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rPr>
                        <a:t>Rsc9</a:t>
                      </a:r>
                    </a:p>
                  </a:txBody>
                  <a:tcPr anchor="ctr" anchorCtr="1"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rPr>
                        <a:t>65</a:t>
                      </a:r>
                    </a:p>
                  </a:txBody>
                  <a:tcPr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cap="flat">
                      <a:noFill/>
                    </a:lnR>
                    <a:lnT>
                      <a:noFill/>
                    </a:lnT>
                    <a:lnB>
                      <a:noFill/>
                    </a:lnB>
                    <a:lnTlToBr>
                      <a:noFill/>
                    </a:lnTlToBr>
                    <a:lnBlToTr>
                      <a:noFill/>
                    </a:lnBlToTr>
                    <a:noFill/>
                  </a:tcPr>
                </a:tc>
              </a:tr>
              <a:tr h="1984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rPr>
                        <a:t>Sfh1</a:t>
                      </a:r>
                    </a:p>
                  </a:txBody>
                  <a:tcPr anchor="ctr" anchorCtr="1"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SNF5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49</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rPr>
                        <a:t>Assembly and catalytic functions of the complex</a:t>
                      </a:r>
                    </a:p>
                  </a:txBody>
                  <a:tcPr anchor="ctr" anchorCtr="1" horzOverflow="overflow">
                    <a:lnL>
                      <a:noFill/>
                    </a:lnL>
                    <a:lnR cap="flat">
                      <a:noFill/>
                    </a:lnR>
                    <a:lnT>
                      <a:noFill/>
                    </a:lnT>
                    <a:lnB>
                      <a:noFill/>
                    </a:lnB>
                    <a:lnTlToBr>
                      <a:noFill/>
                    </a:lnTlToBr>
                    <a:lnBlToTr>
                      <a:noFill/>
                    </a:lnBlToTr>
                    <a:noFill/>
                  </a:tcPr>
                </a:tc>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rPr>
                        <a:t>Rsc6</a:t>
                      </a:r>
                    </a:p>
                  </a:txBody>
                  <a:tcPr anchor="ctr" anchorCtr="1"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SWP73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54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a:cs typeface="Times New Roman" pitchFamily="16" charset="0"/>
                        </a:rPr>
                        <a:t> </a:t>
                      </a:r>
                      <a:endParaRPr kumimoji="0" lang="en-US" sz="800" b="0" i="0" u="none" strike="noStrike" cap="none" normalizeH="0" baseline="0" smtClean="0">
                        <a:ln>
                          <a:noFill/>
                        </a:ln>
                        <a:solidFill>
                          <a:schemeClr val="tx1"/>
                        </a:solidFill>
                        <a:effectLst/>
                        <a:latin typeface="Times New Roman" pitchFamily="16" charset="0"/>
                      </a:endParaRPr>
                    </a:p>
                  </a:txBody>
                  <a:tcPr anchor="ctr" anchorCtr="1" horzOverflow="overflow">
                    <a:lnL>
                      <a:noFill/>
                    </a:lnL>
                    <a:lnR cap="flat">
                      <a:noFill/>
                    </a:lnR>
                    <a:lnT>
                      <a:noFill/>
                    </a:lnT>
                    <a:lnB>
                      <a:noFill/>
                    </a:lnB>
                    <a:lnTlToBr>
                      <a:noFill/>
                    </a:lnTlToBr>
                    <a:lnBlToTr>
                      <a:noFill/>
                    </a:lnBlToTr>
                    <a:noFill/>
                  </a:tcPr>
                </a:tc>
              </a:tr>
              <a:tr h="1984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rPr>
                        <a:t>Arp7</a:t>
                      </a:r>
                    </a:p>
                  </a:txBody>
                  <a:tcPr anchor="ctr" anchorCtr="1"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ARP7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54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rPr>
                        <a:t>Actin-related protein</a:t>
                      </a:r>
                    </a:p>
                  </a:txBody>
                  <a:tcPr anchor="ctr" anchorCtr="1" horzOverflow="overflow">
                    <a:lnL>
                      <a:noFill/>
                    </a:lnL>
                    <a:lnR cap="flat">
                      <a:noFill/>
                    </a:lnR>
                    <a:lnT>
                      <a:noFill/>
                    </a:lnT>
                    <a:lnB>
                      <a:noFill/>
                    </a:lnB>
                    <a:lnTlToBr>
                      <a:noFill/>
                    </a:lnTlToBr>
                    <a:lnBlToTr>
                      <a:noFill/>
                    </a:lnBlToTr>
                    <a:noFill/>
                  </a:tcPr>
                </a:tc>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rPr>
                        <a:t>Arp9</a:t>
                      </a:r>
                    </a:p>
                  </a:txBody>
                  <a:tcPr anchor="ctr" anchorCtr="1"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ARP9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imes New Roman" pitchFamily="16" charset="0"/>
                          <a:ea typeface="Times New Roman" pitchFamily="16" charset="0"/>
                          <a:cs typeface="Arial" charset="0"/>
                        </a:rPr>
                        <a:t>53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rPr>
                        <a:t>Actin-related protein</a:t>
                      </a:r>
                      <a:r>
                        <a:rPr kumimoji="0" lang="en-US" sz="800" b="0" i="0" u="none" strike="noStrike" cap="none" normalizeH="0" baseline="0" smtClean="0">
                          <a:ln>
                            <a:noFill/>
                          </a:ln>
                          <a:solidFill>
                            <a:schemeClr val="tx1"/>
                          </a:solidFill>
                          <a:effectLst/>
                          <a:latin typeface="Arial"/>
                          <a:ea typeface="Times New Roman" pitchFamily="16" charset="0"/>
                          <a:cs typeface="Arial" charset="0"/>
                        </a:rPr>
                        <a:t> </a:t>
                      </a:r>
                      <a:endParaRPr kumimoji="0" lang="en-US" sz="800" b="0" i="0" u="none" strike="noStrike" cap="none" normalizeH="0" baseline="0" smtClean="0">
                        <a:ln>
                          <a:noFill/>
                        </a:ln>
                        <a:solidFill>
                          <a:schemeClr val="tx1"/>
                        </a:solidFill>
                        <a:effectLst/>
                        <a:latin typeface="Times New Roman" pitchFamily="16" charset="0"/>
                        <a:ea typeface="Times New Roman" pitchFamily="16" charset="0"/>
                        <a:cs typeface="Arial" charset="0"/>
                      </a:endParaRPr>
                    </a:p>
                  </a:txBody>
                  <a:tcPr anchor="ctr" anchorCtr="1"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4571" name="Text Box 71"/>
          <p:cNvSpPr txBox="1">
            <a:spLocks noChangeArrowheads="1"/>
          </p:cNvSpPr>
          <p:nvPr/>
        </p:nvSpPr>
        <p:spPr bwMode="auto">
          <a:xfrm>
            <a:off x="4427538" y="260350"/>
            <a:ext cx="3816350" cy="641350"/>
          </a:xfrm>
          <a:prstGeom prst="rect">
            <a:avLst/>
          </a:prstGeom>
          <a:noFill/>
          <a:ln w="9525">
            <a:noFill/>
            <a:miter lim="800000"/>
            <a:headEnd/>
            <a:tailEnd/>
          </a:ln>
        </p:spPr>
        <p:txBody>
          <a:bodyPr wrap="none">
            <a:spAutoFit/>
          </a:bodyPr>
          <a:lstStyle/>
          <a:p>
            <a:pPr eaLnBrk="1" hangingPunct="1"/>
            <a:r>
              <a:rPr lang="en-US" sz="1800" b="1">
                <a:latin typeface="Arial" charset="0"/>
              </a:rPr>
              <a:t>The RSC (</a:t>
            </a:r>
            <a:r>
              <a:rPr lang="en-US" sz="1800" b="1" u="sng">
                <a:latin typeface="Arial" charset="0"/>
              </a:rPr>
              <a:t>r</a:t>
            </a:r>
            <a:r>
              <a:rPr lang="en-US" sz="1800" b="1">
                <a:latin typeface="Arial" charset="0"/>
              </a:rPr>
              <a:t>emodels the </a:t>
            </a:r>
            <a:r>
              <a:rPr lang="en-US" sz="1800" b="1" u="sng">
                <a:latin typeface="Arial" charset="0"/>
              </a:rPr>
              <a:t>s</a:t>
            </a:r>
            <a:r>
              <a:rPr lang="en-US" sz="1800" b="1">
                <a:latin typeface="Arial" charset="0"/>
              </a:rPr>
              <a:t>tructure </a:t>
            </a:r>
          </a:p>
          <a:p>
            <a:pPr eaLnBrk="1" hangingPunct="1"/>
            <a:r>
              <a:rPr lang="en-US" sz="1800" b="1">
                <a:latin typeface="Arial" charset="0"/>
              </a:rPr>
              <a:t>of </a:t>
            </a:r>
            <a:r>
              <a:rPr lang="en-US" sz="1800" b="1" u="sng">
                <a:latin typeface="Arial" charset="0"/>
              </a:rPr>
              <a:t>c</a:t>
            </a:r>
            <a:r>
              <a:rPr lang="en-US" sz="1800" b="1">
                <a:latin typeface="Arial" charset="0"/>
              </a:rPr>
              <a:t>hromatin) complex</a:t>
            </a:r>
          </a:p>
        </p:txBody>
      </p:sp>
      <p:sp>
        <p:nvSpPr>
          <p:cNvPr id="64572" name="Text Box 72"/>
          <p:cNvSpPr txBox="1">
            <a:spLocks noChangeArrowheads="1"/>
          </p:cNvSpPr>
          <p:nvPr/>
        </p:nvSpPr>
        <p:spPr bwMode="auto">
          <a:xfrm>
            <a:off x="4419600" y="1524000"/>
            <a:ext cx="4137025" cy="915988"/>
          </a:xfrm>
          <a:prstGeom prst="rect">
            <a:avLst/>
          </a:prstGeom>
          <a:noFill/>
          <a:ln w="9525">
            <a:noFill/>
            <a:miter lim="800000"/>
            <a:headEnd/>
            <a:tailEnd/>
          </a:ln>
        </p:spPr>
        <p:txBody>
          <a:bodyPr wrap="none">
            <a:spAutoFit/>
          </a:bodyPr>
          <a:lstStyle/>
          <a:p>
            <a:pPr eaLnBrk="1" hangingPunct="1">
              <a:buFontTx/>
              <a:buChar char="•"/>
            </a:pPr>
            <a:r>
              <a:rPr lang="en-US" sz="1800">
                <a:latin typeface="Arial" charset="0"/>
              </a:rPr>
              <a:t> 12+ subunits</a:t>
            </a:r>
          </a:p>
          <a:p>
            <a:pPr eaLnBrk="1" hangingPunct="1">
              <a:buFontTx/>
              <a:buChar char="•"/>
            </a:pPr>
            <a:r>
              <a:rPr lang="en-US" sz="1800">
                <a:latin typeface="Arial" charset="0"/>
              </a:rPr>
              <a:t> ~1 MDa</a:t>
            </a:r>
          </a:p>
          <a:p>
            <a:pPr eaLnBrk="1" hangingPunct="1">
              <a:buFontTx/>
              <a:buChar char="•"/>
            </a:pPr>
            <a:r>
              <a:rPr lang="en-US" sz="1800">
                <a:latin typeface="Arial" charset="0"/>
              </a:rPr>
              <a:t> Sth1 (</a:t>
            </a:r>
            <a:r>
              <a:rPr lang="en-US" sz="1800" u="sng">
                <a:latin typeface="Arial" charset="0"/>
              </a:rPr>
              <a:t>S</a:t>
            </a:r>
            <a:r>
              <a:rPr lang="en-US" sz="1800">
                <a:latin typeface="Arial" charset="0"/>
              </a:rPr>
              <a:t>nf </a:t>
            </a:r>
            <a:r>
              <a:rPr lang="en-US" sz="1800" u="sng">
                <a:latin typeface="Arial" charset="0"/>
              </a:rPr>
              <a:t>t</a:t>
            </a:r>
            <a:r>
              <a:rPr lang="en-US" sz="1800">
                <a:latin typeface="Arial" charset="0"/>
              </a:rPr>
              <a:t>wo </a:t>
            </a:r>
            <a:r>
              <a:rPr lang="en-US" sz="1800" u="sng">
                <a:latin typeface="Arial" charset="0"/>
              </a:rPr>
              <a:t>h</a:t>
            </a:r>
            <a:r>
              <a:rPr lang="en-US" sz="1800">
                <a:latin typeface="Arial" charset="0"/>
              </a:rPr>
              <a:t>omolog) is an ATPase</a:t>
            </a:r>
          </a:p>
        </p:txBody>
      </p:sp>
      <p:grpSp>
        <p:nvGrpSpPr>
          <p:cNvPr id="2" name="Group 73"/>
          <p:cNvGrpSpPr>
            <a:grpSpLocks/>
          </p:cNvGrpSpPr>
          <p:nvPr/>
        </p:nvGrpSpPr>
        <p:grpSpPr bwMode="auto">
          <a:xfrm>
            <a:off x="914400" y="914400"/>
            <a:ext cx="3279775" cy="2325688"/>
            <a:chOff x="480" y="336"/>
            <a:chExt cx="2066" cy="1465"/>
          </a:xfrm>
        </p:grpSpPr>
        <p:sp>
          <p:nvSpPr>
            <p:cNvPr id="64579" name="Oval 74"/>
            <p:cNvSpPr>
              <a:spLocks noChangeArrowheads="1"/>
            </p:cNvSpPr>
            <p:nvPr/>
          </p:nvSpPr>
          <p:spPr bwMode="auto">
            <a:xfrm>
              <a:off x="1039" y="636"/>
              <a:ext cx="715" cy="716"/>
            </a:xfrm>
            <a:prstGeom prst="ellipse">
              <a:avLst/>
            </a:prstGeom>
            <a:solidFill>
              <a:srgbClr val="FF0000"/>
            </a:solidFill>
            <a:ln w="9525">
              <a:solidFill>
                <a:schemeClr val="tx1"/>
              </a:solidFill>
              <a:round/>
              <a:headEnd/>
              <a:tailEnd/>
            </a:ln>
          </p:spPr>
          <p:txBody>
            <a:bodyPr wrap="none" anchor="ctr"/>
            <a:lstStyle/>
            <a:p>
              <a:pPr algn="ctr" eaLnBrk="1" hangingPunct="1"/>
              <a:r>
                <a:rPr lang="en-US" sz="1000">
                  <a:latin typeface="Arial" charset="0"/>
                </a:rPr>
                <a:t>Sth1</a:t>
              </a:r>
            </a:p>
          </p:txBody>
        </p:sp>
        <p:sp>
          <p:nvSpPr>
            <p:cNvPr id="64580" name="Oval 75"/>
            <p:cNvSpPr>
              <a:spLocks noChangeArrowheads="1"/>
            </p:cNvSpPr>
            <p:nvPr/>
          </p:nvSpPr>
          <p:spPr bwMode="auto">
            <a:xfrm>
              <a:off x="1296" y="336"/>
              <a:ext cx="852" cy="477"/>
            </a:xfrm>
            <a:prstGeom prst="ellipse">
              <a:avLst/>
            </a:prstGeom>
            <a:solidFill>
              <a:schemeClr val="accent1"/>
            </a:solidFill>
            <a:ln w="9525">
              <a:solidFill>
                <a:schemeClr val="tx1"/>
              </a:solidFill>
              <a:round/>
              <a:headEnd/>
              <a:tailEnd/>
            </a:ln>
          </p:spPr>
          <p:txBody>
            <a:bodyPr wrap="none" anchor="ctr"/>
            <a:lstStyle/>
            <a:p>
              <a:pPr algn="ctr" eaLnBrk="1" hangingPunct="1"/>
              <a:r>
                <a:rPr lang="en-US" sz="1000">
                  <a:latin typeface="Arial" charset="0"/>
                </a:rPr>
                <a:t>Rsc1</a:t>
              </a:r>
            </a:p>
          </p:txBody>
        </p:sp>
        <p:sp>
          <p:nvSpPr>
            <p:cNvPr id="64581" name="Oval 76"/>
            <p:cNvSpPr>
              <a:spLocks noChangeArrowheads="1"/>
            </p:cNvSpPr>
            <p:nvPr/>
          </p:nvSpPr>
          <p:spPr bwMode="auto">
            <a:xfrm>
              <a:off x="1728" y="768"/>
              <a:ext cx="818" cy="409"/>
            </a:xfrm>
            <a:prstGeom prst="ellipse">
              <a:avLst/>
            </a:prstGeom>
            <a:solidFill>
              <a:schemeClr val="accent1"/>
            </a:solidFill>
            <a:ln w="9525">
              <a:solidFill>
                <a:schemeClr val="tx1"/>
              </a:solidFill>
              <a:round/>
              <a:headEnd/>
              <a:tailEnd/>
            </a:ln>
          </p:spPr>
          <p:txBody>
            <a:bodyPr wrap="none" anchor="ctr"/>
            <a:lstStyle/>
            <a:p>
              <a:pPr algn="ctr" eaLnBrk="1" hangingPunct="1"/>
              <a:r>
                <a:rPr lang="en-US" sz="1000">
                  <a:latin typeface="Arial" charset="0"/>
                </a:rPr>
                <a:t>Rsc30</a:t>
              </a:r>
            </a:p>
          </p:txBody>
        </p:sp>
        <p:sp>
          <p:nvSpPr>
            <p:cNvPr id="64582" name="Oval 77"/>
            <p:cNvSpPr>
              <a:spLocks noChangeArrowheads="1"/>
            </p:cNvSpPr>
            <p:nvPr/>
          </p:nvSpPr>
          <p:spPr bwMode="auto">
            <a:xfrm>
              <a:off x="1536" y="1392"/>
              <a:ext cx="818" cy="409"/>
            </a:xfrm>
            <a:prstGeom prst="ellipse">
              <a:avLst/>
            </a:prstGeom>
            <a:solidFill>
              <a:schemeClr val="accent1"/>
            </a:solidFill>
            <a:ln w="9525">
              <a:solidFill>
                <a:schemeClr val="tx1"/>
              </a:solidFill>
              <a:round/>
              <a:headEnd/>
              <a:tailEnd/>
            </a:ln>
          </p:spPr>
          <p:txBody>
            <a:bodyPr wrap="none" anchor="ctr"/>
            <a:lstStyle/>
            <a:p>
              <a:pPr algn="ctr" eaLnBrk="1" hangingPunct="1"/>
              <a:r>
                <a:rPr lang="en-US" sz="1000">
                  <a:latin typeface="Arial" charset="0"/>
                </a:rPr>
                <a:t>Rsc3</a:t>
              </a:r>
            </a:p>
          </p:txBody>
        </p:sp>
        <p:sp>
          <p:nvSpPr>
            <p:cNvPr id="64583" name="Oval 78"/>
            <p:cNvSpPr>
              <a:spLocks noChangeArrowheads="1"/>
            </p:cNvSpPr>
            <p:nvPr/>
          </p:nvSpPr>
          <p:spPr bwMode="auto">
            <a:xfrm>
              <a:off x="480" y="455"/>
              <a:ext cx="818" cy="409"/>
            </a:xfrm>
            <a:prstGeom prst="ellipse">
              <a:avLst/>
            </a:prstGeom>
            <a:solidFill>
              <a:schemeClr val="accent1"/>
            </a:solidFill>
            <a:ln w="9525">
              <a:solidFill>
                <a:schemeClr val="tx1"/>
              </a:solidFill>
              <a:round/>
              <a:headEnd/>
              <a:tailEnd/>
            </a:ln>
          </p:spPr>
          <p:txBody>
            <a:bodyPr wrap="none" anchor="ctr"/>
            <a:lstStyle/>
            <a:p>
              <a:pPr algn="ctr" eaLnBrk="1" hangingPunct="1"/>
              <a:r>
                <a:rPr lang="en-US" sz="1000">
                  <a:latin typeface="Arial" charset="0"/>
                </a:rPr>
                <a:t>Rsc2</a:t>
              </a:r>
            </a:p>
          </p:txBody>
        </p:sp>
        <p:sp>
          <p:nvSpPr>
            <p:cNvPr id="64584" name="Oval 79"/>
            <p:cNvSpPr>
              <a:spLocks noChangeArrowheads="1"/>
            </p:cNvSpPr>
            <p:nvPr/>
          </p:nvSpPr>
          <p:spPr bwMode="auto">
            <a:xfrm>
              <a:off x="864" y="1488"/>
              <a:ext cx="715" cy="307"/>
            </a:xfrm>
            <a:prstGeom prst="ellipse">
              <a:avLst/>
            </a:prstGeom>
            <a:solidFill>
              <a:schemeClr val="accent1"/>
            </a:solidFill>
            <a:ln w="9525">
              <a:solidFill>
                <a:schemeClr val="tx1"/>
              </a:solidFill>
              <a:round/>
              <a:headEnd/>
              <a:tailEnd/>
            </a:ln>
          </p:spPr>
          <p:txBody>
            <a:bodyPr wrap="none" anchor="ctr"/>
            <a:lstStyle/>
            <a:p>
              <a:pPr algn="ctr" eaLnBrk="1" hangingPunct="1"/>
              <a:r>
                <a:rPr lang="en-US" sz="1000">
                  <a:latin typeface="Arial" charset="0"/>
                </a:rPr>
                <a:t>Rsc4</a:t>
              </a:r>
            </a:p>
          </p:txBody>
        </p:sp>
        <p:sp>
          <p:nvSpPr>
            <p:cNvPr id="64585" name="Oval 80"/>
            <p:cNvSpPr>
              <a:spLocks noChangeArrowheads="1"/>
            </p:cNvSpPr>
            <p:nvPr/>
          </p:nvSpPr>
          <p:spPr bwMode="auto">
            <a:xfrm>
              <a:off x="1680" y="1152"/>
              <a:ext cx="681" cy="273"/>
            </a:xfrm>
            <a:prstGeom prst="ellipse">
              <a:avLst/>
            </a:prstGeom>
            <a:solidFill>
              <a:schemeClr val="accent1"/>
            </a:solidFill>
            <a:ln w="9525">
              <a:solidFill>
                <a:schemeClr val="tx1"/>
              </a:solidFill>
              <a:round/>
              <a:headEnd/>
              <a:tailEnd/>
            </a:ln>
          </p:spPr>
          <p:txBody>
            <a:bodyPr wrap="none" anchor="ctr"/>
            <a:lstStyle/>
            <a:p>
              <a:pPr algn="ctr" eaLnBrk="1" hangingPunct="1"/>
              <a:r>
                <a:rPr lang="en-US" sz="1000">
                  <a:latin typeface="Arial" charset="0"/>
                </a:rPr>
                <a:t>Rsc9</a:t>
              </a:r>
            </a:p>
          </p:txBody>
        </p:sp>
        <p:sp>
          <p:nvSpPr>
            <p:cNvPr id="64586" name="Oval 81"/>
            <p:cNvSpPr>
              <a:spLocks noChangeArrowheads="1"/>
            </p:cNvSpPr>
            <p:nvPr/>
          </p:nvSpPr>
          <p:spPr bwMode="auto">
            <a:xfrm>
              <a:off x="816" y="1248"/>
              <a:ext cx="681" cy="273"/>
            </a:xfrm>
            <a:prstGeom prst="ellipse">
              <a:avLst/>
            </a:prstGeom>
            <a:solidFill>
              <a:srgbClr val="CCFFCC"/>
            </a:solidFill>
            <a:ln w="9525">
              <a:solidFill>
                <a:schemeClr val="tx1"/>
              </a:solidFill>
              <a:round/>
              <a:headEnd/>
              <a:tailEnd/>
            </a:ln>
          </p:spPr>
          <p:txBody>
            <a:bodyPr wrap="none" anchor="ctr"/>
            <a:lstStyle/>
            <a:p>
              <a:pPr algn="ctr" eaLnBrk="1" hangingPunct="1"/>
              <a:r>
                <a:rPr lang="en-US" sz="1000">
                  <a:latin typeface="Arial" charset="0"/>
                </a:rPr>
                <a:t>Rsc8</a:t>
              </a:r>
            </a:p>
          </p:txBody>
        </p:sp>
        <p:sp>
          <p:nvSpPr>
            <p:cNvPr id="64587" name="Oval 82"/>
            <p:cNvSpPr>
              <a:spLocks noChangeArrowheads="1"/>
            </p:cNvSpPr>
            <p:nvPr/>
          </p:nvSpPr>
          <p:spPr bwMode="auto">
            <a:xfrm>
              <a:off x="1392" y="1152"/>
              <a:ext cx="409" cy="409"/>
            </a:xfrm>
            <a:prstGeom prst="ellipse">
              <a:avLst/>
            </a:prstGeom>
            <a:solidFill>
              <a:srgbClr val="FFCC99"/>
            </a:solidFill>
            <a:ln w="9525">
              <a:solidFill>
                <a:schemeClr val="tx1"/>
              </a:solidFill>
              <a:round/>
              <a:headEnd/>
              <a:tailEnd/>
            </a:ln>
          </p:spPr>
          <p:txBody>
            <a:bodyPr wrap="none" anchor="ctr"/>
            <a:lstStyle/>
            <a:p>
              <a:pPr algn="ctr" eaLnBrk="1" hangingPunct="1"/>
              <a:r>
                <a:rPr lang="en-US" sz="1000">
                  <a:latin typeface="Arial" charset="0"/>
                </a:rPr>
                <a:t>Rsc6</a:t>
              </a:r>
            </a:p>
          </p:txBody>
        </p:sp>
        <p:sp>
          <p:nvSpPr>
            <p:cNvPr id="64588" name="Oval 83"/>
            <p:cNvSpPr>
              <a:spLocks noChangeArrowheads="1"/>
            </p:cNvSpPr>
            <p:nvPr/>
          </p:nvSpPr>
          <p:spPr bwMode="auto">
            <a:xfrm>
              <a:off x="768" y="816"/>
              <a:ext cx="409" cy="409"/>
            </a:xfrm>
            <a:prstGeom prst="ellipse">
              <a:avLst/>
            </a:prstGeom>
            <a:solidFill>
              <a:srgbClr val="99CC00"/>
            </a:solidFill>
            <a:ln w="9525">
              <a:solidFill>
                <a:schemeClr val="tx1"/>
              </a:solidFill>
              <a:round/>
              <a:headEnd/>
              <a:tailEnd/>
            </a:ln>
          </p:spPr>
          <p:txBody>
            <a:bodyPr wrap="none" anchor="ctr"/>
            <a:lstStyle/>
            <a:p>
              <a:pPr algn="ctr" eaLnBrk="1" hangingPunct="1"/>
              <a:r>
                <a:rPr lang="en-US" sz="1000">
                  <a:latin typeface="Arial" charset="0"/>
                </a:rPr>
                <a:t>Sfh1</a:t>
              </a:r>
            </a:p>
          </p:txBody>
        </p:sp>
        <p:sp>
          <p:nvSpPr>
            <p:cNvPr id="64589" name="Oval 84"/>
            <p:cNvSpPr>
              <a:spLocks noChangeArrowheads="1"/>
            </p:cNvSpPr>
            <p:nvPr/>
          </p:nvSpPr>
          <p:spPr bwMode="auto">
            <a:xfrm>
              <a:off x="1440" y="1008"/>
              <a:ext cx="594" cy="219"/>
            </a:xfrm>
            <a:prstGeom prst="ellipse">
              <a:avLst/>
            </a:prstGeom>
            <a:solidFill>
              <a:srgbClr val="3366FF"/>
            </a:solidFill>
            <a:ln w="9525">
              <a:solidFill>
                <a:schemeClr val="tx1"/>
              </a:solidFill>
              <a:round/>
              <a:headEnd/>
              <a:tailEnd/>
            </a:ln>
          </p:spPr>
          <p:txBody>
            <a:bodyPr wrap="none" anchor="ctr"/>
            <a:lstStyle/>
            <a:p>
              <a:pPr algn="ctr" eaLnBrk="1" hangingPunct="1"/>
              <a:r>
                <a:rPr lang="en-US" sz="1000">
                  <a:latin typeface="Arial" charset="0"/>
                </a:rPr>
                <a:t>ARP7</a:t>
              </a:r>
            </a:p>
          </p:txBody>
        </p:sp>
        <p:sp>
          <p:nvSpPr>
            <p:cNvPr id="64590" name="Oval 85"/>
            <p:cNvSpPr>
              <a:spLocks noChangeArrowheads="1"/>
            </p:cNvSpPr>
            <p:nvPr/>
          </p:nvSpPr>
          <p:spPr bwMode="auto">
            <a:xfrm>
              <a:off x="1440" y="672"/>
              <a:ext cx="594" cy="219"/>
            </a:xfrm>
            <a:prstGeom prst="ellipse">
              <a:avLst/>
            </a:prstGeom>
            <a:solidFill>
              <a:srgbClr val="008080"/>
            </a:solidFill>
            <a:ln w="9525">
              <a:solidFill>
                <a:schemeClr val="tx1"/>
              </a:solidFill>
              <a:round/>
              <a:headEnd/>
              <a:tailEnd/>
            </a:ln>
          </p:spPr>
          <p:txBody>
            <a:bodyPr wrap="none" anchor="ctr"/>
            <a:lstStyle/>
            <a:p>
              <a:pPr algn="ctr" eaLnBrk="1" hangingPunct="1"/>
              <a:r>
                <a:rPr lang="en-US" sz="1000">
                  <a:latin typeface="Arial" charset="0"/>
                </a:rPr>
                <a:t>ARP9</a:t>
              </a:r>
            </a:p>
          </p:txBody>
        </p:sp>
      </p:grpSp>
      <p:sp>
        <p:nvSpPr>
          <p:cNvPr id="64574" name="Rectangle 86"/>
          <p:cNvSpPr>
            <a:spLocks noChangeArrowheads="1"/>
          </p:cNvSpPr>
          <p:nvPr/>
        </p:nvSpPr>
        <p:spPr bwMode="auto">
          <a:xfrm>
            <a:off x="4343400" y="2819400"/>
            <a:ext cx="228600" cy="228600"/>
          </a:xfrm>
          <a:prstGeom prst="rect">
            <a:avLst/>
          </a:prstGeom>
          <a:solidFill>
            <a:schemeClr val="accent1"/>
          </a:solidFill>
          <a:ln w="9525">
            <a:solidFill>
              <a:schemeClr val="tx1"/>
            </a:solidFill>
            <a:miter lim="800000"/>
            <a:headEnd/>
            <a:tailEnd/>
          </a:ln>
        </p:spPr>
        <p:txBody>
          <a:bodyPr wrap="none" anchor="ctr"/>
          <a:lstStyle/>
          <a:p>
            <a:endParaRPr lang="it-IT"/>
          </a:p>
        </p:txBody>
      </p:sp>
      <p:sp>
        <p:nvSpPr>
          <p:cNvPr id="64575" name="Text Box 87"/>
          <p:cNvSpPr txBox="1">
            <a:spLocks noChangeArrowheads="1"/>
          </p:cNvSpPr>
          <p:nvPr/>
        </p:nvSpPr>
        <p:spPr bwMode="auto">
          <a:xfrm>
            <a:off x="4576763" y="2743200"/>
            <a:ext cx="4110037" cy="336550"/>
          </a:xfrm>
          <a:prstGeom prst="rect">
            <a:avLst/>
          </a:prstGeom>
          <a:noFill/>
          <a:ln w="9525">
            <a:noFill/>
            <a:miter lim="800000"/>
            <a:headEnd/>
            <a:tailEnd/>
          </a:ln>
        </p:spPr>
        <p:txBody>
          <a:bodyPr wrap="none">
            <a:spAutoFit/>
          </a:bodyPr>
          <a:lstStyle/>
          <a:p>
            <a:pPr eaLnBrk="1" hangingPunct="1"/>
            <a:r>
              <a:rPr lang="en-US" sz="1600">
                <a:latin typeface="Arial" charset="0"/>
              </a:rPr>
              <a:t>Subunits with no known homolog in Swi/Snf</a:t>
            </a:r>
          </a:p>
        </p:txBody>
      </p:sp>
      <p:sp>
        <p:nvSpPr>
          <p:cNvPr id="64576" name="Rectangle 88"/>
          <p:cNvSpPr>
            <a:spLocks noChangeArrowheads="1"/>
          </p:cNvSpPr>
          <p:nvPr/>
        </p:nvSpPr>
        <p:spPr bwMode="auto">
          <a:xfrm>
            <a:off x="71438" y="73025"/>
            <a:ext cx="3348037" cy="763588"/>
          </a:xfrm>
          <a:prstGeom prst="rect">
            <a:avLst/>
          </a:prstGeom>
          <a:solidFill>
            <a:schemeClr val="bg1"/>
          </a:solidFill>
          <a:ln w="38100">
            <a:solidFill>
              <a:schemeClr val="tx1"/>
            </a:solidFill>
            <a:miter lim="800000"/>
            <a:headEnd/>
            <a:tailEnd/>
          </a:ln>
        </p:spPr>
        <p:txBody>
          <a:bodyPr wrap="none" anchor="ctr"/>
          <a:lstStyle/>
          <a:p>
            <a:pPr algn="ctr" eaLnBrk="1" hangingPunct="1"/>
            <a:r>
              <a:rPr lang="it-IT">
                <a:solidFill>
                  <a:srgbClr val="FF6600"/>
                </a:solidFill>
              </a:rPr>
              <a:t>Nucleosome remodeling</a:t>
            </a:r>
          </a:p>
        </p:txBody>
      </p:sp>
      <p:sp>
        <p:nvSpPr>
          <p:cNvPr id="64577" name="Oval 89"/>
          <p:cNvSpPr>
            <a:spLocks noChangeArrowheads="1"/>
          </p:cNvSpPr>
          <p:nvPr/>
        </p:nvSpPr>
        <p:spPr bwMode="auto">
          <a:xfrm>
            <a:off x="1763713" y="3644900"/>
            <a:ext cx="863600" cy="288925"/>
          </a:xfrm>
          <a:prstGeom prst="ellipse">
            <a:avLst/>
          </a:prstGeom>
          <a:noFill/>
          <a:ln w="28575">
            <a:solidFill>
              <a:srgbClr val="FF6600"/>
            </a:solidFill>
            <a:round/>
            <a:headEnd/>
            <a:tailEnd/>
          </a:ln>
        </p:spPr>
        <p:txBody>
          <a:bodyPr wrap="none" anchor="ctr"/>
          <a:lstStyle/>
          <a:p>
            <a:endParaRPr lang="it-IT"/>
          </a:p>
        </p:txBody>
      </p:sp>
      <p:sp>
        <p:nvSpPr>
          <p:cNvPr id="64578" name="Oval 90"/>
          <p:cNvSpPr>
            <a:spLocks noChangeArrowheads="1"/>
          </p:cNvSpPr>
          <p:nvPr/>
        </p:nvSpPr>
        <p:spPr bwMode="auto">
          <a:xfrm>
            <a:off x="1763713" y="5399088"/>
            <a:ext cx="863600" cy="215900"/>
          </a:xfrm>
          <a:prstGeom prst="ellipse">
            <a:avLst/>
          </a:prstGeom>
          <a:noFill/>
          <a:ln w="28575">
            <a:solidFill>
              <a:srgbClr val="FF6600"/>
            </a:solidFill>
            <a:round/>
            <a:headEnd/>
            <a:tailEnd/>
          </a:ln>
        </p:spPr>
        <p:txBody>
          <a:bodyPr wrap="none" anchor="ctr"/>
          <a:lstStyle/>
          <a:p>
            <a:endParaRPr lang="it-IT"/>
          </a:p>
        </p:txBody>
      </p:sp>
      <p:pic>
        <p:nvPicPr>
          <p:cNvPr id="24"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60" fill="hold"/>
                                        <p:tgtEl>
                                          <p:spTgt spid="24"/>
                                        </p:tgtEl>
                                      </p:cBhvr>
                                    </p:cmd>
                                  </p:childTnLst>
                                </p:cTn>
                              </p:par>
                            </p:childTnLst>
                          </p:cTn>
                        </p:par>
                      </p:childTnLst>
                    </p:cTn>
                  </p:par>
                </p:childTnLst>
              </p:cTn>
              <p:nextCondLst>
                <p:cond evt="onClick" delay="0">
                  <p:tgtEl>
                    <p:spTgt spid="2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srcRect/>
          <a:stretch>
            <a:fillRect/>
          </a:stretch>
        </p:blipFill>
        <p:spPr bwMode="auto">
          <a:xfrm>
            <a:off x="1200150" y="1004888"/>
            <a:ext cx="6743700" cy="4848225"/>
          </a:xfrm>
          <a:prstGeom prst="rect">
            <a:avLst/>
          </a:prstGeom>
          <a:noFill/>
          <a:ln w="9525">
            <a:noFill/>
            <a:miter lim="800000"/>
            <a:headEnd/>
            <a:tailEnd/>
          </a:ln>
        </p:spPr>
      </p:pic>
      <p:sp>
        <p:nvSpPr>
          <p:cNvPr id="5123" name="Rectangle 3"/>
          <p:cNvSpPr>
            <a:spLocks noChangeArrowheads="1"/>
          </p:cNvSpPr>
          <p:nvPr/>
        </p:nvSpPr>
        <p:spPr bwMode="auto">
          <a:xfrm>
            <a:off x="187325" y="188913"/>
            <a:ext cx="2335213" cy="466725"/>
          </a:xfrm>
          <a:prstGeom prst="rect">
            <a:avLst/>
          </a:prstGeom>
          <a:noFill/>
          <a:ln w="9525">
            <a:solidFill>
              <a:srgbClr val="008000"/>
            </a:solidFill>
            <a:miter lim="800000"/>
            <a:headEnd/>
            <a:tailEnd/>
          </a:ln>
        </p:spPr>
        <p:txBody>
          <a:bodyPr wrap="none">
            <a:spAutoFit/>
          </a:bodyPr>
          <a:lstStyle/>
          <a:p>
            <a:r>
              <a:rPr lang="it-IT" b="1">
                <a:solidFill>
                  <a:srgbClr val="008000"/>
                </a:solidFill>
              </a:rPr>
              <a:t>Histone variants</a:t>
            </a:r>
          </a:p>
        </p:txBody>
      </p:sp>
      <p:pic>
        <p:nvPicPr>
          <p:cNvPr id="4"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65"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ISWI complexes"/>
          <p:cNvPicPr>
            <a:picLocks noChangeAspect="1" noChangeArrowheads="1"/>
          </p:cNvPicPr>
          <p:nvPr/>
        </p:nvPicPr>
        <p:blipFill>
          <a:blip r:embed="rId4">
            <a:lum bright="-12000" contrast="42000"/>
          </a:blip>
          <a:srcRect/>
          <a:stretch>
            <a:fillRect/>
          </a:stretch>
        </p:blipFill>
        <p:spPr bwMode="auto">
          <a:xfrm>
            <a:off x="1905000" y="1295400"/>
            <a:ext cx="5676900" cy="4864100"/>
          </a:xfrm>
          <a:prstGeom prst="rect">
            <a:avLst/>
          </a:prstGeom>
          <a:noFill/>
          <a:ln w="9525">
            <a:noFill/>
            <a:miter lim="800000"/>
            <a:headEnd/>
            <a:tailEnd/>
          </a:ln>
        </p:spPr>
      </p:pic>
      <p:sp>
        <p:nvSpPr>
          <p:cNvPr id="65539" name="Text Box 3"/>
          <p:cNvSpPr txBox="1">
            <a:spLocks noChangeArrowheads="1"/>
          </p:cNvSpPr>
          <p:nvPr/>
        </p:nvSpPr>
        <p:spPr bwMode="auto">
          <a:xfrm>
            <a:off x="4716463" y="404813"/>
            <a:ext cx="4375150" cy="366712"/>
          </a:xfrm>
          <a:prstGeom prst="rect">
            <a:avLst/>
          </a:prstGeom>
          <a:noFill/>
          <a:ln w="9525">
            <a:noFill/>
            <a:miter lim="800000"/>
            <a:headEnd/>
            <a:tailEnd/>
          </a:ln>
        </p:spPr>
        <p:txBody>
          <a:bodyPr wrap="none">
            <a:spAutoFit/>
          </a:bodyPr>
          <a:lstStyle/>
          <a:p>
            <a:pPr eaLnBrk="1" hangingPunct="1"/>
            <a:r>
              <a:rPr lang="en-US" sz="1800" b="1">
                <a:latin typeface="Arial" charset="0"/>
              </a:rPr>
              <a:t>Multiple types of ISWI complexes exits</a:t>
            </a:r>
          </a:p>
        </p:txBody>
      </p:sp>
      <p:sp>
        <p:nvSpPr>
          <p:cNvPr id="65540" name="Rectangle 4"/>
          <p:cNvSpPr>
            <a:spLocks noChangeArrowheads="1"/>
          </p:cNvSpPr>
          <p:nvPr/>
        </p:nvSpPr>
        <p:spPr bwMode="auto">
          <a:xfrm>
            <a:off x="71438" y="73025"/>
            <a:ext cx="3348037" cy="763588"/>
          </a:xfrm>
          <a:prstGeom prst="rect">
            <a:avLst/>
          </a:prstGeom>
          <a:solidFill>
            <a:schemeClr val="bg1"/>
          </a:solidFill>
          <a:ln w="38100">
            <a:solidFill>
              <a:schemeClr val="tx1"/>
            </a:solidFill>
            <a:miter lim="800000"/>
            <a:headEnd/>
            <a:tailEnd/>
          </a:ln>
        </p:spPr>
        <p:txBody>
          <a:bodyPr wrap="none" anchor="ctr"/>
          <a:lstStyle/>
          <a:p>
            <a:pPr algn="ctr" eaLnBrk="1" hangingPunct="1"/>
            <a:r>
              <a:rPr lang="it-IT">
                <a:solidFill>
                  <a:srgbClr val="FF6600"/>
                </a:solidFill>
              </a:rPr>
              <a:t>Nucleosome remodeling</a:t>
            </a:r>
          </a:p>
        </p:txBody>
      </p:sp>
      <p:pic>
        <p:nvPicPr>
          <p:cNvPr id="5"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18"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4"/>
          <a:srcRect/>
          <a:stretch>
            <a:fillRect/>
          </a:stretch>
        </p:blipFill>
        <p:spPr bwMode="auto">
          <a:xfrm>
            <a:off x="641350" y="152400"/>
            <a:ext cx="7861300" cy="6489700"/>
          </a:xfrm>
          <a:prstGeom prst="rect">
            <a:avLst/>
          </a:prstGeom>
          <a:noFill/>
          <a:ln w="9525">
            <a:noFill/>
            <a:miter lim="800000"/>
            <a:headEnd/>
            <a:tailEnd/>
          </a:ln>
        </p:spPr>
      </p:pic>
      <p:sp>
        <p:nvSpPr>
          <p:cNvPr id="67587" name="Rectangle 3"/>
          <p:cNvSpPr>
            <a:spLocks noChangeArrowheads="1"/>
          </p:cNvSpPr>
          <p:nvPr/>
        </p:nvSpPr>
        <p:spPr bwMode="auto">
          <a:xfrm>
            <a:off x="852488" y="0"/>
            <a:ext cx="1614487" cy="461963"/>
          </a:xfrm>
          <a:prstGeom prst="rect">
            <a:avLst/>
          </a:prstGeom>
          <a:solidFill>
            <a:schemeClr val="accent1"/>
          </a:solidFill>
          <a:ln w="9525">
            <a:solidFill>
              <a:schemeClr val="tx1"/>
            </a:solidFill>
            <a:miter lim="800000"/>
            <a:headEnd/>
            <a:tailEnd/>
          </a:ln>
        </p:spPr>
        <p:txBody>
          <a:bodyPr wrap="none" anchor="ctr"/>
          <a:lstStyle/>
          <a:p>
            <a:pPr algn="ctr"/>
            <a:r>
              <a:rPr lang="it-IT"/>
              <a:t>Sliding</a:t>
            </a:r>
          </a:p>
        </p:txBody>
      </p:sp>
      <p:sp>
        <p:nvSpPr>
          <p:cNvPr id="67588" name="Rectangle 4"/>
          <p:cNvSpPr>
            <a:spLocks noChangeArrowheads="1"/>
          </p:cNvSpPr>
          <p:nvPr/>
        </p:nvSpPr>
        <p:spPr bwMode="auto">
          <a:xfrm>
            <a:off x="3544888" y="136525"/>
            <a:ext cx="1614487" cy="461963"/>
          </a:xfrm>
          <a:prstGeom prst="rect">
            <a:avLst/>
          </a:prstGeom>
          <a:solidFill>
            <a:srgbClr val="FFFF66"/>
          </a:solidFill>
          <a:ln w="9525">
            <a:solidFill>
              <a:schemeClr val="tx1"/>
            </a:solidFill>
            <a:miter lim="800000"/>
            <a:headEnd/>
            <a:tailEnd/>
          </a:ln>
        </p:spPr>
        <p:txBody>
          <a:bodyPr wrap="none" anchor="ctr"/>
          <a:lstStyle/>
          <a:p>
            <a:pPr algn="ctr"/>
            <a:r>
              <a:rPr lang="it-IT"/>
              <a:t>Transfer</a:t>
            </a:r>
          </a:p>
        </p:txBody>
      </p:sp>
      <p:sp>
        <p:nvSpPr>
          <p:cNvPr id="67589" name="Rectangle 5"/>
          <p:cNvSpPr>
            <a:spLocks noChangeArrowheads="1"/>
          </p:cNvSpPr>
          <p:nvPr/>
        </p:nvSpPr>
        <p:spPr bwMode="auto">
          <a:xfrm>
            <a:off x="6661150" y="134938"/>
            <a:ext cx="1614488" cy="461962"/>
          </a:xfrm>
          <a:prstGeom prst="rect">
            <a:avLst/>
          </a:prstGeom>
          <a:solidFill>
            <a:srgbClr val="FF3399"/>
          </a:solidFill>
          <a:ln w="9525">
            <a:solidFill>
              <a:schemeClr val="tx1"/>
            </a:solidFill>
            <a:miter lim="800000"/>
            <a:headEnd/>
            <a:tailEnd/>
          </a:ln>
        </p:spPr>
        <p:txBody>
          <a:bodyPr wrap="none" anchor="ctr"/>
          <a:lstStyle/>
          <a:p>
            <a:pPr algn="ctr"/>
            <a:r>
              <a:rPr lang="it-IT"/>
              <a:t>Remodeling</a:t>
            </a:r>
          </a:p>
        </p:txBody>
      </p:sp>
      <p:pic>
        <p:nvPicPr>
          <p:cNvPr id="6"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37"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Grp="1" noChangeAspect="1" noChangeArrowheads="1"/>
          </p:cNvPicPr>
          <p:nvPr>
            <p:ph sz="half" idx="2"/>
          </p:nvPr>
        </p:nvPicPr>
        <p:blipFill>
          <a:blip r:embed="rId4"/>
          <a:srcRect/>
          <a:stretch>
            <a:fillRect/>
          </a:stretch>
        </p:blipFill>
        <p:spPr>
          <a:xfrm>
            <a:off x="3132138" y="836613"/>
            <a:ext cx="5976937" cy="2403475"/>
          </a:xfrm>
          <a:noFill/>
        </p:spPr>
      </p:pic>
      <p:sp>
        <p:nvSpPr>
          <p:cNvPr id="68611" name="Text Box 3"/>
          <p:cNvSpPr txBox="1">
            <a:spLocks noChangeArrowheads="1"/>
          </p:cNvSpPr>
          <p:nvPr/>
        </p:nvSpPr>
        <p:spPr bwMode="auto">
          <a:xfrm>
            <a:off x="5227638" y="280988"/>
            <a:ext cx="641350" cy="366712"/>
          </a:xfrm>
          <a:prstGeom prst="rect">
            <a:avLst/>
          </a:prstGeom>
          <a:noFill/>
          <a:ln w="9525">
            <a:noFill/>
            <a:miter lim="800000"/>
            <a:headEnd/>
            <a:tailEnd/>
          </a:ln>
        </p:spPr>
        <p:txBody>
          <a:bodyPr wrap="none">
            <a:spAutoFit/>
          </a:bodyPr>
          <a:lstStyle/>
          <a:p>
            <a:pPr eaLnBrk="1" hangingPunct="1"/>
            <a:r>
              <a:rPr lang="it-IT" sz="1800">
                <a:latin typeface="Arial" charset="0"/>
              </a:rPr>
              <a:t>SNF</a:t>
            </a:r>
          </a:p>
        </p:txBody>
      </p:sp>
      <p:sp>
        <p:nvSpPr>
          <p:cNvPr id="68612" name="Text Box 4"/>
          <p:cNvSpPr txBox="1">
            <a:spLocks noChangeArrowheads="1"/>
          </p:cNvSpPr>
          <p:nvPr/>
        </p:nvSpPr>
        <p:spPr bwMode="auto">
          <a:xfrm>
            <a:off x="5259388" y="3567113"/>
            <a:ext cx="679450" cy="366712"/>
          </a:xfrm>
          <a:prstGeom prst="rect">
            <a:avLst/>
          </a:prstGeom>
          <a:noFill/>
          <a:ln w="9525">
            <a:noFill/>
            <a:miter lim="800000"/>
            <a:headEnd/>
            <a:tailEnd/>
          </a:ln>
        </p:spPr>
        <p:txBody>
          <a:bodyPr wrap="none">
            <a:spAutoFit/>
          </a:bodyPr>
          <a:lstStyle/>
          <a:p>
            <a:pPr eaLnBrk="1" hangingPunct="1"/>
            <a:r>
              <a:rPr lang="it-IT" sz="1800">
                <a:latin typeface="Arial" charset="0"/>
              </a:rPr>
              <a:t>ISWI</a:t>
            </a:r>
          </a:p>
        </p:txBody>
      </p:sp>
      <p:pic>
        <p:nvPicPr>
          <p:cNvPr id="68613" name="Picture 5"/>
          <p:cNvPicPr>
            <a:picLocks noGrp="1" noChangeAspect="1" noChangeArrowheads="1"/>
          </p:cNvPicPr>
          <p:nvPr>
            <p:ph sz="half" idx="1"/>
          </p:nvPr>
        </p:nvPicPr>
        <p:blipFill>
          <a:blip r:embed="rId5"/>
          <a:srcRect/>
          <a:stretch>
            <a:fillRect/>
          </a:stretch>
        </p:blipFill>
        <p:spPr>
          <a:xfrm>
            <a:off x="3059113" y="3933825"/>
            <a:ext cx="6049962" cy="2249488"/>
          </a:xfrm>
          <a:noFill/>
        </p:spPr>
      </p:pic>
      <p:sp>
        <p:nvSpPr>
          <p:cNvPr id="68614" name="Text Box 6"/>
          <p:cNvSpPr txBox="1">
            <a:spLocks noChangeArrowheads="1"/>
          </p:cNvSpPr>
          <p:nvPr/>
        </p:nvSpPr>
        <p:spPr bwMode="auto">
          <a:xfrm>
            <a:off x="3419475" y="6302375"/>
            <a:ext cx="5473700" cy="366713"/>
          </a:xfrm>
          <a:prstGeom prst="rect">
            <a:avLst/>
          </a:prstGeom>
          <a:noFill/>
          <a:ln w="9525">
            <a:noFill/>
            <a:miter lim="800000"/>
            <a:headEnd/>
            <a:tailEnd/>
          </a:ln>
        </p:spPr>
        <p:txBody>
          <a:bodyPr>
            <a:spAutoFit/>
          </a:bodyPr>
          <a:lstStyle/>
          <a:p>
            <a:pPr eaLnBrk="1" hangingPunct="1"/>
            <a:r>
              <a:rPr lang="it-IT" sz="1400" b="1">
                <a:latin typeface="Arial" charset="0"/>
              </a:rPr>
              <a:t>Alexandra Lusser and James T. Kadonaga</a:t>
            </a:r>
            <a:r>
              <a:rPr lang="it-IT" sz="1800">
                <a:latin typeface="Arial" charset="0"/>
              </a:rPr>
              <a:t> </a:t>
            </a:r>
            <a:r>
              <a:rPr lang="it-IT" sz="1200">
                <a:latin typeface="Arial" charset="0"/>
              </a:rPr>
              <a:t>2003 Wiley Periodicals,</a:t>
            </a:r>
            <a:endParaRPr lang="it-IT" sz="1400" b="1">
              <a:latin typeface="Arial" charset="0"/>
            </a:endParaRPr>
          </a:p>
        </p:txBody>
      </p:sp>
      <p:sp>
        <p:nvSpPr>
          <p:cNvPr id="68615" name="Rectangle 7"/>
          <p:cNvSpPr>
            <a:spLocks noChangeArrowheads="1"/>
          </p:cNvSpPr>
          <p:nvPr/>
        </p:nvSpPr>
        <p:spPr bwMode="auto">
          <a:xfrm>
            <a:off x="0" y="0"/>
            <a:ext cx="3348038" cy="763588"/>
          </a:xfrm>
          <a:prstGeom prst="rect">
            <a:avLst/>
          </a:prstGeom>
          <a:solidFill>
            <a:schemeClr val="bg1"/>
          </a:solidFill>
          <a:ln w="38100">
            <a:solidFill>
              <a:schemeClr val="tx1"/>
            </a:solidFill>
            <a:miter lim="800000"/>
            <a:headEnd/>
            <a:tailEnd/>
          </a:ln>
        </p:spPr>
        <p:txBody>
          <a:bodyPr wrap="none" anchor="ctr"/>
          <a:lstStyle/>
          <a:p>
            <a:pPr algn="ctr" eaLnBrk="1" hangingPunct="1"/>
            <a:r>
              <a:rPr lang="it-IT">
                <a:solidFill>
                  <a:srgbClr val="FF6600"/>
                </a:solidFill>
              </a:rPr>
              <a:t>Nucleosome remodeling</a:t>
            </a:r>
          </a:p>
        </p:txBody>
      </p:sp>
      <p:pic>
        <p:nvPicPr>
          <p:cNvPr id="8" name="Segnale acust. registr.">
            <a:hlinkClick r:id="" action="ppaction://media"/>
          </p:cNvPr>
          <p:cNvPicPr>
            <a:picLocks noRot="1" noChangeAspect="1"/>
          </p:cNvPicPr>
          <p:nvPr>
            <a:wavAudioFile r:embed="rId1" name="Segnale acust. registr."/>
          </p:nvPr>
        </p:nvPicPr>
        <p:blipFill>
          <a:blip r:embed="rId6"/>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65"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77788" y="476250"/>
            <a:ext cx="3700462" cy="366713"/>
          </a:xfrm>
          <a:prstGeom prst="rect">
            <a:avLst/>
          </a:prstGeom>
          <a:noFill/>
          <a:ln w="9525">
            <a:noFill/>
            <a:miter lim="800000"/>
            <a:headEnd/>
            <a:tailEnd/>
          </a:ln>
        </p:spPr>
        <p:txBody>
          <a:bodyPr wrap="none">
            <a:spAutoFit/>
          </a:bodyPr>
          <a:lstStyle/>
          <a:p>
            <a:pPr algn="ctr" eaLnBrk="1" hangingPunct="1"/>
            <a:r>
              <a:rPr lang="it-IT" sz="1800" b="1">
                <a:latin typeface="Comic Sans MS" pitchFamily="66" charset="0"/>
              </a:rPr>
              <a:t>Control of chromatin structure.</a:t>
            </a:r>
          </a:p>
        </p:txBody>
      </p:sp>
      <p:sp>
        <p:nvSpPr>
          <p:cNvPr id="70659" name="Line 3"/>
          <p:cNvSpPr>
            <a:spLocks noChangeShapeType="1"/>
          </p:cNvSpPr>
          <p:nvPr/>
        </p:nvSpPr>
        <p:spPr bwMode="auto">
          <a:xfrm flipH="1">
            <a:off x="539750" y="1268413"/>
            <a:ext cx="1008063" cy="2138362"/>
          </a:xfrm>
          <a:prstGeom prst="line">
            <a:avLst/>
          </a:prstGeom>
          <a:noFill/>
          <a:ln w="9525">
            <a:solidFill>
              <a:schemeClr val="tx1"/>
            </a:solidFill>
            <a:round/>
            <a:headEnd/>
            <a:tailEnd type="triangle" w="med" len="med"/>
          </a:ln>
        </p:spPr>
        <p:txBody>
          <a:bodyPr/>
          <a:lstStyle/>
          <a:p>
            <a:endParaRPr lang="it-IT"/>
          </a:p>
        </p:txBody>
      </p:sp>
      <p:sp>
        <p:nvSpPr>
          <p:cNvPr id="70660" name="Line 4"/>
          <p:cNvSpPr>
            <a:spLocks noChangeShapeType="1"/>
          </p:cNvSpPr>
          <p:nvPr/>
        </p:nvSpPr>
        <p:spPr bwMode="auto">
          <a:xfrm>
            <a:off x="2627313" y="1268413"/>
            <a:ext cx="792162" cy="2311400"/>
          </a:xfrm>
          <a:prstGeom prst="line">
            <a:avLst/>
          </a:prstGeom>
          <a:noFill/>
          <a:ln w="9525">
            <a:solidFill>
              <a:schemeClr val="tx1"/>
            </a:solidFill>
            <a:round/>
            <a:headEnd/>
            <a:tailEnd type="triangle" w="med" len="med"/>
          </a:ln>
        </p:spPr>
        <p:txBody>
          <a:bodyPr/>
          <a:lstStyle/>
          <a:p>
            <a:endParaRPr lang="it-IT"/>
          </a:p>
        </p:txBody>
      </p:sp>
      <p:sp>
        <p:nvSpPr>
          <p:cNvPr id="70661" name="Text Box 5"/>
          <p:cNvSpPr txBox="1">
            <a:spLocks noChangeArrowheads="1"/>
          </p:cNvSpPr>
          <p:nvPr/>
        </p:nvSpPr>
        <p:spPr bwMode="auto">
          <a:xfrm>
            <a:off x="2411413" y="3651250"/>
            <a:ext cx="1944687" cy="641350"/>
          </a:xfrm>
          <a:prstGeom prst="rect">
            <a:avLst/>
          </a:prstGeom>
          <a:noFill/>
          <a:ln w="9525">
            <a:noFill/>
            <a:miter lim="800000"/>
            <a:headEnd/>
            <a:tailEnd/>
          </a:ln>
        </p:spPr>
        <p:txBody>
          <a:bodyPr>
            <a:spAutoFit/>
          </a:bodyPr>
          <a:lstStyle/>
          <a:p>
            <a:pPr eaLnBrk="1" hangingPunct="1"/>
            <a:r>
              <a:rPr lang="it-IT" sz="1800" b="1">
                <a:latin typeface="Comic Sans MS" pitchFamily="66" charset="0"/>
              </a:rPr>
              <a:t>Nucleosome remodeling</a:t>
            </a:r>
          </a:p>
        </p:txBody>
      </p:sp>
      <p:sp>
        <p:nvSpPr>
          <p:cNvPr id="70662" name="Text Box 6"/>
          <p:cNvSpPr txBox="1">
            <a:spLocks noChangeArrowheads="1"/>
          </p:cNvSpPr>
          <p:nvPr/>
        </p:nvSpPr>
        <p:spPr bwMode="auto">
          <a:xfrm>
            <a:off x="179388" y="3508375"/>
            <a:ext cx="2089150" cy="641350"/>
          </a:xfrm>
          <a:prstGeom prst="rect">
            <a:avLst/>
          </a:prstGeom>
          <a:noFill/>
          <a:ln w="9525">
            <a:noFill/>
            <a:miter lim="800000"/>
            <a:headEnd/>
            <a:tailEnd/>
          </a:ln>
        </p:spPr>
        <p:txBody>
          <a:bodyPr>
            <a:spAutoFit/>
          </a:bodyPr>
          <a:lstStyle/>
          <a:p>
            <a:pPr eaLnBrk="1" hangingPunct="1"/>
            <a:r>
              <a:rPr lang="it-IT" sz="1800" b="1">
                <a:latin typeface="Comic Sans MS" pitchFamily="66" charset="0"/>
              </a:rPr>
              <a:t>Histone modifications</a:t>
            </a:r>
          </a:p>
        </p:txBody>
      </p:sp>
      <p:pic>
        <p:nvPicPr>
          <p:cNvPr id="70663" name="Picture 7"/>
          <p:cNvPicPr>
            <a:picLocks noChangeAspect="1" noChangeArrowheads="1"/>
          </p:cNvPicPr>
          <p:nvPr/>
        </p:nvPicPr>
        <p:blipFill>
          <a:blip r:embed="rId4"/>
          <a:srcRect/>
          <a:stretch>
            <a:fillRect/>
          </a:stretch>
        </p:blipFill>
        <p:spPr bwMode="auto">
          <a:xfrm>
            <a:off x="4976813" y="188913"/>
            <a:ext cx="3482975" cy="6419850"/>
          </a:xfrm>
          <a:prstGeom prst="rect">
            <a:avLst/>
          </a:prstGeom>
          <a:noFill/>
          <a:ln w="9525">
            <a:noFill/>
            <a:miter lim="800000"/>
            <a:headEnd/>
            <a:tailEnd/>
          </a:ln>
        </p:spPr>
      </p:pic>
      <p:pic>
        <p:nvPicPr>
          <p:cNvPr id="8"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31"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p:cNvPicPr>
            <a:picLocks noChangeAspect="1" noChangeArrowheads="1"/>
          </p:cNvPicPr>
          <p:nvPr/>
        </p:nvPicPr>
        <p:blipFill>
          <a:blip r:embed="rId3"/>
          <a:srcRect/>
          <a:stretch>
            <a:fillRect/>
          </a:stretch>
        </p:blipFill>
        <p:spPr bwMode="auto">
          <a:xfrm>
            <a:off x="107950" y="0"/>
            <a:ext cx="6240463" cy="1143000"/>
          </a:xfrm>
          <a:prstGeom prst="rect">
            <a:avLst/>
          </a:prstGeom>
          <a:noFill/>
          <a:ln w="9525">
            <a:noFill/>
            <a:miter lim="800000"/>
            <a:headEnd/>
            <a:tailEnd/>
          </a:ln>
        </p:spPr>
      </p:pic>
      <p:pic>
        <p:nvPicPr>
          <p:cNvPr id="71683" name="Picture 5"/>
          <p:cNvPicPr>
            <a:picLocks noChangeAspect="1" noChangeArrowheads="1"/>
          </p:cNvPicPr>
          <p:nvPr/>
        </p:nvPicPr>
        <p:blipFill>
          <a:blip r:embed="rId4"/>
          <a:srcRect/>
          <a:stretch>
            <a:fillRect/>
          </a:stretch>
        </p:blipFill>
        <p:spPr bwMode="auto">
          <a:xfrm>
            <a:off x="323850" y="1268413"/>
            <a:ext cx="2447925" cy="533400"/>
          </a:xfrm>
          <a:prstGeom prst="rect">
            <a:avLst/>
          </a:prstGeom>
          <a:noFill/>
          <a:ln w="9525">
            <a:noFill/>
            <a:miter lim="800000"/>
            <a:headEnd/>
            <a:tailEnd/>
          </a:ln>
        </p:spPr>
      </p:pic>
      <p:pic>
        <p:nvPicPr>
          <p:cNvPr id="71684" name="Picture 9" descr="hox"/>
          <p:cNvPicPr>
            <a:picLocks noChangeAspect="1" noChangeArrowheads="1"/>
          </p:cNvPicPr>
          <p:nvPr/>
        </p:nvPicPr>
        <p:blipFill>
          <a:blip r:embed="rId5"/>
          <a:srcRect/>
          <a:stretch>
            <a:fillRect/>
          </a:stretch>
        </p:blipFill>
        <p:spPr bwMode="auto">
          <a:xfrm>
            <a:off x="1857375" y="2000250"/>
            <a:ext cx="6048375" cy="4533900"/>
          </a:xfrm>
          <a:prstGeom prst="rect">
            <a:avLst/>
          </a:prstGeom>
          <a:noFill/>
          <a:ln w="9525">
            <a:noFill/>
            <a:miter lim="800000"/>
            <a:headEnd/>
            <a:tailEnd/>
          </a:ln>
        </p:spPr>
      </p:pic>
      <p:pic>
        <p:nvPicPr>
          <p:cNvPr id="5" name="Segnale acust. registr.">
            <a:hlinkClick r:id="" action="ppaction://media"/>
          </p:cNvPr>
          <p:cNvPicPr>
            <a:picLocks noRot="1" noChangeAspect="1"/>
          </p:cNvPicPr>
          <p:nvPr>
            <a:wavAudioFile r:embed="rId1" name="Segnale acust. registr."/>
          </p:nvPr>
        </p:nvPicPr>
        <p:blipFill>
          <a:blip r:embed="rId6"/>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74"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p:cNvPicPr>
            <a:picLocks noChangeAspect="1" noChangeArrowheads="1"/>
          </p:cNvPicPr>
          <p:nvPr/>
        </p:nvPicPr>
        <p:blipFill>
          <a:blip r:embed="rId3"/>
          <a:srcRect/>
          <a:stretch>
            <a:fillRect/>
          </a:stretch>
        </p:blipFill>
        <p:spPr bwMode="auto">
          <a:xfrm>
            <a:off x="1403350" y="44450"/>
            <a:ext cx="6350000" cy="6662738"/>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17"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p:cNvPicPr>
            <a:picLocks noChangeAspect="1" noChangeArrowheads="1"/>
          </p:cNvPicPr>
          <p:nvPr/>
        </p:nvPicPr>
        <p:blipFill>
          <a:blip r:embed="rId2"/>
          <a:srcRect/>
          <a:stretch>
            <a:fillRect/>
          </a:stretch>
        </p:blipFill>
        <p:spPr bwMode="auto">
          <a:xfrm>
            <a:off x="539750" y="0"/>
            <a:ext cx="7335838" cy="5438775"/>
          </a:xfrm>
          <a:prstGeom prst="rect">
            <a:avLst/>
          </a:prstGeom>
          <a:noFill/>
          <a:ln w="9525">
            <a:noFill/>
            <a:miter lim="800000"/>
            <a:headEnd/>
            <a:tailEnd/>
          </a:ln>
        </p:spPr>
      </p:pic>
      <p:pic>
        <p:nvPicPr>
          <p:cNvPr id="73731" name="Picture 5"/>
          <p:cNvPicPr>
            <a:picLocks noChangeAspect="1" noChangeArrowheads="1"/>
          </p:cNvPicPr>
          <p:nvPr/>
        </p:nvPicPr>
        <p:blipFill>
          <a:blip r:embed="rId3"/>
          <a:srcRect/>
          <a:stretch>
            <a:fillRect/>
          </a:stretch>
        </p:blipFill>
        <p:spPr bwMode="auto">
          <a:xfrm>
            <a:off x="827088" y="5445125"/>
            <a:ext cx="4248150" cy="777875"/>
          </a:xfrm>
          <a:prstGeom prst="rect">
            <a:avLst/>
          </a:prstGeom>
          <a:noFill/>
          <a:ln w="9525">
            <a:noFill/>
            <a:miter lim="800000"/>
            <a:headEnd/>
            <a:tailEnd/>
          </a:ln>
        </p:spPr>
      </p:pic>
      <p:pic>
        <p:nvPicPr>
          <p:cNvPr id="73732" name="Picture 6"/>
          <p:cNvPicPr>
            <a:picLocks noChangeAspect="1" noChangeArrowheads="1"/>
          </p:cNvPicPr>
          <p:nvPr/>
        </p:nvPicPr>
        <p:blipFill>
          <a:blip r:embed="rId4"/>
          <a:srcRect/>
          <a:stretch>
            <a:fillRect/>
          </a:stretch>
        </p:blipFill>
        <p:spPr bwMode="auto">
          <a:xfrm>
            <a:off x="971550" y="6237288"/>
            <a:ext cx="1666875" cy="363537"/>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p:cNvPicPr>
            <a:picLocks noChangeAspect="1" noChangeArrowheads="1"/>
          </p:cNvPicPr>
          <p:nvPr/>
        </p:nvPicPr>
        <p:blipFill>
          <a:blip r:embed="rId2"/>
          <a:srcRect/>
          <a:stretch>
            <a:fillRect/>
          </a:stretch>
        </p:blipFill>
        <p:spPr bwMode="auto">
          <a:xfrm>
            <a:off x="250825" y="0"/>
            <a:ext cx="5562600" cy="6858000"/>
          </a:xfrm>
          <a:prstGeom prst="rect">
            <a:avLst/>
          </a:prstGeom>
          <a:noFill/>
          <a:ln w="9525">
            <a:noFill/>
            <a:miter lim="800000"/>
            <a:headEnd/>
            <a:tailEnd/>
          </a:ln>
        </p:spPr>
      </p:pic>
      <p:pic>
        <p:nvPicPr>
          <p:cNvPr id="74755" name="Picture 5"/>
          <p:cNvPicPr>
            <a:picLocks noChangeAspect="1" noChangeArrowheads="1"/>
          </p:cNvPicPr>
          <p:nvPr/>
        </p:nvPicPr>
        <p:blipFill>
          <a:blip r:embed="rId3"/>
          <a:srcRect/>
          <a:stretch>
            <a:fillRect/>
          </a:stretch>
        </p:blipFill>
        <p:spPr bwMode="auto">
          <a:xfrm>
            <a:off x="4500563" y="4941888"/>
            <a:ext cx="4248150" cy="777875"/>
          </a:xfrm>
          <a:prstGeom prst="rect">
            <a:avLst/>
          </a:prstGeom>
          <a:noFill/>
          <a:ln w="9525">
            <a:noFill/>
            <a:miter lim="800000"/>
            <a:headEnd/>
            <a:tailEnd/>
          </a:ln>
        </p:spPr>
      </p:pic>
      <p:pic>
        <p:nvPicPr>
          <p:cNvPr id="74756" name="Picture 6"/>
          <p:cNvPicPr>
            <a:picLocks noChangeAspect="1" noChangeArrowheads="1"/>
          </p:cNvPicPr>
          <p:nvPr/>
        </p:nvPicPr>
        <p:blipFill>
          <a:blip r:embed="rId4"/>
          <a:srcRect/>
          <a:stretch>
            <a:fillRect/>
          </a:stretch>
        </p:blipFill>
        <p:spPr bwMode="auto">
          <a:xfrm>
            <a:off x="4645025" y="6094413"/>
            <a:ext cx="1666875" cy="363537"/>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p:cNvPicPr>
            <a:picLocks noChangeAspect="1" noChangeArrowheads="1"/>
          </p:cNvPicPr>
          <p:nvPr/>
        </p:nvPicPr>
        <p:blipFill>
          <a:blip r:embed="rId2"/>
          <a:srcRect/>
          <a:stretch>
            <a:fillRect/>
          </a:stretch>
        </p:blipFill>
        <p:spPr bwMode="auto">
          <a:xfrm>
            <a:off x="971550" y="-15875"/>
            <a:ext cx="6991350" cy="6873875"/>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4"/>
          <a:srcRect/>
          <a:stretch>
            <a:fillRect/>
          </a:stretch>
        </p:blipFill>
        <p:spPr bwMode="auto">
          <a:xfrm>
            <a:off x="1039813" y="152400"/>
            <a:ext cx="7062787" cy="6489700"/>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843"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a:srcRect/>
          <a:stretch>
            <a:fillRect/>
          </a:stretch>
        </p:blipFill>
        <p:spPr bwMode="auto">
          <a:xfrm>
            <a:off x="1204913" y="962025"/>
            <a:ext cx="6734175" cy="4933950"/>
          </a:xfrm>
          <a:prstGeom prst="rect">
            <a:avLst/>
          </a:prstGeom>
          <a:noFill/>
          <a:ln w="9525">
            <a:noFill/>
            <a:miter lim="800000"/>
            <a:headEnd/>
            <a:tailEnd/>
          </a:ln>
        </p:spPr>
      </p:pic>
      <p:sp>
        <p:nvSpPr>
          <p:cNvPr id="6147" name="Rectangle 3"/>
          <p:cNvSpPr>
            <a:spLocks noChangeArrowheads="1"/>
          </p:cNvSpPr>
          <p:nvPr/>
        </p:nvSpPr>
        <p:spPr bwMode="auto">
          <a:xfrm>
            <a:off x="187325" y="188913"/>
            <a:ext cx="2335213" cy="466725"/>
          </a:xfrm>
          <a:prstGeom prst="rect">
            <a:avLst/>
          </a:prstGeom>
          <a:noFill/>
          <a:ln w="9525">
            <a:solidFill>
              <a:srgbClr val="008000"/>
            </a:solidFill>
            <a:miter lim="800000"/>
            <a:headEnd/>
            <a:tailEnd/>
          </a:ln>
        </p:spPr>
        <p:txBody>
          <a:bodyPr wrap="none">
            <a:spAutoFit/>
          </a:bodyPr>
          <a:lstStyle/>
          <a:p>
            <a:r>
              <a:rPr lang="it-IT" b="1">
                <a:solidFill>
                  <a:srgbClr val="008000"/>
                </a:solidFill>
              </a:rPr>
              <a:t>Histone variants</a:t>
            </a:r>
          </a:p>
        </p:txBody>
      </p:sp>
      <p:pic>
        <p:nvPicPr>
          <p:cNvPr id="4"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9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4"/>
          <a:srcRect/>
          <a:stretch>
            <a:fillRect/>
          </a:stretch>
        </p:blipFill>
        <p:spPr bwMode="auto">
          <a:xfrm>
            <a:off x="3373438" y="146050"/>
            <a:ext cx="2395537" cy="6483350"/>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63"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Immagine 1"/>
          <p:cNvPicPr>
            <a:picLocks noChangeAspect="1"/>
          </p:cNvPicPr>
          <p:nvPr/>
        </p:nvPicPr>
        <p:blipFill>
          <a:blip r:embed="rId3"/>
          <a:srcRect/>
          <a:stretch>
            <a:fillRect/>
          </a:stretch>
        </p:blipFill>
        <p:spPr bwMode="auto">
          <a:xfrm>
            <a:off x="1892300" y="352425"/>
            <a:ext cx="5359400" cy="6153150"/>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3124200" y="1149350"/>
            <a:ext cx="2546350" cy="3886200"/>
          </a:xfrm>
          <a:prstGeom prst="rect">
            <a:avLst/>
          </a:prstGeom>
          <a:noFill/>
          <a:ln w="9525">
            <a:noFill/>
            <a:miter lim="800000"/>
            <a:headEnd/>
            <a:tailEnd/>
          </a:ln>
        </p:spPr>
        <p:txBody>
          <a:bodyPr wrap="none">
            <a:spAutoFit/>
          </a:bodyPr>
          <a:lstStyle/>
          <a:p>
            <a:pPr>
              <a:spcBef>
                <a:spcPts val="500"/>
              </a:spcBef>
              <a:spcAft>
                <a:spcPts val="500"/>
              </a:spcAft>
            </a:pPr>
            <a:r>
              <a:rPr lang="it-IT" sz="1200" b="1">
                <a:latin typeface="Comic Sans MS" pitchFamily="66" charset="0"/>
              </a:rPr>
              <a:t>THE HISTONE SONG</a:t>
            </a:r>
            <a:endParaRPr lang="it-IT" sz="1200">
              <a:latin typeface="Comic Sans MS" pitchFamily="66" charset="0"/>
            </a:endParaRPr>
          </a:p>
          <a:p>
            <a:pPr>
              <a:spcBef>
                <a:spcPts val="500"/>
              </a:spcBef>
              <a:spcAft>
                <a:spcPts val="500"/>
              </a:spcAft>
            </a:pPr>
            <a:r>
              <a:rPr lang="it-IT" sz="1200">
                <a:latin typeface="Comic Sans MS" pitchFamily="66" charset="0"/>
              </a:rPr>
              <a:t>(Sulla musica dei "Flintstones")</a:t>
            </a:r>
          </a:p>
          <a:p>
            <a:pPr>
              <a:spcBef>
                <a:spcPts val="500"/>
              </a:spcBef>
              <a:spcAft>
                <a:spcPts val="500"/>
              </a:spcAft>
            </a:pPr>
            <a:r>
              <a:rPr lang="it-IT" sz="1200">
                <a:latin typeface="Comic Sans MS" pitchFamily="66" charset="0"/>
              </a:rPr>
              <a:t>Histones!</a:t>
            </a:r>
            <a:br>
              <a:rPr lang="it-IT" sz="1200">
                <a:latin typeface="Comic Sans MS" pitchFamily="66" charset="0"/>
              </a:rPr>
            </a:br>
            <a:r>
              <a:rPr lang="it-IT" sz="1200">
                <a:latin typeface="Comic Sans MS" pitchFamily="66" charset="0"/>
              </a:rPr>
              <a:t>Meet the Histones!</a:t>
            </a:r>
            <a:br>
              <a:rPr lang="it-IT" sz="1200">
                <a:latin typeface="Comic Sans MS" pitchFamily="66" charset="0"/>
              </a:rPr>
            </a:br>
            <a:r>
              <a:rPr lang="it-IT" sz="1200">
                <a:latin typeface="Comic Sans MS" pitchFamily="66" charset="0"/>
              </a:rPr>
              <a:t>They're a basic protein family.</a:t>
            </a:r>
            <a:br>
              <a:rPr lang="it-IT" sz="1200">
                <a:latin typeface="Comic Sans MS" pitchFamily="66" charset="0"/>
              </a:rPr>
            </a:br>
            <a:r>
              <a:rPr lang="it-IT" sz="1200">
                <a:latin typeface="Comic Sans MS" pitchFamily="66" charset="0"/>
              </a:rPr>
              <a:t>There are</a:t>
            </a:r>
            <a:br>
              <a:rPr lang="it-IT" sz="1200">
                <a:latin typeface="Comic Sans MS" pitchFamily="66" charset="0"/>
              </a:rPr>
            </a:br>
            <a:r>
              <a:rPr lang="it-IT" sz="1200">
                <a:latin typeface="Comic Sans MS" pitchFamily="66" charset="0"/>
              </a:rPr>
              <a:t>Just four subtypes.</a:t>
            </a:r>
            <a:br>
              <a:rPr lang="it-IT" sz="1200">
                <a:latin typeface="Comic Sans MS" pitchFamily="66" charset="0"/>
              </a:rPr>
            </a:br>
            <a:r>
              <a:rPr lang="it-IT" sz="1200">
                <a:latin typeface="Comic Sans MS" pitchFamily="66" charset="0"/>
              </a:rPr>
              <a:t>They're conserved evolutionarily.</a:t>
            </a:r>
          </a:p>
          <a:p>
            <a:pPr>
              <a:spcBef>
                <a:spcPts val="500"/>
              </a:spcBef>
              <a:spcAft>
                <a:spcPts val="500"/>
              </a:spcAft>
            </a:pPr>
            <a:r>
              <a:rPr lang="it-IT" sz="1200">
                <a:latin typeface="Comic Sans MS" pitchFamily="66" charset="0"/>
              </a:rPr>
              <a:t>Two each</a:t>
            </a:r>
            <a:br>
              <a:rPr lang="it-IT" sz="1200">
                <a:latin typeface="Comic Sans MS" pitchFamily="66" charset="0"/>
              </a:rPr>
            </a:br>
            <a:r>
              <a:rPr lang="it-IT" sz="1200">
                <a:latin typeface="Comic Sans MS" pitchFamily="66" charset="0"/>
              </a:rPr>
              <a:t>Of each histone</a:t>
            </a:r>
            <a:br>
              <a:rPr lang="it-IT" sz="1200">
                <a:latin typeface="Comic Sans MS" pitchFamily="66" charset="0"/>
              </a:rPr>
            </a:br>
            <a:r>
              <a:rPr lang="it-IT" sz="1200">
                <a:latin typeface="Comic Sans MS" pitchFamily="66" charset="0"/>
              </a:rPr>
              <a:t>Do their thing.</a:t>
            </a:r>
            <a:br>
              <a:rPr lang="it-IT" sz="1200">
                <a:latin typeface="Comic Sans MS" pitchFamily="66" charset="0"/>
              </a:rPr>
            </a:br>
            <a:r>
              <a:rPr lang="it-IT" sz="1200">
                <a:latin typeface="Comic Sans MS" pitchFamily="66" charset="0"/>
              </a:rPr>
              <a:t>Forming</a:t>
            </a:r>
            <a:br>
              <a:rPr lang="it-IT" sz="1200">
                <a:latin typeface="Comic Sans MS" pitchFamily="66" charset="0"/>
              </a:rPr>
            </a:br>
            <a:r>
              <a:rPr lang="it-IT" sz="1200">
                <a:latin typeface="Comic Sans MS" pitchFamily="66" charset="0"/>
              </a:rPr>
              <a:t>Just like beads upon a string.</a:t>
            </a:r>
          </a:p>
          <a:p>
            <a:pPr>
              <a:spcBef>
                <a:spcPts val="500"/>
              </a:spcBef>
              <a:spcAft>
                <a:spcPts val="500"/>
              </a:spcAft>
            </a:pPr>
            <a:r>
              <a:rPr lang="it-IT" sz="1200">
                <a:latin typeface="Comic Sans MS" pitchFamily="66" charset="0"/>
              </a:rPr>
              <a:t>H1</a:t>
            </a:r>
            <a:br>
              <a:rPr lang="it-IT" sz="1200">
                <a:latin typeface="Comic Sans MS" pitchFamily="66" charset="0"/>
              </a:rPr>
            </a:br>
            <a:r>
              <a:rPr lang="it-IT" sz="1200">
                <a:latin typeface="Comic Sans MS" pitchFamily="66" charset="0"/>
              </a:rPr>
              <a:t>Binds the complex.</a:t>
            </a:r>
            <a:br>
              <a:rPr lang="it-IT" sz="1200">
                <a:latin typeface="Comic Sans MS" pitchFamily="66" charset="0"/>
              </a:rPr>
            </a:br>
            <a:r>
              <a:rPr lang="it-IT" sz="1200">
                <a:latin typeface="Comic Sans MS" pitchFamily="66" charset="0"/>
              </a:rPr>
              <a:t>And it inhibits new transcription</a:t>
            </a:r>
            <a:br>
              <a:rPr lang="it-IT" sz="1200">
                <a:latin typeface="Comic Sans MS" pitchFamily="66" charset="0"/>
              </a:rPr>
            </a:br>
            <a:r>
              <a:rPr lang="it-IT" sz="1200">
                <a:latin typeface="Comic Sans MS" pitchFamily="66" charset="0"/>
              </a:rPr>
              <a:t>And the creation</a:t>
            </a:r>
            <a:br>
              <a:rPr lang="it-IT" sz="1200">
                <a:latin typeface="Comic Sans MS" pitchFamily="66" charset="0"/>
              </a:rPr>
            </a:br>
            <a:r>
              <a:rPr lang="it-IT" sz="1200">
                <a:latin typeface="Comic Sans MS" pitchFamily="66" charset="0"/>
              </a:rPr>
              <a:t>Of new mRNA.</a:t>
            </a:r>
          </a:p>
        </p:txBody>
      </p:sp>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80"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533400" y="977900"/>
            <a:ext cx="3048000" cy="5089525"/>
          </a:xfrm>
          <a:prstGeom prst="rect">
            <a:avLst/>
          </a:prstGeom>
          <a:noFill/>
          <a:ln w="9525">
            <a:noFill/>
            <a:miter lim="800000"/>
            <a:headEnd/>
            <a:tailEnd/>
          </a:ln>
        </p:spPr>
        <p:txBody>
          <a:bodyPr>
            <a:spAutoFit/>
          </a:bodyPr>
          <a:lstStyle/>
          <a:p>
            <a:r>
              <a:rPr lang="en-US">
                <a:solidFill>
                  <a:schemeClr val="accent2"/>
                </a:solidFill>
              </a:rPr>
              <a:t>Histone H3.3:</a:t>
            </a:r>
          </a:p>
          <a:p>
            <a:endParaRPr lang="en-US">
              <a:solidFill>
                <a:schemeClr val="accent2"/>
              </a:solidFill>
            </a:endParaRPr>
          </a:p>
          <a:p>
            <a:r>
              <a:rPr lang="en-US" sz="2000"/>
              <a:t>Only 4 aminoacids modified in comparison with H3</a:t>
            </a:r>
          </a:p>
          <a:p>
            <a:endParaRPr lang="en-US" sz="2000"/>
          </a:p>
          <a:p>
            <a:r>
              <a:rPr lang="en-US" sz="2000"/>
              <a:t>Costitutive expression</a:t>
            </a:r>
          </a:p>
          <a:p>
            <a:endParaRPr lang="en-US" sz="2000"/>
          </a:p>
          <a:p>
            <a:r>
              <a:rPr lang="en-US" sz="2000"/>
              <a:t>Can be positioned in replication-independent mode</a:t>
            </a:r>
          </a:p>
          <a:p>
            <a:endParaRPr lang="en-US" sz="2000"/>
          </a:p>
          <a:p>
            <a:r>
              <a:rPr lang="en-US" sz="2000"/>
              <a:t>Substitution oh H3 with H3.3 can lead to transcription and H3 methylation reprogramming</a:t>
            </a:r>
          </a:p>
        </p:txBody>
      </p:sp>
      <p:pic>
        <p:nvPicPr>
          <p:cNvPr id="10243" name="Picture 3" descr="h3"/>
          <p:cNvPicPr>
            <a:picLocks noChangeAspect="1" noChangeArrowheads="1"/>
          </p:cNvPicPr>
          <p:nvPr/>
        </p:nvPicPr>
        <p:blipFill>
          <a:blip r:embed="rId4"/>
          <a:srcRect/>
          <a:stretch>
            <a:fillRect/>
          </a:stretch>
        </p:blipFill>
        <p:spPr bwMode="auto">
          <a:xfrm>
            <a:off x="4902200" y="609600"/>
            <a:ext cx="3521075" cy="5029200"/>
          </a:xfrm>
          <a:prstGeom prst="rect">
            <a:avLst/>
          </a:prstGeom>
          <a:noFill/>
          <a:ln w="9525">
            <a:noFill/>
            <a:miter lim="800000"/>
            <a:headEnd/>
            <a:tailEnd/>
          </a:ln>
        </p:spPr>
      </p:pic>
      <p:sp>
        <p:nvSpPr>
          <p:cNvPr id="10244" name="Text Box 4"/>
          <p:cNvSpPr txBox="1">
            <a:spLocks noChangeArrowheads="1"/>
          </p:cNvSpPr>
          <p:nvPr/>
        </p:nvSpPr>
        <p:spPr bwMode="auto">
          <a:xfrm>
            <a:off x="4953000" y="5943600"/>
            <a:ext cx="3490913" cy="457200"/>
          </a:xfrm>
          <a:prstGeom prst="rect">
            <a:avLst/>
          </a:prstGeom>
          <a:noFill/>
          <a:ln w="9525">
            <a:noFill/>
            <a:miter lim="800000"/>
            <a:headEnd/>
            <a:tailEnd/>
          </a:ln>
        </p:spPr>
        <p:txBody>
          <a:bodyPr wrap="none">
            <a:spAutoFit/>
          </a:bodyPr>
          <a:lstStyle/>
          <a:p>
            <a:r>
              <a:rPr lang="en-US" sz="1400"/>
              <a:t>From:  Smith, MM    Mol Cell 9, 1158 (2002</a:t>
            </a:r>
            <a:r>
              <a:rPr lang="en-US"/>
              <a:t>)</a:t>
            </a:r>
          </a:p>
        </p:txBody>
      </p:sp>
      <p:sp>
        <p:nvSpPr>
          <p:cNvPr id="10245" name="Rectangle 5"/>
          <p:cNvSpPr>
            <a:spLocks noChangeArrowheads="1"/>
          </p:cNvSpPr>
          <p:nvPr/>
        </p:nvSpPr>
        <p:spPr bwMode="auto">
          <a:xfrm>
            <a:off x="187325" y="188913"/>
            <a:ext cx="2335213" cy="466725"/>
          </a:xfrm>
          <a:prstGeom prst="rect">
            <a:avLst/>
          </a:prstGeom>
          <a:noFill/>
          <a:ln w="9525">
            <a:solidFill>
              <a:srgbClr val="008000"/>
            </a:solidFill>
            <a:miter lim="800000"/>
            <a:headEnd/>
            <a:tailEnd/>
          </a:ln>
        </p:spPr>
        <p:txBody>
          <a:bodyPr wrap="none">
            <a:spAutoFit/>
          </a:bodyPr>
          <a:lstStyle/>
          <a:p>
            <a:r>
              <a:rPr lang="it-IT" b="1">
                <a:solidFill>
                  <a:srgbClr val="008000"/>
                </a:solidFill>
              </a:rPr>
              <a:t>Histone variants</a:t>
            </a:r>
          </a:p>
        </p:txBody>
      </p:sp>
      <p:pic>
        <p:nvPicPr>
          <p:cNvPr id="6"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67"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3"/>
          <a:srcRect/>
          <a:stretch>
            <a:fillRect/>
          </a:stretch>
        </p:blipFill>
        <p:spPr bwMode="auto">
          <a:xfrm>
            <a:off x="1503363" y="1655763"/>
            <a:ext cx="6138862" cy="3548062"/>
          </a:xfrm>
          <a:prstGeom prst="rect">
            <a:avLst/>
          </a:prstGeom>
          <a:noFill/>
          <a:ln w="9525">
            <a:noFill/>
            <a:miter lim="800000"/>
            <a:headEnd/>
            <a:tailEnd/>
          </a:ln>
        </p:spPr>
      </p:pic>
      <p:sp>
        <p:nvSpPr>
          <p:cNvPr id="7171" name="Rectangle 5"/>
          <p:cNvSpPr>
            <a:spLocks noChangeArrowheads="1"/>
          </p:cNvSpPr>
          <p:nvPr/>
        </p:nvSpPr>
        <p:spPr bwMode="auto">
          <a:xfrm>
            <a:off x="2060575" y="661988"/>
            <a:ext cx="2325688" cy="457200"/>
          </a:xfrm>
          <a:prstGeom prst="rect">
            <a:avLst/>
          </a:prstGeom>
          <a:noFill/>
          <a:ln w="9525">
            <a:noFill/>
            <a:miter lim="800000"/>
            <a:headEnd/>
            <a:tailEnd/>
          </a:ln>
        </p:spPr>
        <p:txBody>
          <a:bodyPr wrap="none">
            <a:spAutoFit/>
          </a:bodyPr>
          <a:lstStyle/>
          <a:p>
            <a:r>
              <a:rPr lang="it-IT" b="1">
                <a:solidFill>
                  <a:srgbClr val="008000"/>
                </a:solidFill>
              </a:rPr>
              <a:t>Histone variants</a:t>
            </a:r>
          </a:p>
        </p:txBody>
      </p:sp>
      <p:pic>
        <p:nvPicPr>
          <p:cNvPr id="4"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73"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a:srcRect/>
          <a:stretch>
            <a:fillRect/>
          </a:stretch>
        </p:blipFill>
        <p:spPr bwMode="auto">
          <a:xfrm>
            <a:off x="73025" y="684213"/>
            <a:ext cx="8996363" cy="5487987"/>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07"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1219</Words>
  <Application>Microsoft Office PowerPoint</Application>
  <PresentationFormat>Presentazione su schermo (4:3)</PresentationFormat>
  <Paragraphs>366</Paragraphs>
  <Slides>62</Slides>
  <Notes>37</Notes>
  <HiddenSlides>0</HiddenSlides>
  <MMClips>56</MMClips>
  <ScaleCrop>false</ScaleCrop>
  <HeadingPairs>
    <vt:vector size="4" baseType="variant">
      <vt:variant>
        <vt:lpstr>Tema</vt:lpstr>
      </vt:variant>
      <vt:variant>
        <vt:i4>1</vt:i4>
      </vt:variant>
      <vt:variant>
        <vt:lpstr>Titoli diapositive</vt:lpstr>
      </vt:variant>
      <vt:variant>
        <vt:i4>62</vt:i4>
      </vt:variant>
    </vt:vector>
  </HeadingPairs>
  <TitlesOfParts>
    <vt:vector size="63" baseType="lpstr">
      <vt:lpstr>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Standard</dc:creator>
  <cp:lastModifiedBy>Standard</cp:lastModifiedBy>
  <cp:revision>3</cp:revision>
  <dcterms:created xsi:type="dcterms:W3CDTF">2020-03-28T17:20:31Z</dcterms:created>
  <dcterms:modified xsi:type="dcterms:W3CDTF">2020-03-29T16:23:09Z</dcterms:modified>
</cp:coreProperties>
</file>