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6" d="100"/>
          <a:sy n="66" d="100"/>
        </p:scale>
        <p:origin x="-98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0D2411-1C4A-4DF3-9EF3-98FEAF003AAA}" type="datetimeFigureOut">
              <a:rPr lang="it-IT" smtClean="0"/>
              <a:t>28/03/2020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91D906-F77B-442A-8BDC-785100402E22}" type="slidenum">
              <a:rPr lang="it-IT" smtClean="0"/>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265070D5-E4CD-4D82-A1FE-1D6763720B70}" type="slidenum">
              <a:rPr lang="it-IT" smtClean="0"/>
              <a:pPr/>
              <a:t>2</a:t>
            </a:fld>
            <a:endParaRPr lang="it-IT" smtClean="0"/>
          </a:p>
        </p:txBody>
      </p:sp>
      <p:sp>
        <p:nvSpPr>
          <p:cNvPr id="199683" name="Rectangle 2"/>
          <p:cNvSpPr>
            <a:spLocks noRo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1F949747-3605-45A4-B68B-8FF543D1DD0B}" type="slidenum">
              <a:rPr lang="it-IT" smtClean="0"/>
              <a:pPr/>
              <a:t>16</a:t>
            </a:fld>
            <a:endParaRPr lang="it-IT" smtClean="0"/>
          </a:p>
        </p:txBody>
      </p:sp>
      <p:sp>
        <p:nvSpPr>
          <p:cNvPr id="208899" name="Rectangle 2"/>
          <p:cNvSpPr>
            <a:spLocks noRo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E6DDF0FD-5828-47F8-9AB7-5A548DDB2917}" type="slidenum">
              <a:rPr lang="it-IT" smtClean="0"/>
              <a:pPr/>
              <a:t>17</a:t>
            </a:fld>
            <a:endParaRPr lang="it-IT" smtClean="0"/>
          </a:p>
        </p:txBody>
      </p:sp>
      <p:sp>
        <p:nvSpPr>
          <p:cNvPr id="210947" name="Rectangle 2"/>
          <p:cNvSpPr>
            <a:spLocks noRo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EC73F2F3-A632-4A22-886C-0FBABCD22CCE}" type="slidenum">
              <a:rPr lang="it-IT" smtClean="0"/>
              <a:pPr/>
              <a:t>18</a:t>
            </a:fld>
            <a:endParaRPr lang="it-IT" smtClean="0"/>
          </a:p>
        </p:txBody>
      </p:sp>
      <p:sp>
        <p:nvSpPr>
          <p:cNvPr id="211971" name="Rectangle 2"/>
          <p:cNvSpPr>
            <a:spLocks noRo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9A4794B0-2C73-46E0-BED5-8A6764CD7C6D}" type="slidenum">
              <a:rPr lang="it-IT" smtClean="0"/>
              <a:pPr/>
              <a:t>19</a:t>
            </a:fld>
            <a:endParaRPr lang="it-IT" smtClean="0"/>
          </a:p>
        </p:txBody>
      </p:sp>
      <p:sp>
        <p:nvSpPr>
          <p:cNvPr id="214019" name="Rectangle 2"/>
          <p:cNvSpPr>
            <a:spLocks noRo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EF47FD1E-0708-423E-BF56-C8B47F6E1FFB}" type="slidenum">
              <a:rPr lang="it-IT" smtClean="0"/>
              <a:pPr/>
              <a:t>20</a:t>
            </a:fld>
            <a:endParaRPr lang="it-IT" smtClean="0"/>
          </a:p>
        </p:txBody>
      </p:sp>
      <p:sp>
        <p:nvSpPr>
          <p:cNvPr id="215043" name="Rectangle 2"/>
          <p:cNvSpPr>
            <a:spLocks noRo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A6A1C575-C387-4E91-8CA1-0DF5309C2DE8}" type="slidenum">
              <a:rPr lang="it-IT" smtClean="0"/>
              <a:pPr/>
              <a:t>21</a:t>
            </a:fld>
            <a:endParaRPr lang="it-IT" smtClean="0"/>
          </a:p>
        </p:txBody>
      </p:sp>
      <p:sp>
        <p:nvSpPr>
          <p:cNvPr id="216067" name="Rectangle 2"/>
          <p:cNvSpPr>
            <a:spLocks noRo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FE1DA5A1-B3F0-4C58-BE59-99D5B4D076D5}" type="slidenum">
              <a:rPr lang="it-IT" smtClean="0"/>
              <a:pPr/>
              <a:t>22</a:t>
            </a:fld>
            <a:endParaRPr lang="it-IT" smtClean="0"/>
          </a:p>
        </p:txBody>
      </p:sp>
      <p:sp>
        <p:nvSpPr>
          <p:cNvPr id="217091" name="Rectangle 2"/>
          <p:cNvSpPr>
            <a:spLocks noRo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D35D307A-896D-4D4D-8012-6E5D78AE0BD6}" type="slidenum">
              <a:rPr lang="it-IT" smtClean="0"/>
              <a:pPr/>
              <a:t>23</a:t>
            </a:fld>
            <a:endParaRPr lang="it-IT" smtClean="0"/>
          </a:p>
        </p:txBody>
      </p:sp>
      <p:sp>
        <p:nvSpPr>
          <p:cNvPr id="218115" name="Rectangle 2"/>
          <p:cNvSpPr>
            <a:spLocks noRo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F95FC1F8-7679-418A-AB3F-5119EEE71329}" type="slidenum">
              <a:rPr lang="it-IT" smtClean="0"/>
              <a:pPr/>
              <a:t>24</a:t>
            </a:fld>
            <a:endParaRPr lang="it-IT" smtClean="0"/>
          </a:p>
        </p:txBody>
      </p:sp>
      <p:sp>
        <p:nvSpPr>
          <p:cNvPr id="219139" name="Rectangle 2"/>
          <p:cNvSpPr>
            <a:spLocks noRo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A205127E-FE39-4282-A900-DAA56A8700FB}" type="slidenum">
              <a:rPr lang="it-IT" smtClean="0"/>
              <a:pPr/>
              <a:t>25</a:t>
            </a:fld>
            <a:endParaRPr lang="it-IT" smtClean="0"/>
          </a:p>
        </p:txBody>
      </p:sp>
      <p:sp>
        <p:nvSpPr>
          <p:cNvPr id="220163" name="Rectangle 2"/>
          <p:cNvSpPr>
            <a:spLocks noRo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144C85B2-3531-4AF3-BABA-76ADC4A5C1E8}" type="slidenum">
              <a:rPr lang="it-IT" smtClean="0"/>
              <a:pPr/>
              <a:t>3</a:t>
            </a:fld>
            <a:endParaRPr lang="it-IT" smtClean="0"/>
          </a:p>
        </p:txBody>
      </p:sp>
      <p:sp>
        <p:nvSpPr>
          <p:cNvPr id="200707" name="Rectangle 2"/>
          <p:cNvSpPr>
            <a:spLocks noRo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6250CE04-CC6A-4414-83E7-3A8CD93735F3}" type="slidenum">
              <a:rPr lang="it-IT" smtClean="0"/>
              <a:pPr/>
              <a:t>26</a:t>
            </a:fld>
            <a:endParaRPr lang="it-IT" smtClean="0"/>
          </a:p>
        </p:txBody>
      </p:sp>
      <p:sp>
        <p:nvSpPr>
          <p:cNvPr id="222211" name="Rectangle 2"/>
          <p:cNvSpPr>
            <a:spLocks noRo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43C3CAEE-3339-4C4E-A4CB-9A4AACECDB09}" type="slidenum">
              <a:rPr lang="it-IT" smtClean="0"/>
              <a:pPr/>
              <a:t>28</a:t>
            </a:fld>
            <a:endParaRPr lang="it-IT" smtClean="0"/>
          </a:p>
        </p:txBody>
      </p:sp>
      <p:sp>
        <p:nvSpPr>
          <p:cNvPr id="224259" name="Rectangle 2"/>
          <p:cNvSpPr>
            <a:spLocks noRo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8CCBE8D2-183F-4A29-B853-C1A7167D21EB}" type="slidenum">
              <a:rPr lang="it-IT" smtClean="0"/>
              <a:pPr/>
              <a:t>29</a:t>
            </a:fld>
            <a:endParaRPr lang="it-IT" smtClean="0"/>
          </a:p>
        </p:txBody>
      </p:sp>
      <p:sp>
        <p:nvSpPr>
          <p:cNvPr id="225283" name="Rectangle 2"/>
          <p:cNvSpPr>
            <a:spLocks noRo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3DF60DD5-A160-48E8-97DC-70156E9259E9}" type="slidenum">
              <a:rPr lang="it-IT" smtClean="0"/>
              <a:pPr/>
              <a:t>30</a:t>
            </a:fld>
            <a:endParaRPr lang="it-IT" smtClean="0"/>
          </a:p>
        </p:txBody>
      </p:sp>
      <p:sp>
        <p:nvSpPr>
          <p:cNvPr id="226307" name="Rectangle 2"/>
          <p:cNvSpPr>
            <a:spLocks noRo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B5F828F5-B8AC-4DED-8DC5-9F1888BDDA4E}" type="slidenum">
              <a:rPr lang="it-IT" smtClean="0"/>
              <a:pPr/>
              <a:t>31</a:t>
            </a:fld>
            <a:endParaRPr lang="it-IT" smtClean="0"/>
          </a:p>
        </p:txBody>
      </p:sp>
      <p:sp>
        <p:nvSpPr>
          <p:cNvPr id="227331" name="Rectangle 2"/>
          <p:cNvSpPr>
            <a:spLocks noRo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337A0B99-9FF7-4223-9D9D-E5F8E6C7CC52}" type="slidenum">
              <a:rPr lang="it-IT" smtClean="0"/>
              <a:pPr/>
              <a:t>41</a:t>
            </a:fld>
            <a:endParaRPr lang="it-IT" smtClean="0"/>
          </a:p>
        </p:txBody>
      </p:sp>
      <p:sp>
        <p:nvSpPr>
          <p:cNvPr id="229379" name="Rectangle 2"/>
          <p:cNvSpPr>
            <a:spLocks noRo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r>
              <a:rPr lang="it-IT" smtClean="0"/>
              <a:t>È presente una regione libera, o depleta rispetto al resto del genoma, da nucleosomi di circa 140bp all’inizio e alla fine di quasi tutti i geni. La prima NFR contiene due nucleosomi ben posizionati (fasati): uno localizzato in una regione compresa tra -300 e -150bp relativamente al TSS e che sembra regolare l’accessibilità degli elementi regolatori del promotore presenti in questa regione. Durante la trascrizione questo nucleosoma è soggetto a differenti processi che alterano la sua stabilità: sostituzioni con varianti istoniche (H2AZ e H3.3) e, acetilazione, metilazione riposizionamento e rimozione dopo il legame del complesso di pre inizio della trascrizione. Queste modificazioni sono presenti anche nel nucleosoma+1, per facilitarne la sua rimozione e la successiva trascrizione. Il nuclesoma +2 presenta caratteristiche analoghe ma in minor grado, che via via vengono presto perse dai nucleosomi successivi. Tale regione è seguita e preceduta da un insieme di nucleosomi </a:t>
            </a:r>
            <a:r>
              <a:rPr lang="it-IT" i="1" smtClean="0"/>
              <a:t>fuzzy</a:t>
            </a:r>
            <a:r>
              <a:rPr lang="it-IT" smtClean="0"/>
              <a:t> (sfocati). Le NFR sono importanti perché tendono ad essere i siti in cui si ha l’associazione e dissociazione delle RNA e DNA polimerasi.</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5FAECFEA-DCBD-4FBE-93F9-532051990D42}" type="slidenum">
              <a:rPr lang="it-IT" smtClean="0"/>
              <a:pPr/>
              <a:t>43</a:t>
            </a:fld>
            <a:endParaRPr lang="it-IT" smtClean="0"/>
          </a:p>
        </p:txBody>
      </p:sp>
      <p:sp>
        <p:nvSpPr>
          <p:cNvPr id="230403" name="Rectangle 2"/>
          <p:cNvSpPr>
            <a:spLocks noRo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r>
              <a:rPr lang="it-IT" smtClean="0"/>
              <a:t>È stato analizzato un data set di 1500 profili di trascrizione che complessivamente descrivono la variazione nell’espressione di tutti i geni di lievito in diverse condizioni ambientali, di crescita e di stress, o considerando un subset di queste condizioni. Quindi è stata calcolata per ogni gene la magnitudine media con cui la sua espressione viene modulata. Quindi ad ogni gene è stato assegnato un valore di plasticità trascrizionale, che quantifica il range dinamico del suo livello di espressione in varie condizioni. L’occupanza nucleosomale è stata comparata con tre aspetti della regolazione della trascrizione: abbondanza di messaggero, plasticità trascrizionale (media del quadrato del log2 del rapporto di espressione, e sensibilità a regolazioni della cromatina. Queste 3 misure sono normalizzate sottraendo la media e dividendo per la dev st. Il grafico mostra che all’aumentare dell’occupanza nucleosomale a livello delle prime 150bp a monte del TSS nel promotore, diminuisce l’abbondanza in mRNA, ma aumenta sia la plasticità trascrizionale, sia la sensibilità al rimodellamento della cromatina.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F4D9F4B3-0166-44D0-92E2-8DC32086AEAB}" type="slidenum">
              <a:rPr lang="it-IT" smtClean="0"/>
              <a:pPr/>
              <a:t>44</a:t>
            </a:fld>
            <a:endParaRPr lang="it-IT" smtClean="0"/>
          </a:p>
        </p:txBody>
      </p:sp>
      <p:sp>
        <p:nvSpPr>
          <p:cNvPr id="232451" name="Rectangle 2"/>
          <p:cNvSpPr>
            <a:spLocks noRo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r>
              <a:rPr lang="it-IT" smtClean="0"/>
              <a:t>La plasticità trascrizionale e la sensibilità dell’espressione genica ai rimodellamenti della cromatina sono correlati all’occupanza nucleosomale nei promotori in maniera posizione dipendente: la loro correlazione con l’occupanza nucleosomale aumenta in una regione compresa fino alle -150bp dal TSS, mentre diminuisce nelle regioni a monte più distali dal TSS. Analoga correlazione si osserva anche quando l’attivazione e la repressione genica sono analizzate separatamente.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30" name="Rectangle 6"/>
          <p:cNvSpPr>
            <a:spLocks noGrp="1" noChangeArrowheads="1"/>
          </p:cNvSpPr>
          <p:nvPr>
            <p:ph type="sldNum" sz="quarter" idx="5"/>
          </p:nvPr>
        </p:nvSpPr>
        <p:spPr>
          <a:noFill/>
          <a:ln>
            <a:round/>
          </a:ln>
        </p:spPr>
        <p:txBody>
          <a:bodyPr/>
          <a:lstStyle/>
          <a:p>
            <a:fld id="{A2FAD334-7D88-4240-A029-C6FE665B705A}" type="slidenum">
              <a:rPr lang="en-US" altLang="it-IT" smtClean="0"/>
              <a:pPr/>
              <a:t>9</a:t>
            </a:fld>
            <a:endParaRPr lang="en-US" altLang="it-IT" smtClean="0"/>
          </a:p>
        </p:txBody>
      </p:sp>
      <p:sp>
        <p:nvSpPr>
          <p:cNvPr id="201731" name="Rectangle 1"/>
          <p:cNvSpPr>
            <a:spLocks noChangeArrowheads="1" noTextEdit="1"/>
          </p:cNvSpPr>
          <p:nvPr>
            <p:ph type="sldImg"/>
          </p:nvPr>
        </p:nvSpPr>
        <p:spPr>
          <a:xfrm>
            <a:off x="1557338" y="860425"/>
            <a:ext cx="3933825" cy="2949575"/>
          </a:xfrm>
          <a:solidFill>
            <a:srgbClr val="FFFFFF"/>
          </a:solidFill>
          <a:ln/>
        </p:spPr>
      </p:sp>
      <p:sp>
        <p:nvSpPr>
          <p:cNvPr id="201732" name="Text Box 2"/>
          <p:cNvSpPr>
            <a:spLocks noChangeArrowheads="1"/>
          </p:cNvSpPr>
          <p:nvPr>
            <p:ph type="body" idx="1"/>
          </p:nvPr>
        </p:nvSpPr>
        <p:spPr>
          <a:xfrm>
            <a:off x="1076325" y="4094163"/>
            <a:ext cx="4905375" cy="12358687"/>
          </a:xfrm>
          <a:noFill/>
          <a:ln/>
        </p:spPr>
        <p:txBody>
          <a:bodyPr tIns="15465"/>
          <a:lstStyle/>
          <a:p>
            <a:pPr marL="188913" indent="-187325" eaLnBrk="1">
              <a:lnSpc>
                <a:spcPct val="93000"/>
              </a:lnSpc>
              <a:spcBef>
                <a:spcPct val="0"/>
              </a:spcBef>
              <a:tabLst>
                <a:tab pos="633413" algn="l"/>
                <a:tab pos="1268413" algn="l"/>
                <a:tab pos="1903413" algn="l"/>
                <a:tab pos="2538413" algn="l"/>
                <a:tab pos="3171825" algn="l"/>
                <a:tab pos="3806825" algn="l"/>
                <a:tab pos="4441825" algn="l"/>
              </a:tabLst>
            </a:pPr>
            <a:r>
              <a:rPr lang="en-US" altLang="it-IT" sz="1800" smtClean="0">
                <a:latin typeface="Arial" charset="0"/>
                <a:ea typeface="Baekmuk Gulim" charset="0"/>
                <a:cs typeface="Baekmuk Gulim" charset="0"/>
              </a:rPr>
              <a:t>ANC–INC network model of nuclear organization based on spatially co‐aligned active and inactive nuclear compartments. (A) Nuclear organization according to co‐aligned 3D networks of an active (ANC) and an inactive nuclear compartment (INC). The ANC is a composite structural and functional entity of a 3D‐channel network, the “Interchromatin‐Compartment” (IC) together with the decondensed periphery of a higher order chromatin network, which pervades the nuclear space and is built up from chromatin domain clusters (CDCs). The decondensed periphery of CDCs is known as the perichromatin region (PR). According to this model the PR harbors the regulatory and coding sequences of active genes and represents the preferential nuclear subcompartment for transcription, RNA‐splicing, DNA replication and repair. Small chromatin loops expand from the perichromatin region into the interior of IC channels which start/end at nuclear pore complexes. Nuclear bodies are located within the IC, which serves as a transport system for macromolecule complexes. The INC is represented by the compacted core of CDCs enriched in markers for silent chromatin (modified from[43,45]). (B) Comparison of the co‐aligned 3D networks of the ANC and INC with a natural swampland, where brushwood growing at the shore zone invades to a different extent (1,2) into the interior of an interconnected system of little streams and ponds.</a:t>
            </a:r>
          </a:p>
          <a:p>
            <a:pPr marL="188913" indent="-187325" eaLnBrk="1">
              <a:lnSpc>
                <a:spcPct val="93000"/>
              </a:lnSpc>
              <a:spcBef>
                <a:spcPct val="0"/>
              </a:spcBef>
              <a:tabLst>
                <a:tab pos="633413" algn="l"/>
                <a:tab pos="1268413" algn="l"/>
                <a:tab pos="1903413" algn="l"/>
                <a:tab pos="2538413" algn="l"/>
                <a:tab pos="3171825" algn="l"/>
                <a:tab pos="3806825" algn="l"/>
                <a:tab pos="4441825" algn="l"/>
              </a:tabLst>
            </a:pPr>
            <a:r>
              <a:rPr lang="en-US" altLang="it-IT" sz="1800" smtClean="0">
                <a:latin typeface="Arial" charset="0"/>
                <a:ea typeface="Baekmuk Gulim" charset="0"/>
                <a:cs typeface="Baekmuk Gulim" charset="0"/>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B978F090-9CEB-4449-8089-16DE3E89D2A4}" type="slidenum">
              <a:rPr lang="it-IT" smtClean="0"/>
              <a:pPr/>
              <a:t>10</a:t>
            </a:fld>
            <a:endParaRPr lang="it-IT" smtClean="0"/>
          </a:p>
        </p:txBody>
      </p:sp>
      <p:sp>
        <p:nvSpPr>
          <p:cNvPr id="202755" name="Rectangle 2"/>
          <p:cNvSpPr>
            <a:spLocks noRo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97CC2728-8348-428A-9748-6527D09A4A6F}" type="slidenum">
              <a:rPr lang="it-IT" smtClean="0"/>
              <a:pPr/>
              <a:t>11</a:t>
            </a:fld>
            <a:endParaRPr lang="it-IT" smtClean="0"/>
          </a:p>
        </p:txBody>
      </p:sp>
      <p:sp>
        <p:nvSpPr>
          <p:cNvPr id="203779" name="Rectangle 2"/>
          <p:cNvSpPr>
            <a:spLocks noRo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41D7425B-08D1-49E5-8C33-4A29B08E4697}" type="slidenum">
              <a:rPr lang="it-IT" smtClean="0"/>
              <a:pPr/>
              <a:t>12</a:t>
            </a:fld>
            <a:endParaRPr lang="it-IT" smtClean="0"/>
          </a:p>
        </p:txBody>
      </p:sp>
      <p:sp>
        <p:nvSpPr>
          <p:cNvPr id="204803" name="Rectangle 2"/>
          <p:cNvSpPr>
            <a:spLocks noRo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271A1E71-9A0C-4BF0-833B-EEB6F9036590}" type="slidenum">
              <a:rPr lang="it-IT" smtClean="0"/>
              <a:pPr/>
              <a:t>13</a:t>
            </a:fld>
            <a:endParaRPr lang="it-IT" smtClean="0"/>
          </a:p>
        </p:txBody>
      </p:sp>
      <p:sp>
        <p:nvSpPr>
          <p:cNvPr id="205827" name="Rectangle 2"/>
          <p:cNvSpPr>
            <a:spLocks noRo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C9538ABA-0635-46D6-926B-56C38D553BE5}" type="slidenum">
              <a:rPr lang="it-IT" smtClean="0"/>
              <a:pPr/>
              <a:t>14</a:t>
            </a:fld>
            <a:endParaRPr lang="it-IT" smtClean="0"/>
          </a:p>
        </p:txBody>
      </p:sp>
      <p:sp>
        <p:nvSpPr>
          <p:cNvPr id="206851" name="Rectangle 2"/>
          <p:cNvSpPr>
            <a:spLocks noRo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62EFD9E8-0EF8-4A97-A44D-0528C5E904E3}" type="slidenum">
              <a:rPr lang="it-IT" smtClean="0"/>
              <a:pPr/>
              <a:t>15</a:t>
            </a:fld>
            <a:endParaRPr lang="it-IT" smtClean="0"/>
          </a:p>
        </p:txBody>
      </p:sp>
      <p:sp>
        <p:nvSpPr>
          <p:cNvPr id="207875" name="Rectangle 2"/>
          <p:cNvSpPr>
            <a:spLocks noRo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8AC4FDE-2C14-4365-8AA3-203920921019}" type="datetimeFigureOut">
              <a:rPr lang="it-IT" smtClean="0"/>
              <a:t>28/03/2020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64E5933-F736-49DD-93D3-09DA41FAA93A}"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8AC4FDE-2C14-4365-8AA3-203920921019}" type="datetimeFigureOut">
              <a:rPr lang="it-IT" smtClean="0"/>
              <a:t>28/03/2020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64E5933-F736-49DD-93D3-09DA41FAA93A}"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8AC4FDE-2C14-4365-8AA3-203920921019}" type="datetimeFigureOut">
              <a:rPr lang="it-IT" smtClean="0"/>
              <a:t>28/03/2020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64E5933-F736-49DD-93D3-09DA41FAA93A}"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a:extLst>
              <a:ext uri="{FF2B5EF4-FFF2-40B4-BE49-F238E27FC236}"/>
            </a:extLst>
          </p:cNvPr>
          <p:cNvSpPr>
            <a:spLocks noGrp="1"/>
          </p:cNvSpPr>
          <p:nvPr>
            <p:ph type="title"/>
          </p:nvPr>
        </p:nvSpPr>
        <p:spPr>
          <a:xfrm>
            <a:off x="628650" y="365125"/>
            <a:ext cx="7886700" cy="1325563"/>
          </a:xfrm>
          <a:prstGeom prst="rect">
            <a:avLst/>
          </a:prstGeom>
        </p:spPr>
        <p:txBody>
          <a:bodyPr/>
          <a:lstStyle/>
          <a:p>
            <a:r>
              <a:rPr lang="it-IT"/>
              <a:t>Fare clic per modificare lo stile del titolo dello schema</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8AC4FDE-2C14-4365-8AA3-203920921019}" type="datetimeFigureOut">
              <a:rPr lang="it-IT" smtClean="0"/>
              <a:t>28/03/2020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64E5933-F736-49DD-93D3-09DA41FAA93A}"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8AC4FDE-2C14-4365-8AA3-203920921019}" type="datetimeFigureOut">
              <a:rPr lang="it-IT" smtClean="0"/>
              <a:t>28/03/2020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64E5933-F736-49DD-93D3-09DA41FAA93A}"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8AC4FDE-2C14-4365-8AA3-203920921019}" type="datetimeFigureOut">
              <a:rPr lang="it-IT" smtClean="0"/>
              <a:t>28/03/2020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64E5933-F736-49DD-93D3-09DA41FAA93A}"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8AC4FDE-2C14-4365-8AA3-203920921019}" type="datetimeFigureOut">
              <a:rPr lang="it-IT" smtClean="0"/>
              <a:t>28/03/2020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64E5933-F736-49DD-93D3-09DA41FAA93A}"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8AC4FDE-2C14-4365-8AA3-203920921019}" type="datetimeFigureOut">
              <a:rPr lang="it-IT" smtClean="0"/>
              <a:t>28/03/2020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64E5933-F736-49DD-93D3-09DA41FAA93A}"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8AC4FDE-2C14-4365-8AA3-203920921019}" type="datetimeFigureOut">
              <a:rPr lang="it-IT" smtClean="0"/>
              <a:t>28/03/2020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64E5933-F736-49DD-93D3-09DA41FAA93A}"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8AC4FDE-2C14-4365-8AA3-203920921019}" type="datetimeFigureOut">
              <a:rPr lang="it-IT" smtClean="0"/>
              <a:t>28/03/2020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64E5933-F736-49DD-93D3-09DA41FAA93A}"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8AC4FDE-2C14-4365-8AA3-203920921019}" type="datetimeFigureOut">
              <a:rPr lang="it-IT" smtClean="0"/>
              <a:t>28/03/2020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64E5933-F736-49DD-93D3-09DA41FAA93A}"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AC4FDE-2C14-4365-8AA3-203920921019}" type="datetimeFigureOut">
              <a:rPr lang="it-IT" smtClean="0"/>
              <a:t>28/03/2020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4E5933-F736-49DD-93D3-09DA41FAA93A}"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audio" Target="../media/audio11.wav"/><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audio" Target="../media/audio12.wav"/><Relationship Id="rId5" Type="http://schemas.openxmlformats.org/officeDocument/2006/relationships/image" Target="../media/image9.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6.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audio" Target="../media/audio13.wav"/><Relationship Id="rId6" Type="http://schemas.openxmlformats.org/officeDocument/2006/relationships/image" Target="../media/image23.png"/><Relationship Id="rId11" Type="http://schemas.openxmlformats.org/officeDocument/2006/relationships/image" Target="../media/image9.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audio" Target="../media/audio14.wav"/><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audio" Target="../media/audio15.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audio" Target="../media/audio16.wav"/><Relationship Id="rId5" Type="http://schemas.openxmlformats.org/officeDocument/2006/relationships/image" Target="../media/image9.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audio" Target="../media/audio17.wav"/><Relationship Id="rId5" Type="http://schemas.openxmlformats.org/officeDocument/2006/relationships/image" Target="../media/image9.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audio" Target="../media/audio18.wav"/><Relationship Id="rId5" Type="http://schemas.openxmlformats.org/officeDocument/2006/relationships/image" Target="../media/image9.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audio" Target="../media/audio19.wav"/><Relationship Id="rId5" Type="http://schemas.openxmlformats.org/officeDocument/2006/relationships/image" Target="../media/image9.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audio" Target="../media/audio20.wav"/><Relationship Id="rId5" Type="http://schemas.openxmlformats.org/officeDocument/2006/relationships/image" Target="../media/image2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audio" Target="../media/audio21.wav"/><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audio" Target="../media/audio22.wav"/><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audio" Target="../media/audio23.wav"/><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audio" Target="../media/audio24.wav"/><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audio" Target="../media/audio25.wav"/><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audio" Target="../media/audio26.wav"/><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audio" Target="../media/audio27.wav"/><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audio" Target="../media/audio28.wav"/><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audio" Target="../media/audio2.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audio" Target="../media/audio29.wav"/><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audio" Target="../media/audio30.wav"/><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audio" Target="../media/audio31.wav"/><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audio" Target="../media/audio32.wav"/><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audio" Target="../media/audio33.wav"/><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audio" Target="../media/audio34.wav"/><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audio" Target="../media/audio35.wav"/><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audio" Target="../media/audio36.wav"/><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audio" Target="../media/audio37.wav"/><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audio" Target="../media/audio38.wav"/><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audio" Target="../media/audio39.wav"/><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40.wav"/><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audio" Target="../media/audio41.wav"/><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42.wav"/><Relationship Id="rId5" Type="http://schemas.openxmlformats.org/officeDocument/2006/relationships/image" Target="../media/image87.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43.wav"/><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audio" Target="../media/audio44.wav"/><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audio" Target="../media/audio45.wav"/><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audio" Target="../media/audio46.wav"/><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audio" Target="../media/audio47.wav"/><Relationship Id="rId5" Type="http://schemas.openxmlformats.org/officeDocument/2006/relationships/image" Target="../media/image99.png"/><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audio" Target="../media/audio48.wav"/><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7.wav"/><Relationship Id="rId1" Type="http://schemas.openxmlformats.org/officeDocument/2006/relationships/audio" Target="../media/audio6.wav"/><Relationship Id="rId5" Type="http://schemas.openxmlformats.org/officeDocument/2006/relationships/image" Target="../media/image9.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audio" Target="../media/audio8.wav"/><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audio" Target="../media/audio9.wav"/><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audio" Target="../media/audio10.wav"/><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5786" y="928670"/>
            <a:ext cx="8143115" cy="1077218"/>
          </a:xfrm>
          <a:prstGeom prst="rect">
            <a:avLst/>
          </a:prstGeom>
          <a:noFill/>
        </p:spPr>
        <p:txBody>
          <a:bodyPr wrap="square" rtlCol="0">
            <a:spAutoFit/>
          </a:bodyPr>
          <a:lstStyle/>
          <a:p>
            <a:r>
              <a:rPr lang="it-IT" sz="3200" dirty="0" smtClean="0"/>
              <a:t>Analisi della struttura della cromatina e del posizionamento dei </a:t>
            </a:r>
            <a:r>
              <a:rPr lang="it-IT" sz="3200" dirty="0" err="1" smtClean="0"/>
              <a:t>nucleosomi</a:t>
            </a:r>
            <a:endParaRPr lang="it-IT"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5181600" y="381000"/>
            <a:ext cx="3962400" cy="1752600"/>
          </a:xfrm>
          <a:prstGeom prst="rect">
            <a:avLst/>
          </a:prstGeom>
          <a:noFill/>
          <a:ln w="9525">
            <a:noFill/>
            <a:miter lim="800000"/>
            <a:headEnd/>
            <a:tailEnd/>
          </a:ln>
        </p:spPr>
        <p:txBody>
          <a:bodyPr lIns="92075" tIns="46038" rIns="92075" bIns="46038" anchor="ctr"/>
          <a:lstStyle/>
          <a:p>
            <a:pPr algn="ctr"/>
            <a:r>
              <a:rPr lang="en-US" sz="2800" b="1">
                <a:solidFill>
                  <a:schemeClr val="tx2"/>
                </a:solidFill>
                <a:latin typeface="Comic Sans MS" pitchFamily="66" charset="0"/>
              </a:rPr>
              <a:t>Histones</a:t>
            </a:r>
            <a:br>
              <a:rPr lang="en-US" sz="2800" b="1">
                <a:solidFill>
                  <a:schemeClr val="tx2"/>
                </a:solidFill>
                <a:latin typeface="Comic Sans MS" pitchFamily="66" charset="0"/>
              </a:rPr>
            </a:br>
            <a:r>
              <a:rPr lang="en-US" sz="2800" b="1">
                <a:solidFill>
                  <a:schemeClr val="tx2"/>
                </a:solidFill>
                <a:latin typeface="Comic Sans MS" pitchFamily="66" charset="0"/>
              </a:rPr>
              <a:t/>
            </a:r>
            <a:br>
              <a:rPr lang="en-US" sz="2800" b="1">
                <a:solidFill>
                  <a:schemeClr val="tx2"/>
                </a:solidFill>
                <a:latin typeface="Comic Sans MS" pitchFamily="66" charset="0"/>
              </a:rPr>
            </a:br>
            <a:r>
              <a:rPr lang="en-US" sz="2800" b="1">
                <a:solidFill>
                  <a:schemeClr val="tx2"/>
                </a:solidFill>
                <a:latin typeface="Comic Sans MS" pitchFamily="66" charset="0"/>
              </a:rPr>
              <a:t>Highly conserved small basic proteins</a:t>
            </a:r>
          </a:p>
        </p:txBody>
      </p:sp>
      <p:pic>
        <p:nvPicPr>
          <p:cNvPr id="11267" name="Picture 3"/>
          <p:cNvPicPr>
            <a:picLocks noChangeArrowheads="1"/>
          </p:cNvPicPr>
          <p:nvPr/>
        </p:nvPicPr>
        <p:blipFill>
          <a:blip r:embed="rId4"/>
          <a:srcRect t="12590"/>
          <a:stretch>
            <a:fillRect/>
          </a:stretch>
        </p:blipFill>
        <p:spPr bwMode="auto">
          <a:xfrm>
            <a:off x="842963" y="5233988"/>
            <a:ext cx="7370762" cy="1333500"/>
          </a:xfrm>
          <a:prstGeom prst="rect">
            <a:avLst/>
          </a:prstGeom>
          <a:noFill/>
          <a:ln w="9525">
            <a:noFill/>
            <a:miter lim="800000"/>
            <a:headEnd/>
            <a:tailEnd/>
          </a:ln>
        </p:spPr>
      </p:pic>
      <p:pic>
        <p:nvPicPr>
          <p:cNvPr id="11268" name="Picture 4"/>
          <p:cNvPicPr>
            <a:picLocks noChangeArrowheads="1"/>
          </p:cNvPicPr>
          <p:nvPr/>
        </p:nvPicPr>
        <p:blipFill>
          <a:blip r:embed="rId5"/>
          <a:srcRect l="12239" t="7249"/>
          <a:stretch>
            <a:fillRect/>
          </a:stretch>
        </p:blipFill>
        <p:spPr bwMode="auto">
          <a:xfrm>
            <a:off x="1752600" y="152400"/>
            <a:ext cx="3192463" cy="4689475"/>
          </a:xfrm>
          <a:prstGeom prst="rect">
            <a:avLst/>
          </a:prstGeom>
          <a:noFill/>
          <a:ln w="9525">
            <a:noFill/>
            <a:miter lim="800000"/>
            <a:headEnd/>
            <a:tailEnd/>
          </a:ln>
        </p:spPr>
      </p:pic>
      <p:sp>
        <p:nvSpPr>
          <p:cNvPr id="11269" name="Rectangle 5"/>
          <p:cNvSpPr>
            <a:spLocks noChangeArrowheads="1"/>
          </p:cNvSpPr>
          <p:nvPr/>
        </p:nvSpPr>
        <p:spPr bwMode="auto">
          <a:xfrm>
            <a:off x="695325" y="334963"/>
            <a:ext cx="509588" cy="396875"/>
          </a:xfrm>
          <a:prstGeom prst="rect">
            <a:avLst/>
          </a:prstGeom>
          <a:noFill/>
          <a:ln w="9525">
            <a:noFill/>
            <a:miter lim="800000"/>
            <a:headEnd/>
            <a:tailEnd/>
          </a:ln>
        </p:spPr>
        <p:txBody>
          <a:bodyPr wrap="none" lIns="92075" tIns="46038" rIns="92075" bIns="46038">
            <a:spAutoFit/>
          </a:bodyPr>
          <a:lstStyle/>
          <a:p>
            <a:r>
              <a:rPr lang="en-US" sz="2000">
                <a:latin typeface="Arial" charset="0"/>
              </a:rPr>
              <a:t>H1</a:t>
            </a:r>
          </a:p>
        </p:txBody>
      </p:sp>
      <p:sp>
        <p:nvSpPr>
          <p:cNvPr id="11270" name="Rectangle 6"/>
          <p:cNvSpPr>
            <a:spLocks noChangeArrowheads="1"/>
          </p:cNvSpPr>
          <p:nvPr/>
        </p:nvSpPr>
        <p:spPr bwMode="auto">
          <a:xfrm>
            <a:off x="619125" y="2239963"/>
            <a:ext cx="679450" cy="396875"/>
          </a:xfrm>
          <a:prstGeom prst="rect">
            <a:avLst/>
          </a:prstGeom>
          <a:noFill/>
          <a:ln w="9525">
            <a:noFill/>
            <a:miter lim="800000"/>
            <a:headEnd/>
            <a:tailEnd/>
          </a:ln>
        </p:spPr>
        <p:txBody>
          <a:bodyPr wrap="none" lIns="92075" tIns="46038" rIns="92075" bIns="46038">
            <a:spAutoFit/>
          </a:bodyPr>
          <a:lstStyle/>
          <a:p>
            <a:r>
              <a:rPr lang="en-US" sz="2000">
                <a:latin typeface="Arial" charset="0"/>
              </a:rPr>
              <a:t>H2B</a:t>
            </a:r>
          </a:p>
        </p:txBody>
      </p:sp>
      <p:sp>
        <p:nvSpPr>
          <p:cNvPr id="11271" name="Rectangle 7"/>
          <p:cNvSpPr>
            <a:spLocks noChangeArrowheads="1"/>
          </p:cNvSpPr>
          <p:nvPr/>
        </p:nvSpPr>
        <p:spPr bwMode="auto">
          <a:xfrm>
            <a:off x="619125" y="1325563"/>
            <a:ext cx="679450" cy="396875"/>
          </a:xfrm>
          <a:prstGeom prst="rect">
            <a:avLst/>
          </a:prstGeom>
          <a:noFill/>
          <a:ln w="9525">
            <a:noFill/>
            <a:miter lim="800000"/>
            <a:headEnd/>
            <a:tailEnd/>
          </a:ln>
        </p:spPr>
        <p:txBody>
          <a:bodyPr wrap="none" lIns="92075" tIns="46038" rIns="92075" bIns="46038">
            <a:spAutoFit/>
          </a:bodyPr>
          <a:lstStyle/>
          <a:p>
            <a:r>
              <a:rPr lang="en-US" sz="2000">
                <a:latin typeface="Arial" charset="0"/>
              </a:rPr>
              <a:t>H2A</a:t>
            </a:r>
          </a:p>
        </p:txBody>
      </p:sp>
      <p:sp>
        <p:nvSpPr>
          <p:cNvPr id="11272" name="Rectangle 8"/>
          <p:cNvSpPr>
            <a:spLocks noChangeArrowheads="1"/>
          </p:cNvSpPr>
          <p:nvPr/>
        </p:nvSpPr>
        <p:spPr bwMode="auto">
          <a:xfrm>
            <a:off x="695325" y="3382963"/>
            <a:ext cx="509588" cy="396875"/>
          </a:xfrm>
          <a:prstGeom prst="rect">
            <a:avLst/>
          </a:prstGeom>
          <a:noFill/>
          <a:ln w="9525">
            <a:noFill/>
            <a:miter lim="800000"/>
            <a:headEnd/>
            <a:tailEnd/>
          </a:ln>
        </p:spPr>
        <p:txBody>
          <a:bodyPr wrap="none" lIns="92075" tIns="46038" rIns="92075" bIns="46038">
            <a:spAutoFit/>
          </a:bodyPr>
          <a:lstStyle/>
          <a:p>
            <a:r>
              <a:rPr lang="en-US" sz="2000">
                <a:latin typeface="Arial" charset="0"/>
              </a:rPr>
              <a:t>H3</a:t>
            </a:r>
          </a:p>
        </p:txBody>
      </p:sp>
      <p:sp>
        <p:nvSpPr>
          <p:cNvPr id="11273" name="Rectangle 9"/>
          <p:cNvSpPr>
            <a:spLocks noChangeArrowheads="1"/>
          </p:cNvSpPr>
          <p:nvPr/>
        </p:nvSpPr>
        <p:spPr bwMode="auto">
          <a:xfrm>
            <a:off x="695325" y="4221163"/>
            <a:ext cx="509588" cy="396875"/>
          </a:xfrm>
          <a:prstGeom prst="rect">
            <a:avLst/>
          </a:prstGeom>
          <a:noFill/>
          <a:ln w="9525">
            <a:noFill/>
            <a:miter lim="800000"/>
            <a:headEnd/>
            <a:tailEnd/>
          </a:ln>
        </p:spPr>
        <p:txBody>
          <a:bodyPr wrap="none" lIns="92075" tIns="46038" rIns="92075" bIns="46038">
            <a:spAutoFit/>
          </a:bodyPr>
          <a:lstStyle/>
          <a:p>
            <a:r>
              <a:rPr lang="en-US" sz="2000">
                <a:latin typeface="Arial" charset="0"/>
              </a:rPr>
              <a:t>H4</a:t>
            </a:r>
          </a:p>
        </p:txBody>
      </p:sp>
      <p:sp>
        <p:nvSpPr>
          <p:cNvPr id="11274" name="Rectangle 10"/>
          <p:cNvSpPr>
            <a:spLocks noChangeArrowheads="1"/>
          </p:cNvSpPr>
          <p:nvPr/>
        </p:nvSpPr>
        <p:spPr bwMode="auto">
          <a:xfrm>
            <a:off x="4314825" y="2536825"/>
            <a:ext cx="549275" cy="304800"/>
          </a:xfrm>
          <a:prstGeom prst="rect">
            <a:avLst/>
          </a:prstGeom>
          <a:noFill/>
          <a:ln w="9525">
            <a:noFill/>
            <a:miter lim="800000"/>
            <a:headEnd/>
            <a:tailEnd/>
          </a:ln>
        </p:spPr>
        <p:txBody>
          <a:bodyPr wrap="none" lIns="92075" tIns="46038" rIns="92075" bIns="46038">
            <a:spAutoFit/>
          </a:bodyPr>
          <a:lstStyle/>
          <a:p>
            <a:r>
              <a:rPr lang="en-US" sz="1400">
                <a:latin typeface="Arial" charset="0"/>
              </a:rPr>
              <a:t>helix</a:t>
            </a:r>
          </a:p>
        </p:txBody>
      </p:sp>
      <p:sp>
        <p:nvSpPr>
          <p:cNvPr id="11275" name="Rectangle 11"/>
          <p:cNvSpPr>
            <a:spLocks noChangeArrowheads="1"/>
          </p:cNvSpPr>
          <p:nvPr/>
        </p:nvSpPr>
        <p:spPr bwMode="auto">
          <a:xfrm>
            <a:off x="4162425" y="3222625"/>
            <a:ext cx="804863" cy="304800"/>
          </a:xfrm>
          <a:prstGeom prst="rect">
            <a:avLst/>
          </a:prstGeom>
          <a:noFill/>
          <a:ln w="9525">
            <a:noFill/>
            <a:miter lim="800000"/>
            <a:headEnd/>
            <a:tailEnd/>
          </a:ln>
        </p:spPr>
        <p:txBody>
          <a:bodyPr wrap="none" lIns="92075" tIns="46038" rIns="92075" bIns="46038">
            <a:spAutoFit/>
          </a:bodyPr>
          <a:lstStyle/>
          <a:p>
            <a:r>
              <a:rPr lang="en-US" sz="1400">
                <a:latin typeface="Arial" charset="0"/>
              </a:rPr>
              <a:t>variable</a:t>
            </a:r>
          </a:p>
        </p:txBody>
      </p:sp>
      <p:sp>
        <p:nvSpPr>
          <p:cNvPr id="11276" name="Rectangle 12"/>
          <p:cNvSpPr>
            <a:spLocks noChangeArrowheads="1"/>
          </p:cNvSpPr>
          <p:nvPr/>
        </p:nvSpPr>
        <p:spPr bwMode="auto">
          <a:xfrm>
            <a:off x="4162425" y="4289425"/>
            <a:ext cx="1001713" cy="304800"/>
          </a:xfrm>
          <a:prstGeom prst="rect">
            <a:avLst/>
          </a:prstGeom>
          <a:noFill/>
          <a:ln w="9525">
            <a:noFill/>
            <a:miter lim="800000"/>
            <a:headEnd/>
            <a:tailEnd/>
          </a:ln>
        </p:spPr>
        <p:txBody>
          <a:bodyPr wrap="none" lIns="92075" tIns="46038" rIns="92075" bIns="46038">
            <a:spAutoFit/>
          </a:bodyPr>
          <a:lstStyle/>
          <a:p>
            <a:r>
              <a:rPr lang="en-US" sz="1400">
                <a:latin typeface="Arial" charset="0"/>
              </a:rPr>
              <a:t>conserved</a:t>
            </a:r>
          </a:p>
        </p:txBody>
      </p:sp>
      <p:sp>
        <p:nvSpPr>
          <p:cNvPr id="11277" name="Rectangle 14"/>
          <p:cNvSpPr>
            <a:spLocks noChangeArrowheads="1"/>
          </p:cNvSpPr>
          <p:nvPr/>
        </p:nvSpPr>
        <p:spPr bwMode="auto">
          <a:xfrm>
            <a:off x="390525" y="760413"/>
            <a:ext cx="1447800" cy="336550"/>
          </a:xfrm>
          <a:prstGeom prst="rect">
            <a:avLst/>
          </a:prstGeom>
          <a:noFill/>
          <a:ln w="9525">
            <a:noFill/>
            <a:miter lim="800000"/>
            <a:headEnd/>
            <a:tailEnd/>
          </a:ln>
        </p:spPr>
        <p:txBody>
          <a:bodyPr wrap="none" lIns="92075" tIns="46038" rIns="92075" bIns="46038">
            <a:spAutoFit/>
          </a:bodyPr>
          <a:lstStyle/>
          <a:p>
            <a:r>
              <a:rPr lang="en-US" sz="1600">
                <a:latin typeface="Arial" charset="0"/>
              </a:rPr>
              <a:t>Linker histone</a:t>
            </a:r>
          </a:p>
        </p:txBody>
      </p:sp>
      <p:sp>
        <p:nvSpPr>
          <p:cNvPr id="11278" name="Rectangle 15"/>
          <p:cNvSpPr>
            <a:spLocks noChangeArrowheads="1"/>
          </p:cNvSpPr>
          <p:nvPr/>
        </p:nvSpPr>
        <p:spPr bwMode="auto">
          <a:xfrm>
            <a:off x="390525" y="2817813"/>
            <a:ext cx="1436688" cy="336550"/>
          </a:xfrm>
          <a:prstGeom prst="rect">
            <a:avLst/>
          </a:prstGeom>
          <a:noFill/>
          <a:ln w="9525">
            <a:noFill/>
            <a:miter lim="800000"/>
            <a:headEnd/>
            <a:tailEnd/>
          </a:ln>
        </p:spPr>
        <p:txBody>
          <a:bodyPr wrap="none" lIns="92075" tIns="46038" rIns="92075" bIns="46038">
            <a:spAutoFit/>
          </a:bodyPr>
          <a:lstStyle/>
          <a:p>
            <a:r>
              <a:rPr lang="en-US" sz="1600">
                <a:latin typeface="Arial" charset="0"/>
              </a:rPr>
              <a:t>Core histones</a:t>
            </a:r>
          </a:p>
        </p:txBody>
      </p:sp>
      <p:sp>
        <p:nvSpPr>
          <p:cNvPr id="11279" name="Rectangle 16"/>
          <p:cNvSpPr>
            <a:spLocks noChangeArrowheads="1"/>
          </p:cNvSpPr>
          <p:nvPr/>
        </p:nvSpPr>
        <p:spPr bwMode="auto">
          <a:xfrm>
            <a:off x="1771650" y="4570413"/>
            <a:ext cx="330200" cy="336550"/>
          </a:xfrm>
          <a:prstGeom prst="rect">
            <a:avLst/>
          </a:prstGeom>
          <a:noFill/>
          <a:ln w="9525">
            <a:noFill/>
            <a:miter lim="800000"/>
            <a:headEnd/>
            <a:tailEnd/>
          </a:ln>
        </p:spPr>
        <p:txBody>
          <a:bodyPr wrap="none" lIns="92075" tIns="46038" rIns="92075" bIns="46038">
            <a:spAutoFit/>
          </a:bodyPr>
          <a:lstStyle/>
          <a:p>
            <a:r>
              <a:rPr lang="en-US" sz="1600">
                <a:latin typeface="Arial" charset="0"/>
              </a:rPr>
              <a:t>N</a:t>
            </a:r>
          </a:p>
        </p:txBody>
      </p:sp>
      <p:sp>
        <p:nvSpPr>
          <p:cNvPr id="11280" name="Rectangle 17"/>
          <p:cNvSpPr>
            <a:spLocks noChangeArrowheads="1"/>
          </p:cNvSpPr>
          <p:nvPr/>
        </p:nvSpPr>
        <p:spPr bwMode="auto">
          <a:xfrm>
            <a:off x="4108450" y="2216150"/>
            <a:ext cx="1054100" cy="2425700"/>
          </a:xfrm>
          <a:prstGeom prst="rect">
            <a:avLst/>
          </a:prstGeom>
          <a:noFill/>
          <a:ln w="12699">
            <a:solidFill>
              <a:schemeClr val="tx1"/>
            </a:solidFill>
            <a:miter lim="800000"/>
            <a:headEnd/>
            <a:tailEnd/>
          </a:ln>
        </p:spPr>
        <p:txBody>
          <a:bodyPr wrap="none" anchor="ctr"/>
          <a:lstStyle/>
          <a:p>
            <a:endParaRPr lang="it-IT"/>
          </a:p>
        </p:txBody>
      </p:sp>
      <p:pic>
        <p:nvPicPr>
          <p:cNvPr id="17"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71" fill="hold"/>
                                        <p:tgtEl>
                                          <p:spTgt spid="17"/>
                                        </p:tgtEl>
                                      </p:cBhvr>
                                    </p:cmd>
                                  </p:childTnLst>
                                </p:cTn>
                              </p:par>
                            </p:childTnLst>
                          </p:cTn>
                        </p:par>
                      </p:childTnLst>
                    </p:cTn>
                  </p:par>
                </p:childTnLst>
              </p:cTn>
              <p:nextCondLst>
                <p:cond evt="onClick" delay="0">
                  <p:tgtEl>
                    <p:spTgt spid="1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srcRect/>
          <a:stretch>
            <a:fillRect/>
          </a:stretch>
        </p:blipFill>
        <p:spPr bwMode="auto">
          <a:xfrm>
            <a:off x="555625" y="174625"/>
            <a:ext cx="8032750" cy="6507163"/>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2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685800" y="228600"/>
            <a:ext cx="7772400" cy="609600"/>
          </a:xfrm>
          <a:prstGeom prst="rect">
            <a:avLst/>
          </a:prstGeom>
          <a:noFill/>
          <a:ln w="9525">
            <a:noFill/>
            <a:miter lim="800000"/>
            <a:headEnd/>
            <a:tailEnd/>
          </a:ln>
        </p:spPr>
        <p:txBody>
          <a:bodyPr lIns="92075" tIns="46038" rIns="92075" bIns="46038" anchor="ctr"/>
          <a:lstStyle/>
          <a:p>
            <a:pPr algn="ctr"/>
            <a:r>
              <a:rPr lang="en-US" sz="3200" b="1">
                <a:latin typeface="Comic Sans MS" pitchFamily="66" charset="0"/>
              </a:rPr>
              <a:t>Histone octamer assembling</a:t>
            </a:r>
          </a:p>
        </p:txBody>
      </p:sp>
      <p:grpSp>
        <p:nvGrpSpPr>
          <p:cNvPr id="2" name="Group 26"/>
          <p:cNvGrpSpPr>
            <a:grpSpLocks/>
          </p:cNvGrpSpPr>
          <p:nvPr/>
        </p:nvGrpSpPr>
        <p:grpSpPr bwMode="auto">
          <a:xfrm>
            <a:off x="6273800" y="1179513"/>
            <a:ext cx="2309813" cy="2624137"/>
            <a:chOff x="3952" y="743"/>
            <a:chExt cx="1455" cy="1653"/>
          </a:xfrm>
        </p:grpSpPr>
        <p:pic>
          <p:nvPicPr>
            <p:cNvPr id="13338" name="Picture 6"/>
            <p:cNvPicPr>
              <a:picLocks noChangeArrowheads="1"/>
            </p:cNvPicPr>
            <p:nvPr/>
          </p:nvPicPr>
          <p:blipFill>
            <a:blip r:embed="rId4"/>
            <a:srcRect/>
            <a:stretch>
              <a:fillRect/>
            </a:stretch>
          </p:blipFill>
          <p:spPr bwMode="auto">
            <a:xfrm>
              <a:off x="4956" y="743"/>
              <a:ext cx="451" cy="1388"/>
            </a:xfrm>
            <a:prstGeom prst="rect">
              <a:avLst/>
            </a:prstGeom>
            <a:noFill/>
            <a:ln w="9525">
              <a:noFill/>
              <a:miter lim="800000"/>
              <a:headEnd/>
              <a:tailEnd/>
            </a:ln>
          </p:spPr>
        </p:pic>
        <p:pic>
          <p:nvPicPr>
            <p:cNvPr id="13339" name="Picture 7"/>
            <p:cNvPicPr>
              <a:picLocks noChangeArrowheads="1"/>
            </p:cNvPicPr>
            <p:nvPr/>
          </p:nvPicPr>
          <p:blipFill>
            <a:blip r:embed="rId5"/>
            <a:srcRect/>
            <a:stretch>
              <a:fillRect/>
            </a:stretch>
          </p:blipFill>
          <p:spPr bwMode="auto">
            <a:xfrm>
              <a:off x="3952" y="1109"/>
              <a:ext cx="752" cy="656"/>
            </a:xfrm>
            <a:prstGeom prst="rect">
              <a:avLst/>
            </a:prstGeom>
            <a:noFill/>
            <a:ln w="9525">
              <a:noFill/>
              <a:miter lim="800000"/>
              <a:headEnd/>
              <a:tailEnd/>
            </a:ln>
          </p:spPr>
        </p:pic>
        <p:sp>
          <p:nvSpPr>
            <p:cNvPr id="13340" name="AutoShape 13"/>
            <p:cNvSpPr>
              <a:spLocks noChangeArrowheads="1"/>
            </p:cNvSpPr>
            <p:nvPr/>
          </p:nvSpPr>
          <p:spPr bwMode="auto">
            <a:xfrm rot="1740000">
              <a:off x="4846" y="2020"/>
              <a:ext cx="78" cy="376"/>
            </a:xfrm>
            <a:prstGeom prst="downArrow">
              <a:avLst>
                <a:gd name="adj1" fmla="val 50000"/>
                <a:gd name="adj2" fmla="val 227568"/>
              </a:avLst>
            </a:prstGeom>
            <a:solidFill>
              <a:srgbClr val="FFFF00"/>
            </a:solidFill>
            <a:ln w="12699">
              <a:solidFill>
                <a:schemeClr val="bg2"/>
              </a:solidFill>
              <a:miter lim="800000"/>
              <a:headEnd/>
              <a:tailEnd/>
            </a:ln>
          </p:spPr>
          <p:txBody>
            <a:bodyPr wrap="none" anchor="ctr"/>
            <a:lstStyle/>
            <a:p>
              <a:endParaRPr lang="it-IT"/>
            </a:p>
          </p:txBody>
        </p:sp>
        <p:sp>
          <p:nvSpPr>
            <p:cNvPr id="13341" name="AutoShape 14"/>
            <p:cNvSpPr>
              <a:spLocks noChangeArrowheads="1"/>
            </p:cNvSpPr>
            <p:nvPr/>
          </p:nvSpPr>
          <p:spPr bwMode="auto">
            <a:xfrm rot="-1920000">
              <a:off x="4462" y="2020"/>
              <a:ext cx="78" cy="376"/>
            </a:xfrm>
            <a:prstGeom prst="downArrow">
              <a:avLst>
                <a:gd name="adj1" fmla="val 50000"/>
                <a:gd name="adj2" fmla="val 227568"/>
              </a:avLst>
            </a:prstGeom>
            <a:solidFill>
              <a:srgbClr val="FF3300"/>
            </a:solidFill>
            <a:ln w="12699">
              <a:solidFill>
                <a:srgbClr val="FF3300"/>
              </a:solidFill>
              <a:miter lim="800000"/>
              <a:headEnd/>
              <a:tailEnd/>
            </a:ln>
          </p:spPr>
          <p:txBody>
            <a:bodyPr wrap="none" anchor="ctr"/>
            <a:lstStyle/>
            <a:p>
              <a:endParaRPr lang="it-IT"/>
            </a:p>
          </p:txBody>
        </p:sp>
      </p:grpSp>
      <p:grpSp>
        <p:nvGrpSpPr>
          <p:cNvPr id="3" name="Group 27"/>
          <p:cNvGrpSpPr>
            <a:grpSpLocks/>
          </p:cNvGrpSpPr>
          <p:nvPr/>
        </p:nvGrpSpPr>
        <p:grpSpPr bwMode="auto">
          <a:xfrm>
            <a:off x="242888" y="3511550"/>
            <a:ext cx="2493962" cy="2578100"/>
            <a:chOff x="153" y="2212"/>
            <a:chExt cx="1571" cy="1624"/>
          </a:xfrm>
        </p:grpSpPr>
        <p:pic>
          <p:nvPicPr>
            <p:cNvPr id="13335" name="Picture 5"/>
            <p:cNvPicPr>
              <a:picLocks noChangeArrowheads="1"/>
            </p:cNvPicPr>
            <p:nvPr/>
          </p:nvPicPr>
          <p:blipFill>
            <a:blip r:embed="rId6"/>
            <a:srcRect/>
            <a:stretch>
              <a:fillRect/>
            </a:stretch>
          </p:blipFill>
          <p:spPr bwMode="auto">
            <a:xfrm>
              <a:off x="292" y="2284"/>
              <a:ext cx="1417" cy="1474"/>
            </a:xfrm>
            <a:prstGeom prst="rect">
              <a:avLst/>
            </a:prstGeom>
            <a:noFill/>
            <a:ln w="9525">
              <a:noFill/>
              <a:miter lim="800000"/>
              <a:headEnd/>
              <a:tailEnd/>
            </a:ln>
          </p:spPr>
        </p:pic>
        <p:sp>
          <p:nvSpPr>
            <p:cNvPr id="13336" name="Rectangle 10"/>
            <p:cNvSpPr>
              <a:spLocks noChangeArrowheads="1"/>
            </p:cNvSpPr>
            <p:nvPr/>
          </p:nvSpPr>
          <p:spPr bwMode="auto">
            <a:xfrm>
              <a:off x="651" y="2510"/>
              <a:ext cx="564" cy="326"/>
            </a:xfrm>
            <a:prstGeom prst="rect">
              <a:avLst/>
            </a:prstGeom>
            <a:noFill/>
            <a:ln w="9525">
              <a:noFill/>
              <a:miter lim="800000"/>
              <a:headEnd/>
              <a:tailEnd/>
            </a:ln>
          </p:spPr>
          <p:txBody>
            <a:bodyPr wrap="none" lIns="92075" tIns="46038" rIns="92075" bIns="46038">
              <a:spAutoFit/>
            </a:bodyPr>
            <a:lstStyle/>
            <a:p>
              <a:pPr algn="ctr"/>
              <a:r>
                <a:rPr lang="en-US" sz="1400" b="1">
                  <a:latin typeface="Arial" charset="0"/>
                </a:rPr>
                <a:t>H3-H4</a:t>
              </a:r>
            </a:p>
            <a:p>
              <a:pPr algn="ctr"/>
              <a:r>
                <a:rPr lang="en-US" sz="1400" b="1">
                  <a:latin typeface="Arial" charset="0"/>
                </a:rPr>
                <a:t>tetramer</a:t>
              </a:r>
            </a:p>
          </p:txBody>
        </p:sp>
        <p:sp>
          <p:nvSpPr>
            <p:cNvPr id="13337" name="Rectangle 19"/>
            <p:cNvSpPr>
              <a:spLocks noChangeArrowheads="1"/>
            </p:cNvSpPr>
            <p:nvPr/>
          </p:nvSpPr>
          <p:spPr bwMode="auto">
            <a:xfrm>
              <a:off x="153" y="2212"/>
              <a:ext cx="1571" cy="1624"/>
            </a:xfrm>
            <a:prstGeom prst="rect">
              <a:avLst/>
            </a:prstGeom>
            <a:noFill/>
            <a:ln w="12699">
              <a:solidFill>
                <a:schemeClr val="tx1"/>
              </a:solidFill>
              <a:miter lim="800000"/>
              <a:headEnd/>
              <a:tailEnd/>
            </a:ln>
          </p:spPr>
          <p:txBody>
            <a:bodyPr wrap="none" anchor="ctr"/>
            <a:lstStyle/>
            <a:p>
              <a:endParaRPr lang="it-IT"/>
            </a:p>
          </p:txBody>
        </p:sp>
      </p:grpSp>
      <p:grpSp>
        <p:nvGrpSpPr>
          <p:cNvPr id="4" name="Group 28"/>
          <p:cNvGrpSpPr>
            <a:grpSpLocks/>
          </p:cNvGrpSpPr>
          <p:nvPr/>
        </p:nvGrpSpPr>
        <p:grpSpPr bwMode="auto">
          <a:xfrm>
            <a:off x="6745288" y="3816350"/>
            <a:ext cx="1681162" cy="2501900"/>
            <a:chOff x="4249" y="2404"/>
            <a:chExt cx="1059" cy="1576"/>
          </a:xfrm>
        </p:grpSpPr>
        <p:pic>
          <p:nvPicPr>
            <p:cNvPr id="13332" name="Picture 8"/>
            <p:cNvPicPr>
              <a:picLocks noChangeArrowheads="1"/>
            </p:cNvPicPr>
            <p:nvPr/>
          </p:nvPicPr>
          <p:blipFill>
            <a:blip r:embed="rId7"/>
            <a:srcRect/>
            <a:stretch>
              <a:fillRect/>
            </a:stretch>
          </p:blipFill>
          <p:spPr bwMode="auto">
            <a:xfrm>
              <a:off x="4288" y="2474"/>
              <a:ext cx="763" cy="1382"/>
            </a:xfrm>
            <a:prstGeom prst="rect">
              <a:avLst/>
            </a:prstGeom>
            <a:noFill/>
            <a:ln w="9525">
              <a:noFill/>
              <a:miter lim="800000"/>
              <a:headEnd/>
              <a:tailEnd/>
            </a:ln>
          </p:spPr>
        </p:pic>
        <p:sp>
          <p:nvSpPr>
            <p:cNvPr id="13333" name="Rectangle 11"/>
            <p:cNvSpPr>
              <a:spLocks noChangeArrowheads="1"/>
            </p:cNvSpPr>
            <p:nvPr/>
          </p:nvSpPr>
          <p:spPr bwMode="auto">
            <a:xfrm>
              <a:off x="4686" y="2606"/>
              <a:ext cx="601" cy="326"/>
            </a:xfrm>
            <a:prstGeom prst="rect">
              <a:avLst/>
            </a:prstGeom>
            <a:noFill/>
            <a:ln w="9525">
              <a:noFill/>
              <a:miter lim="800000"/>
              <a:headEnd/>
              <a:tailEnd/>
            </a:ln>
          </p:spPr>
          <p:txBody>
            <a:bodyPr wrap="none" lIns="92075" tIns="46038" rIns="92075" bIns="46038">
              <a:spAutoFit/>
            </a:bodyPr>
            <a:lstStyle/>
            <a:p>
              <a:pPr algn="ctr"/>
              <a:r>
                <a:rPr lang="en-US" sz="1400" b="1">
                  <a:latin typeface="Arial" charset="0"/>
                </a:rPr>
                <a:t>H2A-H2B</a:t>
              </a:r>
            </a:p>
            <a:p>
              <a:pPr algn="ctr"/>
              <a:r>
                <a:rPr lang="en-US" sz="1400" b="1">
                  <a:latin typeface="Arial" charset="0"/>
                </a:rPr>
                <a:t>dimer</a:t>
              </a:r>
            </a:p>
          </p:txBody>
        </p:sp>
        <p:sp>
          <p:nvSpPr>
            <p:cNvPr id="13334" name="Rectangle 21"/>
            <p:cNvSpPr>
              <a:spLocks noChangeArrowheads="1"/>
            </p:cNvSpPr>
            <p:nvPr/>
          </p:nvSpPr>
          <p:spPr bwMode="auto">
            <a:xfrm>
              <a:off x="4249" y="2404"/>
              <a:ext cx="1059" cy="1576"/>
            </a:xfrm>
            <a:prstGeom prst="rect">
              <a:avLst/>
            </a:prstGeom>
            <a:noFill/>
            <a:ln w="12699">
              <a:solidFill>
                <a:schemeClr val="tx1"/>
              </a:solidFill>
              <a:miter lim="800000"/>
              <a:headEnd/>
              <a:tailEnd/>
            </a:ln>
          </p:spPr>
          <p:txBody>
            <a:bodyPr wrap="none" anchor="ctr"/>
            <a:lstStyle/>
            <a:p>
              <a:endParaRPr lang="it-IT"/>
            </a:p>
          </p:txBody>
        </p:sp>
      </p:grpSp>
      <p:grpSp>
        <p:nvGrpSpPr>
          <p:cNvPr id="5" name="Group 25"/>
          <p:cNvGrpSpPr>
            <a:grpSpLocks/>
          </p:cNvGrpSpPr>
          <p:nvPr/>
        </p:nvGrpSpPr>
        <p:grpSpPr bwMode="auto">
          <a:xfrm>
            <a:off x="738188" y="1116013"/>
            <a:ext cx="2492375" cy="2382837"/>
            <a:chOff x="465" y="703"/>
            <a:chExt cx="1570" cy="1501"/>
          </a:xfrm>
        </p:grpSpPr>
        <p:pic>
          <p:nvPicPr>
            <p:cNvPr id="13326" name="Picture 3"/>
            <p:cNvPicPr>
              <a:picLocks noChangeArrowheads="1"/>
            </p:cNvPicPr>
            <p:nvPr/>
          </p:nvPicPr>
          <p:blipFill>
            <a:blip r:embed="rId8"/>
            <a:srcRect/>
            <a:stretch>
              <a:fillRect/>
            </a:stretch>
          </p:blipFill>
          <p:spPr bwMode="auto">
            <a:xfrm>
              <a:off x="1246" y="703"/>
              <a:ext cx="789" cy="1181"/>
            </a:xfrm>
            <a:prstGeom prst="rect">
              <a:avLst/>
            </a:prstGeom>
            <a:noFill/>
            <a:ln w="9525">
              <a:noFill/>
              <a:miter lim="800000"/>
              <a:headEnd/>
              <a:tailEnd/>
            </a:ln>
          </p:spPr>
        </p:pic>
        <p:pic>
          <p:nvPicPr>
            <p:cNvPr id="13327" name="Picture 4"/>
            <p:cNvPicPr>
              <a:picLocks noChangeArrowheads="1"/>
            </p:cNvPicPr>
            <p:nvPr/>
          </p:nvPicPr>
          <p:blipFill>
            <a:blip r:embed="rId9"/>
            <a:srcRect/>
            <a:stretch>
              <a:fillRect/>
            </a:stretch>
          </p:blipFill>
          <p:spPr bwMode="auto">
            <a:xfrm>
              <a:off x="465" y="845"/>
              <a:ext cx="558" cy="800"/>
            </a:xfrm>
            <a:prstGeom prst="rect">
              <a:avLst/>
            </a:prstGeom>
            <a:noFill/>
            <a:ln w="9525">
              <a:noFill/>
              <a:miter lim="800000"/>
              <a:headEnd/>
              <a:tailEnd/>
            </a:ln>
          </p:spPr>
        </p:pic>
        <p:sp>
          <p:nvSpPr>
            <p:cNvPr id="13328" name="AutoShape 17"/>
            <p:cNvSpPr>
              <a:spLocks noChangeArrowheads="1"/>
            </p:cNvSpPr>
            <p:nvPr/>
          </p:nvSpPr>
          <p:spPr bwMode="auto">
            <a:xfrm rot="1500000">
              <a:off x="1220" y="1828"/>
              <a:ext cx="78" cy="376"/>
            </a:xfrm>
            <a:prstGeom prst="downArrow">
              <a:avLst>
                <a:gd name="adj1" fmla="val 50000"/>
                <a:gd name="adj2" fmla="val 227568"/>
              </a:avLst>
            </a:prstGeom>
            <a:solidFill>
              <a:schemeClr val="accent2"/>
            </a:solidFill>
            <a:ln w="12699">
              <a:solidFill>
                <a:schemeClr val="accent2"/>
              </a:solidFill>
              <a:miter lim="800000"/>
              <a:headEnd/>
              <a:tailEnd/>
            </a:ln>
          </p:spPr>
          <p:txBody>
            <a:bodyPr wrap="none" anchor="ctr"/>
            <a:lstStyle/>
            <a:p>
              <a:endParaRPr lang="it-IT"/>
            </a:p>
          </p:txBody>
        </p:sp>
        <p:sp>
          <p:nvSpPr>
            <p:cNvPr id="13329" name="AutoShape 18"/>
            <p:cNvSpPr>
              <a:spLocks noChangeArrowheads="1"/>
            </p:cNvSpPr>
            <p:nvPr/>
          </p:nvSpPr>
          <p:spPr bwMode="auto">
            <a:xfrm rot="-1620000">
              <a:off x="622" y="1780"/>
              <a:ext cx="78" cy="376"/>
            </a:xfrm>
            <a:prstGeom prst="downArrow">
              <a:avLst>
                <a:gd name="adj1" fmla="val 50000"/>
                <a:gd name="adj2" fmla="val 227568"/>
              </a:avLst>
            </a:prstGeom>
            <a:solidFill>
              <a:schemeClr val="accent1"/>
            </a:solidFill>
            <a:ln w="12699">
              <a:solidFill>
                <a:schemeClr val="bg2"/>
              </a:solidFill>
              <a:miter lim="800000"/>
              <a:headEnd/>
              <a:tailEnd/>
            </a:ln>
          </p:spPr>
          <p:txBody>
            <a:bodyPr wrap="none" anchor="ctr"/>
            <a:lstStyle/>
            <a:p>
              <a:endParaRPr lang="it-IT"/>
            </a:p>
          </p:txBody>
        </p:sp>
        <p:sp>
          <p:nvSpPr>
            <p:cNvPr id="13330" name="AutoShape 22"/>
            <p:cNvSpPr>
              <a:spLocks noChangeArrowheads="1"/>
            </p:cNvSpPr>
            <p:nvPr/>
          </p:nvSpPr>
          <p:spPr bwMode="auto">
            <a:xfrm rot="1500000">
              <a:off x="1134" y="1732"/>
              <a:ext cx="78" cy="376"/>
            </a:xfrm>
            <a:prstGeom prst="downArrow">
              <a:avLst>
                <a:gd name="adj1" fmla="val 50000"/>
                <a:gd name="adj2" fmla="val 227568"/>
              </a:avLst>
            </a:prstGeom>
            <a:solidFill>
              <a:schemeClr val="accent2"/>
            </a:solidFill>
            <a:ln w="12699">
              <a:solidFill>
                <a:schemeClr val="accent2"/>
              </a:solidFill>
              <a:miter lim="800000"/>
              <a:headEnd/>
              <a:tailEnd/>
            </a:ln>
          </p:spPr>
          <p:txBody>
            <a:bodyPr wrap="none" anchor="ctr"/>
            <a:lstStyle/>
            <a:p>
              <a:endParaRPr lang="it-IT"/>
            </a:p>
          </p:txBody>
        </p:sp>
        <p:sp>
          <p:nvSpPr>
            <p:cNvPr id="13331" name="AutoShape 23"/>
            <p:cNvSpPr>
              <a:spLocks noChangeArrowheads="1"/>
            </p:cNvSpPr>
            <p:nvPr/>
          </p:nvSpPr>
          <p:spPr bwMode="auto">
            <a:xfrm rot="-1620000">
              <a:off x="708" y="1684"/>
              <a:ext cx="78" cy="376"/>
            </a:xfrm>
            <a:prstGeom prst="downArrow">
              <a:avLst>
                <a:gd name="adj1" fmla="val 50000"/>
                <a:gd name="adj2" fmla="val 227568"/>
              </a:avLst>
            </a:prstGeom>
            <a:solidFill>
              <a:schemeClr val="accent1"/>
            </a:solidFill>
            <a:ln w="12699">
              <a:solidFill>
                <a:schemeClr val="bg2"/>
              </a:solidFill>
              <a:miter lim="800000"/>
              <a:headEnd/>
              <a:tailEnd/>
            </a:ln>
          </p:spPr>
          <p:txBody>
            <a:bodyPr wrap="none" anchor="ctr"/>
            <a:lstStyle/>
            <a:p>
              <a:endParaRPr lang="it-IT"/>
            </a:p>
          </p:txBody>
        </p:sp>
      </p:grpSp>
      <p:grpSp>
        <p:nvGrpSpPr>
          <p:cNvPr id="6" name="Group 29"/>
          <p:cNvGrpSpPr>
            <a:grpSpLocks/>
          </p:cNvGrpSpPr>
          <p:nvPr/>
        </p:nvGrpSpPr>
        <p:grpSpPr bwMode="auto">
          <a:xfrm>
            <a:off x="2816225" y="3594100"/>
            <a:ext cx="3849688" cy="3022600"/>
            <a:chOff x="1774" y="2264"/>
            <a:chExt cx="2425" cy="1904"/>
          </a:xfrm>
        </p:grpSpPr>
        <p:pic>
          <p:nvPicPr>
            <p:cNvPr id="13320" name="Picture 9"/>
            <p:cNvPicPr>
              <a:picLocks noChangeArrowheads="1"/>
            </p:cNvPicPr>
            <p:nvPr/>
          </p:nvPicPr>
          <p:blipFill>
            <a:blip r:embed="rId10"/>
            <a:srcRect l="10809"/>
            <a:stretch>
              <a:fillRect/>
            </a:stretch>
          </p:blipFill>
          <p:spPr bwMode="auto">
            <a:xfrm>
              <a:off x="2213" y="2312"/>
              <a:ext cx="1511" cy="1803"/>
            </a:xfrm>
            <a:prstGeom prst="rect">
              <a:avLst/>
            </a:prstGeom>
            <a:noFill/>
            <a:ln w="9525">
              <a:noFill/>
              <a:miter lim="800000"/>
              <a:headEnd/>
              <a:tailEnd/>
            </a:ln>
          </p:spPr>
        </p:pic>
        <p:sp>
          <p:nvSpPr>
            <p:cNvPr id="13321" name="Rectangle 12"/>
            <p:cNvSpPr>
              <a:spLocks noChangeArrowheads="1"/>
            </p:cNvSpPr>
            <p:nvPr/>
          </p:nvSpPr>
          <p:spPr bwMode="auto">
            <a:xfrm>
              <a:off x="2599" y="2337"/>
              <a:ext cx="676" cy="404"/>
            </a:xfrm>
            <a:prstGeom prst="rect">
              <a:avLst/>
            </a:prstGeom>
            <a:noFill/>
            <a:ln w="9525">
              <a:noFill/>
              <a:miter lim="800000"/>
              <a:headEnd/>
              <a:tailEnd/>
            </a:ln>
          </p:spPr>
          <p:txBody>
            <a:bodyPr wrap="none" lIns="92075" tIns="46038" rIns="92075" bIns="46038">
              <a:spAutoFit/>
            </a:bodyPr>
            <a:lstStyle/>
            <a:p>
              <a:pPr algn="ctr"/>
              <a:r>
                <a:rPr lang="en-US" sz="1800" b="1">
                  <a:latin typeface="Arial" charset="0"/>
                </a:rPr>
                <a:t>Histone</a:t>
              </a:r>
            </a:p>
            <a:p>
              <a:pPr algn="ctr"/>
              <a:r>
                <a:rPr lang="en-US" sz="1800" b="1">
                  <a:latin typeface="Arial" charset="0"/>
                </a:rPr>
                <a:t>octamer</a:t>
              </a:r>
            </a:p>
          </p:txBody>
        </p:sp>
        <p:sp>
          <p:nvSpPr>
            <p:cNvPr id="13322" name="AutoShape 15"/>
            <p:cNvSpPr>
              <a:spLocks noChangeArrowheads="1"/>
            </p:cNvSpPr>
            <p:nvPr/>
          </p:nvSpPr>
          <p:spPr bwMode="auto">
            <a:xfrm>
              <a:off x="3865" y="3124"/>
              <a:ext cx="334" cy="88"/>
            </a:xfrm>
            <a:prstGeom prst="leftArrow">
              <a:avLst>
                <a:gd name="adj1" fmla="val 50000"/>
                <a:gd name="adj2" fmla="val 179142"/>
              </a:avLst>
            </a:prstGeom>
            <a:solidFill>
              <a:srgbClr val="FFFF00"/>
            </a:solidFill>
            <a:ln w="12699">
              <a:solidFill>
                <a:srgbClr val="FF3300"/>
              </a:solidFill>
              <a:miter lim="800000"/>
              <a:headEnd/>
              <a:tailEnd/>
            </a:ln>
          </p:spPr>
          <p:txBody>
            <a:bodyPr wrap="none" anchor="ctr"/>
            <a:lstStyle/>
            <a:p>
              <a:endParaRPr lang="it-IT"/>
            </a:p>
          </p:txBody>
        </p:sp>
        <p:sp>
          <p:nvSpPr>
            <p:cNvPr id="13323" name="AutoShape 16"/>
            <p:cNvSpPr>
              <a:spLocks noChangeArrowheads="1"/>
            </p:cNvSpPr>
            <p:nvPr/>
          </p:nvSpPr>
          <p:spPr bwMode="auto">
            <a:xfrm>
              <a:off x="1774" y="3076"/>
              <a:ext cx="334" cy="88"/>
            </a:xfrm>
            <a:prstGeom prst="rightArrow">
              <a:avLst>
                <a:gd name="adj1" fmla="val 50000"/>
                <a:gd name="adj2" fmla="val 179177"/>
              </a:avLst>
            </a:prstGeom>
            <a:solidFill>
              <a:schemeClr val="accent1"/>
            </a:solidFill>
            <a:ln w="12699">
              <a:solidFill>
                <a:schemeClr val="accent2"/>
              </a:solidFill>
              <a:miter lim="800000"/>
              <a:headEnd/>
              <a:tailEnd/>
            </a:ln>
          </p:spPr>
          <p:txBody>
            <a:bodyPr wrap="none" anchor="ctr"/>
            <a:lstStyle/>
            <a:p>
              <a:endParaRPr lang="it-IT"/>
            </a:p>
          </p:txBody>
        </p:sp>
        <p:sp>
          <p:nvSpPr>
            <p:cNvPr id="13324" name="Rectangle 20"/>
            <p:cNvSpPr>
              <a:spLocks noChangeArrowheads="1"/>
            </p:cNvSpPr>
            <p:nvPr/>
          </p:nvSpPr>
          <p:spPr bwMode="auto">
            <a:xfrm>
              <a:off x="2162" y="2264"/>
              <a:ext cx="1650" cy="1904"/>
            </a:xfrm>
            <a:prstGeom prst="rect">
              <a:avLst/>
            </a:prstGeom>
            <a:noFill/>
            <a:ln w="25399">
              <a:solidFill>
                <a:schemeClr val="tx1"/>
              </a:solidFill>
              <a:miter lim="800000"/>
              <a:headEnd/>
              <a:tailEnd/>
            </a:ln>
          </p:spPr>
          <p:txBody>
            <a:bodyPr wrap="none" anchor="ctr"/>
            <a:lstStyle/>
            <a:p>
              <a:endParaRPr lang="it-IT"/>
            </a:p>
          </p:txBody>
        </p:sp>
        <p:sp>
          <p:nvSpPr>
            <p:cNvPr id="13325" name="AutoShape 24"/>
            <p:cNvSpPr>
              <a:spLocks noChangeArrowheads="1"/>
            </p:cNvSpPr>
            <p:nvPr/>
          </p:nvSpPr>
          <p:spPr bwMode="auto">
            <a:xfrm>
              <a:off x="3865" y="3316"/>
              <a:ext cx="334" cy="88"/>
            </a:xfrm>
            <a:prstGeom prst="leftArrow">
              <a:avLst>
                <a:gd name="adj1" fmla="val 50000"/>
                <a:gd name="adj2" fmla="val 179142"/>
              </a:avLst>
            </a:prstGeom>
            <a:solidFill>
              <a:srgbClr val="FFFF00"/>
            </a:solidFill>
            <a:ln w="12699">
              <a:solidFill>
                <a:srgbClr val="FF3300"/>
              </a:solidFill>
              <a:miter lim="800000"/>
              <a:headEnd/>
              <a:tailEnd/>
            </a:ln>
          </p:spPr>
          <p:txBody>
            <a:bodyPr wrap="none" anchor="ctr"/>
            <a:lstStyle/>
            <a:p>
              <a:endParaRPr lang="it-IT"/>
            </a:p>
          </p:txBody>
        </p:sp>
      </p:grpSp>
      <p:pic>
        <p:nvPicPr>
          <p:cNvPr id="30" name="Segnale acust. registr.">
            <a:hlinkClick r:id="" action="ppaction://media"/>
          </p:cNvPr>
          <p:cNvPicPr>
            <a:picLocks noRot="1" noChangeAspect="1"/>
          </p:cNvPicPr>
          <p:nvPr>
            <a:wavAudioFile r:embed="rId1" name="Segnale acust. registr."/>
          </p:nvPr>
        </p:nvPicPr>
        <p:blipFill>
          <a:blip r:embed="rId11"/>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9899" fill="hold"/>
                                        <p:tgtEl>
                                          <p:spTgt spid="30"/>
                                        </p:tgtEl>
                                      </p:cBhvr>
                                    </p:cmd>
                                  </p:childTnLst>
                                </p:cTn>
                              </p:par>
                            </p:childTnLst>
                          </p:cTn>
                        </p:par>
                      </p:childTnLst>
                    </p:cTn>
                  </p:par>
                </p:childTnLst>
              </p:cTn>
              <p:nextCondLst>
                <p:cond evt="onClick" delay="0">
                  <p:tgtEl>
                    <p:spTgt spid="30"/>
                  </p:tgtEl>
                </p:cond>
              </p:nextCondLst>
            </p:seq>
            <p:audio>
              <p:cMediaNode>
                <p:cTn id="35"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a:srcRect/>
          <a:stretch>
            <a:fillRect/>
          </a:stretch>
        </p:blipFill>
        <p:spPr bwMode="auto">
          <a:xfrm>
            <a:off x="73025" y="968375"/>
            <a:ext cx="8996363" cy="492125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25"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079750" y="323850"/>
            <a:ext cx="3124200" cy="6051550"/>
            <a:chOff x="288" y="192"/>
            <a:chExt cx="1968" cy="3812"/>
          </a:xfrm>
        </p:grpSpPr>
        <p:pic>
          <p:nvPicPr>
            <p:cNvPr id="15364" name="Picture 2"/>
            <p:cNvPicPr>
              <a:picLocks noChangeAspect="1" noChangeArrowheads="1"/>
            </p:cNvPicPr>
            <p:nvPr/>
          </p:nvPicPr>
          <p:blipFill>
            <a:blip r:embed="rId3"/>
            <a:srcRect/>
            <a:stretch>
              <a:fillRect/>
            </a:stretch>
          </p:blipFill>
          <p:spPr bwMode="auto">
            <a:xfrm>
              <a:off x="384" y="240"/>
              <a:ext cx="1775" cy="3764"/>
            </a:xfrm>
            <a:prstGeom prst="rect">
              <a:avLst/>
            </a:prstGeom>
            <a:noFill/>
            <a:ln w="9525">
              <a:noFill/>
              <a:miter lim="800000"/>
              <a:headEnd/>
              <a:tailEnd/>
            </a:ln>
          </p:spPr>
        </p:pic>
        <p:sp>
          <p:nvSpPr>
            <p:cNvPr id="15365" name="Rectangle 3"/>
            <p:cNvSpPr>
              <a:spLocks noChangeArrowheads="1"/>
            </p:cNvSpPr>
            <p:nvPr/>
          </p:nvSpPr>
          <p:spPr bwMode="auto">
            <a:xfrm>
              <a:off x="288" y="192"/>
              <a:ext cx="1968" cy="720"/>
            </a:xfrm>
            <a:prstGeom prst="rect">
              <a:avLst/>
            </a:prstGeom>
            <a:solidFill>
              <a:schemeClr val="bg1"/>
            </a:solidFill>
            <a:ln w="9525">
              <a:solidFill>
                <a:schemeClr val="bg1"/>
              </a:solidFill>
              <a:miter lim="800000"/>
              <a:headEnd/>
              <a:tailEnd/>
            </a:ln>
          </p:spPr>
          <p:txBody>
            <a:bodyPr wrap="none" anchor="ctr"/>
            <a:lstStyle/>
            <a:p>
              <a:endParaRPr lang="it-IT"/>
            </a:p>
          </p:txBody>
        </p:sp>
      </p:grpSp>
      <p:sp>
        <p:nvSpPr>
          <p:cNvPr id="15363" name="Text Box 5"/>
          <p:cNvSpPr txBox="1">
            <a:spLocks noChangeArrowheads="1"/>
          </p:cNvSpPr>
          <p:nvPr/>
        </p:nvSpPr>
        <p:spPr bwMode="auto">
          <a:xfrm>
            <a:off x="3605213" y="566738"/>
            <a:ext cx="2068512" cy="457200"/>
          </a:xfrm>
          <a:prstGeom prst="rect">
            <a:avLst/>
          </a:prstGeom>
          <a:noFill/>
          <a:ln w="9525">
            <a:noFill/>
            <a:miter lim="800000"/>
            <a:headEnd/>
            <a:tailEnd/>
          </a:ln>
        </p:spPr>
        <p:txBody>
          <a:bodyPr wrap="none">
            <a:spAutoFit/>
          </a:bodyPr>
          <a:lstStyle/>
          <a:p>
            <a:pPr algn="ctr"/>
            <a:r>
              <a:rPr lang="it-IT" b="1"/>
              <a:t>Pearl necklace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827463" y="533400"/>
            <a:ext cx="2370137" cy="762000"/>
          </a:xfrm>
          <a:prstGeom prst="rect">
            <a:avLst/>
          </a:prstGeom>
          <a:noFill/>
          <a:ln w="9525">
            <a:noFill/>
            <a:miter lim="800000"/>
            <a:headEnd/>
            <a:tailEnd/>
          </a:ln>
        </p:spPr>
        <p:txBody>
          <a:bodyPr lIns="92075" tIns="46038" rIns="92075" bIns="46038" anchor="ctr"/>
          <a:lstStyle/>
          <a:p>
            <a:pPr algn="ctr"/>
            <a:r>
              <a:rPr lang="en-US" sz="2800" b="1">
                <a:solidFill>
                  <a:schemeClr val="tx2"/>
                </a:solidFill>
                <a:latin typeface="Comic Sans MS" pitchFamily="66" charset="0"/>
              </a:rPr>
              <a:t>Chromatin</a:t>
            </a:r>
            <a:br>
              <a:rPr lang="en-US" sz="2800" b="1">
                <a:solidFill>
                  <a:schemeClr val="tx2"/>
                </a:solidFill>
                <a:latin typeface="Comic Sans MS" pitchFamily="66" charset="0"/>
              </a:rPr>
            </a:br>
            <a:r>
              <a:rPr lang="en-US" sz="2800" b="1">
                <a:solidFill>
                  <a:schemeClr val="tx2"/>
                </a:solidFill>
                <a:latin typeface="Comic Sans MS" pitchFamily="66" charset="0"/>
              </a:rPr>
              <a:t>fibers</a:t>
            </a:r>
          </a:p>
        </p:txBody>
      </p:sp>
      <p:pic>
        <p:nvPicPr>
          <p:cNvPr id="16387" name="Picture 3"/>
          <p:cNvPicPr>
            <a:picLocks noChangeArrowheads="1"/>
          </p:cNvPicPr>
          <p:nvPr/>
        </p:nvPicPr>
        <p:blipFill>
          <a:blip r:embed="rId4"/>
          <a:srcRect/>
          <a:stretch>
            <a:fillRect/>
          </a:stretch>
        </p:blipFill>
        <p:spPr bwMode="auto">
          <a:xfrm>
            <a:off x="2032000" y="2384425"/>
            <a:ext cx="5741988" cy="3736975"/>
          </a:xfrm>
          <a:prstGeom prst="rect">
            <a:avLst/>
          </a:prstGeom>
          <a:noFill/>
          <a:ln w="9525">
            <a:noFill/>
            <a:miter lim="800000"/>
            <a:headEnd/>
            <a:tailEnd/>
          </a:ln>
        </p:spPr>
      </p:pic>
      <p:pic>
        <p:nvPicPr>
          <p:cNvPr id="16388" name="Picture 4"/>
          <p:cNvPicPr>
            <a:picLocks noChangeArrowheads="1"/>
          </p:cNvPicPr>
          <p:nvPr/>
        </p:nvPicPr>
        <p:blipFill>
          <a:blip r:embed="rId5"/>
          <a:srcRect/>
          <a:stretch>
            <a:fillRect/>
          </a:stretch>
        </p:blipFill>
        <p:spPr bwMode="auto">
          <a:xfrm>
            <a:off x="6016625" y="246063"/>
            <a:ext cx="2990850" cy="1506537"/>
          </a:xfrm>
          <a:prstGeom prst="rect">
            <a:avLst/>
          </a:prstGeom>
          <a:noFill/>
          <a:ln w="9525">
            <a:noFill/>
            <a:miter lim="800000"/>
            <a:headEnd/>
            <a:tailEnd/>
          </a:ln>
        </p:spPr>
      </p:pic>
      <p:pic>
        <p:nvPicPr>
          <p:cNvPr id="16389" name="Picture 5"/>
          <p:cNvPicPr>
            <a:picLocks noChangeArrowheads="1"/>
          </p:cNvPicPr>
          <p:nvPr/>
        </p:nvPicPr>
        <p:blipFill>
          <a:blip r:embed="rId6"/>
          <a:srcRect r="27499"/>
          <a:stretch>
            <a:fillRect/>
          </a:stretch>
        </p:blipFill>
        <p:spPr bwMode="auto">
          <a:xfrm>
            <a:off x="146050" y="233363"/>
            <a:ext cx="3748088" cy="1519237"/>
          </a:xfrm>
          <a:prstGeom prst="rect">
            <a:avLst/>
          </a:prstGeom>
          <a:noFill/>
          <a:ln w="9525">
            <a:noFill/>
            <a:miter lim="800000"/>
            <a:headEnd/>
            <a:tailEnd/>
          </a:ln>
        </p:spPr>
      </p:pic>
      <p:sp>
        <p:nvSpPr>
          <p:cNvPr id="16390" name="Rectangle 54"/>
          <p:cNvSpPr>
            <a:spLocks noChangeArrowheads="1"/>
          </p:cNvSpPr>
          <p:nvPr/>
        </p:nvSpPr>
        <p:spPr bwMode="auto">
          <a:xfrm>
            <a:off x="222250" y="3014663"/>
            <a:ext cx="2101850" cy="701675"/>
          </a:xfrm>
          <a:prstGeom prst="rect">
            <a:avLst/>
          </a:prstGeom>
          <a:noFill/>
          <a:ln w="9525">
            <a:noFill/>
            <a:miter lim="800000"/>
            <a:headEnd/>
            <a:tailEnd/>
          </a:ln>
        </p:spPr>
        <p:txBody>
          <a:bodyPr wrap="none" lIns="92075" tIns="46038" rIns="92075" bIns="46038">
            <a:spAutoFit/>
          </a:bodyPr>
          <a:lstStyle/>
          <a:p>
            <a:r>
              <a:rPr lang="en-US" sz="2000" b="1">
                <a:latin typeface="Comic Sans MS" pitchFamily="66" charset="0"/>
              </a:rPr>
              <a:t>30 nm</a:t>
            </a:r>
          </a:p>
          <a:p>
            <a:r>
              <a:rPr lang="en-US" sz="2000" b="1">
                <a:latin typeface="Comic Sans MS" pitchFamily="66" charset="0"/>
              </a:rPr>
              <a:t>chromatin fiber</a:t>
            </a:r>
          </a:p>
        </p:txBody>
      </p:sp>
      <p:sp>
        <p:nvSpPr>
          <p:cNvPr id="16391" name="Rectangle 55"/>
          <p:cNvSpPr>
            <a:spLocks noChangeArrowheads="1"/>
          </p:cNvSpPr>
          <p:nvPr/>
        </p:nvSpPr>
        <p:spPr bwMode="auto">
          <a:xfrm>
            <a:off x="7951788" y="2862263"/>
            <a:ext cx="1077912" cy="701675"/>
          </a:xfrm>
          <a:prstGeom prst="rect">
            <a:avLst/>
          </a:prstGeom>
          <a:noFill/>
          <a:ln w="9525">
            <a:noFill/>
            <a:miter lim="800000"/>
            <a:headEnd/>
            <a:tailEnd/>
          </a:ln>
        </p:spPr>
        <p:txBody>
          <a:bodyPr wrap="none" lIns="92075" tIns="46038" rIns="92075" bIns="46038">
            <a:spAutoFit/>
          </a:bodyPr>
          <a:lstStyle/>
          <a:p>
            <a:r>
              <a:rPr lang="en-US" sz="2000" b="1">
                <a:latin typeface="Comic Sans MS" pitchFamily="66" charset="0"/>
              </a:rPr>
              <a:t>11 nm</a:t>
            </a:r>
          </a:p>
          <a:p>
            <a:r>
              <a:rPr lang="en-US" sz="2000" b="1">
                <a:latin typeface="Comic Sans MS" pitchFamily="66" charset="0"/>
              </a:rPr>
              <a:t>(beads)</a:t>
            </a:r>
          </a:p>
        </p:txBody>
      </p:sp>
      <p:sp>
        <p:nvSpPr>
          <p:cNvPr id="16392" name="Line 65"/>
          <p:cNvSpPr>
            <a:spLocks noChangeShapeType="1"/>
          </p:cNvSpPr>
          <p:nvPr/>
        </p:nvSpPr>
        <p:spPr bwMode="auto">
          <a:xfrm>
            <a:off x="3894138" y="838200"/>
            <a:ext cx="203200" cy="0"/>
          </a:xfrm>
          <a:prstGeom prst="line">
            <a:avLst/>
          </a:prstGeom>
          <a:noFill/>
          <a:ln w="12699">
            <a:solidFill>
              <a:schemeClr val="tx1"/>
            </a:solidFill>
            <a:round/>
            <a:headEnd type="none" w="sm" len="sm"/>
            <a:tailEnd type="none" w="sm" len="sm"/>
          </a:ln>
        </p:spPr>
        <p:txBody>
          <a:bodyPr wrap="none" anchor="ctr"/>
          <a:lstStyle/>
          <a:p>
            <a:endParaRPr lang="it-IT"/>
          </a:p>
        </p:txBody>
      </p:sp>
      <p:sp>
        <p:nvSpPr>
          <p:cNvPr id="16393" name="Line 66"/>
          <p:cNvSpPr>
            <a:spLocks noChangeShapeType="1"/>
          </p:cNvSpPr>
          <p:nvPr/>
        </p:nvSpPr>
        <p:spPr bwMode="auto">
          <a:xfrm>
            <a:off x="3894138" y="1371600"/>
            <a:ext cx="203200" cy="0"/>
          </a:xfrm>
          <a:prstGeom prst="line">
            <a:avLst/>
          </a:prstGeom>
          <a:noFill/>
          <a:ln w="12699">
            <a:solidFill>
              <a:schemeClr val="tx1"/>
            </a:solidFill>
            <a:round/>
            <a:headEnd type="none" w="sm" len="sm"/>
            <a:tailEnd type="none" w="sm" len="sm"/>
          </a:ln>
        </p:spPr>
        <p:txBody>
          <a:bodyPr wrap="none" anchor="ctr"/>
          <a:lstStyle/>
          <a:p>
            <a:endParaRPr lang="it-IT"/>
          </a:p>
        </p:txBody>
      </p:sp>
      <p:sp>
        <p:nvSpPr>
          <p:cNvPr id="16394" name="Line 67"/>
          <p:cNvSpPr>
            <a:spLocks noChangeShapeType="1"/>
          </p:cNvSpPr>
          <p:nvPr/>
        </p:nvSpPr>
        <p:spPr bwMode="auto">
          <a:xfrm flipH="1">
            <a:off x="5791200" y="1524000"/>
            <a:ext cx="203200" cy="0"/>
          </a:xfrm>
          <a:prstGeom prst="line">
            <a:avLst/>
          </a:prstGeom>
          <a:noFill/>
          <a:ln w="12699">
            <a:solidFill>
              <a:schemeClr val="tx1"/>
            </a:solidFill>
            <a:round/>
            <a:headEnd type="none" w="sm" len="sm"/>
            <a:tailEnd type="none" w="sm" len="sm"/>
          </a:ln>
        </p:spPr>
        <p:txBody>
          <a:bodyPr wrap="none" anchor="ctr"/>
          <a:lstStyle/>
          <a:p>
            <a:endParaRPr lang="it-IT"/>
          </a:p>
        </p:txBody>
      </p:sp>
      <p:pic>
        <p:nvPicPr>
          <p:cNvPr id="11" name="Segnale acust. registr.">
            <a:hlinkClick r:id="" action="ppaction://media"/>
          </p:cNvPr>
          <p:cNvPicPr>
            <a:picLocks noRot="1" noChangeAspect="1"/>
          </p:cNvPicPr>
          <p:nvPr>
            <a:wavAudioFile r:embed="rId1" name="Segnale acust. registr."/>
          </p:nvPr>
        </p:nvPicPr>
        <p:blipFill>
          <a:blip r:embed="rId7"/>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57"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a:srcRect/>
          <a:stretch>
            <a:fillRect/>
          </a:stretch>
        </p:blipFill>
        <p:spPr bwMode="auto">
          <a:xfrm>
            <a:off x="3529013" y="936625"/>
            <a:ext cx="2511425" cy="5688013"/>
          </a:xfrm>
          <a:prstGeom prst="rect">
            <a:avLst/>
          </a:prstGeom>
          <a:noFill/>
          <a:ln w="9525">
            <a:noFill/>
            <a:miter lim="800000"/>
            <a:headEnd/>
            <a:tailEnd/>
          </a:ln>
        </p:spPr>
      </p:pic>
      <p:sp>
        <p:nvSpPr>
          <p:cNvPr id="17411" name="Rectangle 3"/>
          <p:cNvSpPr>
            <a:spLocks noChangeArrowheads="1"/>
          </p:cNvSpPr>
          <p:nvPr/>
        </p:nvSpPr>
        <p:spPr bwMode="auto">
          <a:xfrm>
            <a:off x="4038600" y="6259513"/>
            <a:ext cx="1536700" cy="469900"/>
          </a:xfrm>
          <a:prstGeom prst="rect">
            <a:avLst/>
          </a:prstGeom>
          <a:solidFill>
            <a:schemeClr val="accent1"/>
          </a:solidFill>
          <a:ln w="9525">
            <a:solidFill>
              <a:schemeClr val="tx1"/>
            </a:solidFill>
            <a:miter lim="800000"/>
            <a:headEnd/>
            <a:tailEnd/>
          </a:ln>
        </p:spPr>
        <p:txBody>
          <a:bodyPr wrap="none" anchor="ctr"/>
          <a:lstStyle/>
          <a:p>
            <a:pPr algn="ctr"/>
            <a:r>
              <a:rPr lang="it-IT"/>
              <a:t>Bound H1</a:t>
            </a:r>
          </a:p>
        </p:txBody>
      </p:sp>
      <p:sp>
        <p:nvSpPr>
          <p:cNvPr id="17412" name="Text Box 5"/>
          <p:cNvSpPr txBox="1">
            <a:spLocks noChangeArrowheads="1"/>
          </p:cNvSpPr>
          <p:nvPr/>
        </p:nvSpPr>
        <p:spPr bwMode="auto">
          <a:xfrm>
            <a:off x="3182938" y="273050"/>
            <a:ext cx="3324225" cy="457200"/>
          </a:xfrm>
          <a:prstGeom prst="rect">
            <a:avLst/>
          </a:prstGeom>
          <a:noFill/>
          <a:ln w="9525">
            <a:noFill/>
            <a:miter lim="800000"/>
            <a:headEnd/>
            <a:tailEnd/>
          </a:ln>
        </p:spPr>
        <p:txBody>
          <a:bodyPr wrap="none">
            <a:spAutoFit/>
          </a:bodyPr>
          <a:lstStyle/>
          <a:p>
            <a:r>
              <a:rPr lang="it-IT" b="1"/>
              <a:t>H1 seals the nucleosome</a:t>
            </a:r>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9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4"/>
          <a:srcRect/>
          <a:stretch>
            <a:fillRect/>
          </a:stretch>
        </p:blipFill>
        <p:spPr bwMode="auto">
          <a:xfrm>
            <a:off x="1452563" y="139700"/>
            <a:ext cx="6238875" cy="64897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6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4"/>
          <a:srcRect/>
          <a:stretch>
            <a:fillRect/>
          </a:stretch>
        </p:blipFill>
        <p:spPr bwMode="auto">
          <a:xfrm>
            <a:off x="73025" y="452438"/>
            <a:ext cx="8996363" cy="5951537"/>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76"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rrowheads="1"/>
          </p:cNvPicPr>
          <p:nvPr/>
        </p:nvPicPr>
        <p:blipFill>
          <a:blip r:embed="rId4"/>
          <a:srcRect/>
          <a:stretch>
            <a:fillRect/>
          </a:stretch>
        </p:blipFill>
        <p:spPr bwMode="auto">
          <a:xfrm>
            <a:off x="1027113" y="1425575"/>
            <a:ext cx="7278687" cy="4968875"/>
          </a:xfrm>
          <a:prstGeom prst="rect">
            <a:avLst/>
          </a:prstGeom>
          <a:noFill/>
          <a:ln w="9525">
            <a:noFill/>
            <a:miter lim="800000"/>
            <a:headEnd/>
            <a:tailEnd/>
          </a:ln>
        </p:spPr>
      </p:pic>
      <p:sp>
        <p:nvSpPr>
          <p:cNvPr id="22531" name="Rectangle 3"/>
          <p:cNvSpPr>
            <a:spLocks noChangeArrowheads="1"/>
          </p:cNvSpPr>
          <p:nvPr/>
        </p:nvSpPr>
        <p:spPr bwMode="auto">
          <a:xfrm>
            <a:off x="355600" y="228600"/>
            <a:ext cx="8466138" cy="609600"/>
          </a:xfrm>
          <a:prstGeom prst="rect">
            <a:avLst/>
          </a:prstGeom>
          <a:noFill/>
          <a:ln w="9525">
            <a:noFill/>
            <a:miter lim="800000"/>
            <a:headEnd/>
            <a:tailEnd/>
          </a:ln>
        </p:spPr>
        <p:txBody>
          <a:bodyPr lIns="92075" tIns="46038" rIns="92075" bIns="46038" anchor="ctr"/>
          <a:lstStyle/>
          <a:p>
            <a:pPr algn="ctr"/>
            <a:r>
              <a:rPr lang="en-US" sz="3200" b="1">
                <a:solidFill>
                  <a:schemeClr val="tx2"/>
                </a:solidFill>
                <a:latin typeface="Comic Sans MS" pitchFamily="66" charset="0"/>
              </a:rPr>
              <a:t>High resolution cristallographic structure</a:t>
            </a:r>
          </a:p>
        </p:txBody>
      </p:sp>
      <p:sp>
        <p:nvSpPr>
          <p:cNvPr id="22532" name="Rectangle 4"/>
          <p:cNvSpPr>
            <a:spLocks noChangeArrowheads="1"/>
          </p:cNvSpPr>
          <p:nvPr/>
        </p:nvSpPr>
        <p:spPr bwMode="auto">
          <a:xfrm>
            <a:off x="2041525" y="6356350"/>
            <a:ext cx="5207000" cy="463550"/>
          </a:xfrm>
          <a:prstGeom prst="rect">
            <a:avLst/>
          </a:prstGeom>
          <a:noFill/>
          <a:ln w="9525">
            <a:noFill/>
            <a:miter lim="800000"/>
            <a:headEnd/>
            <a:tailEnd/>
          </a:ln>
        </p:spPr>
        <p:txBody>
          <a:bodyPr wrap="none">
            <a:spAutoFit/>
          </a:bodyPr>
          <a:lstStyle/>
          <a:p>
            <a:pPr>
              <a:spcBef>
                <a:spcPts val="500"/>
              </a:spcBef>
              <a:spcAft>
                <a:spcPts val="500"/>
              </a:spcAft>
            </a:pPr>
            <a:r>
              <a:rPr lang="it-IT" sz="800" b="1">
                <a:latin typeface="Comic Sans MS" pitchFamily="66" charset="0"/>
              </a:rPr>
              <a:t>Luger, K., Maeder, A. W., Richmond, R. K., Sargent, D. F. &amp; Richmond, T. J. </a:t>
            </a:r>
          </a:p>
          <a:p>
            <a:pPr>
              <a:spcBef>
                <a:spcPts val="500"/>
              </a:spcBef>
              <a:spcAft>
                <a:spcPts val="500"/>
              </a:spcAft>
            </a:pPr>
            <a:r>
              <a:rPr lang="it-IT" sz="800" b="1">
                <a:latin typeface="Comic Sans MS" pitchFamily="66" charset="0"/>
              </a:rPr>
              <a:t>Crystal structure of the nucleosome core particle at 2.8 Å resolution. </a:t>
            </a:r>
            <a:r>
              <a:rPr lang="it-IT" sz="800" b="1" i="1">
                <a:solidFill>
                  <a:srgbClr val="CC0000"/>
                </a:solidFill>
                <a:latin typeface="Comic Sans MS" pitchFamily="66" charset="0"/>
              </a:rPr>
              <a:t>Nature</a:t>
            </a:r>
            <a:r>
              <a:rPr lang="it-IT" sz="800" b="1">
                <a:solidFill>
                  <a:srgbClr val="CC0000"/>
                </a:solidFill>
                <a:latin typeface="Comic Sans MS" pitchFamily="66" charset="0"/>
              </a:rPr>
              <a:t> 389, 251-260 (1997</a:t>
            </a:r>
            <a:r>
              <a:rPr lang="it-IT" sz="800" b="1">
                <a:latin typeface="Comic Sans MS" pitchFamily="66" charset="0"/>
              </a:rPr>
              <a:t>)</a:t>
            </a:r>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66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p:cNvPicPr>
            <a:picLocks noChangeArrowheads="1"/>
          </p:cNvPicPr>
          <p:nvPr/>
        </p:nvPicPr>
        <p:blipFill>
          <a:blip r:embed="rId5"/>
          <a:srcRect/>
          <a:stretch>
            <a:fillRect/>
          </a:stretch>
        </p:blipFill>
        <p:spPr bwMode="auto">
          <a:xfrm>
            <a:off x="1909763" y="974725"/>
            <a:ext cx="1722437" cy="1768475"/>
          </a:xfrm>
          <a:prstGeom prst="rect">
            <a:avLst/>
          </a:prstGeom>
          <a:noFill/>
          <a:ln w="9525">
            <a:noFill/>
            <a:miter lim="800000"/>
            <a:headEnd/>
            <a:tailEnd/>
          </a:ln>
        </p:spPr>
      </p:pic>
      <p:sp>
        <p:nvSpPr>
          <p:cNvPr id="1028" name="Rectangle 3"/>
          <p:cNvSpPr>
            <a:spLocks noChangeArrowheads="1"/>
          </p:cNvSpPr>
          <p:nvPr/>
        </p:nvSpPr>
        <p:spPr bwMode="auto">
          <a:xfrm>
            <a:off x="500063" y="228600"/>
            <a:ext cx="8339137" cy="685800"/>
          </a:xfrm>
          <a:prstGeom prst="rect">
            <a:avLst/>
          </a:prstGeom>
          <a:noFill/>
          <a:ln w="9525">
            <a:noFill/>
            <a:miter lim="800000"/>
            <a:headEnd/>
            <a:tailEnd/>
          </a:ln>
        </p:spPr>
        <p:txBody>
          <a:bodyPr lIns="92075" tIns="46038" rIns="92075" bIns="46038" anchor="ctr"/>
          <a:lstStyle/>
          <a:p>
            <a:pPr algn="ctr"/>
            <a:r>
              <a:rPr lang="en-US" sz="3200" b="1">
                <a:latin typeface="Comic Sans MS" pitchFamily="66" charset="0"/>
              </a:rPr>
              <a:t>Compacting the eukaryotic genome</a:t>
            </a:r>
          </a:p>
        </p:txBody>
      </p:sp>
      <p:grpSp>
        <p:nvGrpSpPr>
          <p:cNvPr id="2" name="Group 4"/>
          <p:cNvGrpSpPr>
            <a:grpSpLocks/>
          </p:cNvGrpSpPr>
          <p:nvPr/>
        </p:nvGrpSpPr>
        <p:grpSpPr bwMode="auto">
          <a:xfrm>
            <a:off x="609600" y="5181600"/>
            <a:ext cx="8013700" cy="1038225"/>
            <a:chOff x="432" y="3264"/>
            <a:chExt cx="5679" cy="654"/>
          </a:xfrm>
        </p:grpSpPr>
        <p:sp>
          <p:nvSpPr>
            <p:cNvPr id="1058" name="Rectangle 5"/>
            <p:cNvSpPr>
              <a:spLocks noChangeArrowheads="1"/>
            </p:cNvSpPr>
            <p:nvPr/>
          </p:nvSpPr>
          <p:spPr bwMode="auto">
            <a:xfrm>
              <a:off x="464" y="3432"/>
              <a:ext cx="5600" cy="472"/>
            </a:xfrm>
            <a:prstGeom prst="rect">
              <a:avLst/>
            </a:prstGeom>
            <a:solidFill>
              <a:schemeClr val="hlink">
                <a:alpha val="50195"/>
              </a:schemeClr>
            </a:solidFill>
            <a:ln w="9525">
              <a:noFill/>
              <a:miter lim="800000"/>
              <a:headEnd/>
              <a:tailEnd/>
            </a:ln>
          </p:spPr>
          <p:txBody>
            <a:bodyPr wrap="none" anchor="ctr"/>
            <a:lstStyle/>
            <a:p>
              <a:endParaRPr lang="it-IT"/>
            </a:p>
          </p:txBody>
        </p:sp>
        <p:graphicFrame>
          <p:nvGraphicFramePr>
            <p:cNvPr id="1026" name="Object 6"/>
            <p:cNvGraphicFramePr>
              <a:graphicFrameLocks/>
            </p:cNvGraphicFramePr>
            <p:nvPr/>
          </p:nvGraphicFramePr>
          <p:xfrm>
            <a:off x="432" y="3264"/>
            <a:ext cx="5679" cy="654"/>
          </p:xfrm>
          <a:graphic>
            <a:graphicData uri="http://schemas.openxmlformats.org/presentationml/2006/ole">
              <p:oleObj spid="_x0000_s1026" name="Documento" r:id="rId6" imgW="8229600" imgH="1699920" progId="Word.Document.8">
                <p:embed/>
              </p:oleObj>
            </a:graphicData>
          </a:graphic>
        </p:graphicFrame>
      </p:grpSp>
      <p:grpSp>
        <p:nvGrpSpPr>
          <p:cNvPr id="3" name="Group 7"/>
          <p:cNvGrpSpPr>
            <a:grpSpLocks/>
          </p:cNvGrpSpPr>
          <p:nvPr/>
        </p:nvGrpSpPr>
        <p:grpSpPr bwMode="auto">
          <a:xfrm>
            <a:off x="4017963" y="6283325"/>
            <a:ext cx="3778250" cy="274638"/>
            <a:chOff x="2847" y="3958"/>
            <a:chExt cx="2345" cy="176"/>
          </a:xfrm>
        </p:grpSpPr>
        <p:sp>
          <p:nvSpPr>
            <p:cNvPr id="1056" name="Rectangle 8"/>
            <p:cNvSpPr>
              <a:spLocks noChangeArrowheads="1"/>
            </p:cNvSpPr>
            <p:nvPr/>
          </p:nvSpPr>
          <p:spPr bwMode="auto">
            <a:xfrm>
              <a:off x="2848" y="3959"/>
              <a:ext cx="2344" cy="153"/>
            </a:xfrm>
            <a:prstGeom prst="rect">
              <a:avLst/>
            </a:prstGeom>
            <a:solidFill>
              <a:schemeClr val="hlink">
                <a:alpha val="50195"/>
              </a:schemeClr>
            </a:solidFill>
            <a:ln w="12699">
              <a:solidFill>
                <a:schemeClr val="tx1"/>
              </a:solidFill>
              <a:miter lim="800000"/>
              <a:headEnd/>
              <a:tailEnd/>
            </a:ln>
          </p:spPr>
          <p:txBody>
            <a:bodyPr wrap="none" anchor="ctr"/>
            <a:lstStyle/>
            <a:p>
              <a:endParaRPr lang="it-IT"/>
            </a:p>
          </p:txBody>
        </p:sp>
        <p:sp>
          <p:nvSpPr>
            <p:cNvPr id="1057" name="Rectangle 9"/>
            <p:cNvSpPr>
              <a:spLocks noChangeArrowheads="1"/>
            </p:cNvSpPr>
            <p:nvPr/>
          </p:nvSpPr>
          <p:spPr bwMode="auto">
            <a:xfrm>
              <a:off x="2847" y="3958"/>
              <a:ext cx="2338" cy="176"/>
            </a:xfrm>
            <a:prstGeom prst="rect">
              <a:avLst/>
            </a:prstGeom>
            <a:noFill/>
            <a:ln w="9525">
              <a:noFill/>
              <a:miter lim="800000"/>
              <a:headEnd/>
              <a:tailEnd/>
            </a:ln>
          </p:spPr>
          <p:txBody>
            <a:bodyPr wrap="none" lIns="92075" tIns="46038" rIns="92075" bIns="46038">
              <a:spAutoFit/>
            </a:bodyPr>
            <a:lstStyle/>
            <a:p>
              <a:r>
                <a:rPr lang="en-US" sz="1200">
                  <a:latin typeface="Arial" charset="0"/>
                </a:rPr>
                <a:t>Compaction by chromosome scaffold / nuclear matrix</a:t>
              </a:r>
            </a:p>
          </p:txBody>
        </p:sp>
      </p:grpSp>
      <p:pic>
        <p:nvPicPr>
          <p:cNvPr id="1031" name="Picture 11"/>
          <p:cNvPicPr>
            <a:picLocks noChangeArrowheads="1"/>
          </p:cNvPicPr>
          <p:nvPr/>
        </p:nvPicPr>
        <p:blipFill>
          <a:blip r:embed="rId7"/>
          <a:srcRect/>
          <a:stretch>
            <a:fillRect/>
          </a:stretch>
        </p:blipFill>
        <p:spPr bwMode="auto">
          <a:xfrm>
            <a:off x="5421313" y="1019175"/>
            <a:ext cx="2592387" cy="1724025"/>
          </a:xfrm>
          <a:prstGeom prst="rect">
            <a:avLst/>
          </a:prstGeom>
          <a:noFill/>
          <a:ln w="9525">
            <a:noFill/>
            <a:miter lim="800000"/>
            <a:headEnd/>
            <a:tailEnd/>
          </a:ln>
        </p:spPr>
      </p:pic>
      <p:pic>
        <p:nvPicPr>
          <p:cNvPr id="1032" name="Picture 12"/>
          <p:cNvPicPr>
            <a:picLocks noChangeArrowheads="1"/>
          </p:cNvPicPr>
          <p:nvPr/>
        </p:nvPicPr>
        <p:blipFill>
          <a:blip r:embed="rId8"/>
          <a:srcRect/>
          <a:stretch>
            <a:fillRect/>
          </a:stretch>
        </p:blipFill>
        <p:spPr bwMode="auto">
          <a:xfrm>
            <a:off x="5426075" y="2906713"/>
            <a:ext cx="2109788" cy="2014537"/>
          </a:xfrm>
          <a:prstGeom prst="rect">
            <a:avLst/>
          </a:prstGeom>
          <a:noFill/>
          <a:ln w="9525">
            <a:noFill/>
            <a:miter lim="800000"/>
            <a:headEnd/>
            <a:tailEnd/>
          </a:ln>
        </p:spPr>
      </p:pic>
      <p:grpSp>
        <p:nvGrpSpPr>
          <p:cNvPr id="4" name="Group 20"/>
          <p:cNvGrpSpPr>
            <a:grpSpLocks/>
          </p:cNvGrpSpPr>
          <p:nvPr/>
        </p:nvGrpSpPr>
        <p:grpSpPr bwMode="auto">
          <a:xfrm>
            <a:off x="2138363" y="2914650"/>
            <a:ext cx="1228725" cy="2392363"/>
            <a:chOff x="1821" y="1836"/>
            <a:chExt cx="871" cy="1507"/>
          </a:xfrm>
        </p:grpSpPr>
        <p:pic>
          <p:nvPicPr>
            <p:cNvPr id="1051" name="Picture 21"/>
            <p:cNvPicPr>
              <a:picLocks noChangeArrowheads="1"/>
            </p:cNvPicPr>
            <p:nvPr/>
          </p:nvPicPr>
          <p:blipFill>
            <a:blip r:embed="rId9"/>
            <a:srcRect/>
            <a:stretch>
              <a:fillRect/>
            </a:stretch>
          </p:blipFill>
          <p:spPr bwMode="auto">
            <a:xfrm>
              <a:off x="2011" y="1836"/>
              <a:ext cx="605" cy="1260"/>
            </a:xfrm>
            <a:prstGeom prst="rect">
              <a:avLst/>
            </a:prstGeom>
            <a:noFill/>
            <a:ln w="9525">
              <a:noFill/>
              <a:miter lim="800000"/>
              <a:headEnd/>
              <a:tailEnd/>
            </a:ln>
          </p:spPr>
        </p:pic>
        <p:sp>
          <p:nvSpPr>
            <p:cNvPr id="1052" name="Rectangle 22"/>
            <p:cNvSpPr>
              <a:spLocks noChangeArrowheads="1"/>
            </p:cNvSpPr>
            <p:nvPr/>
          </p:nvSpPr>
          <p:spPr bwMode="auto">
            <a:xfrm>
              <a:off x="2039" y="3170"/>
              <a:ext cx="653" cy="173"/>
            </a:xfrm>
            <a:prstGeom prst="rect">
              <a:avLst/>
            </a:prstGeom>
            <a:noFill/>
            <a:ln w="9525">
              <a:noFill/>
              <a:miter lim="800000"/>
              <a:headEnd/>
              <a:tailEnd/>
            </a:ln>
          </p:spPr>
          <p:txBody>
            <a:bodyPr wrap="none" lIns="92075" tIns="46038" rIns="92075" bIns="46038">
              <a:spAutoFit/>
            </a:bodyPr>
            <a:lstStyle/>
            <a:p>
              <a:r>
                <a:rPr lang="en-US" sz="1200" b="1">
                  <a:latin typeface="Arial" charset="0"/>
                </a:rPr>
                <a:t>chromatid</a:t>
              </a:r>
            </a:p>
          </p:txBody>
        </p:sp>
        <p:sp>
          <p:nvSpPr>
            <p:cNvPr id="1053" name="AutoShape 23"/>
            <p:cNvSpPr>
              <a:spLocks noChangeArrowheads="1"/>
            </p:cNvSpPr>
            <p:nvPr/>
          </p:nvSpPr>
          <p:spPr bwMode="auto">
            <a:xfrm>
              <a:off x="2242" y="3121"/>
              <a:ext cx="43" cy="76"/>
            </a:xfrm>
            <a:prstGeom prst="upArrow">
              <a:avLst>
                <a:gd name="adj1" fmla="val 50000"/>
                <a:gd name="adj2" fmla="val 88364"/>
              </a:avLst>
            </a:prstGeom>
            <a:solidFill>
              <a:schemeClr val="tx1"/>
            </a:solidFill>
            <a:ln w="12699">
              <a:solidFill>
                <a:schemeClr val="tx1"/>
              </a:solidFill>
              <a:miter lim="800000"/>
              <a:headEnd/>
              <a:tailEnd/>
            </a:ln>
          </p:spPr>
          <p:txBody>
            <a:bodyPr wrap="none" anchor="ctr"/>
            <a:lstStyle/>
            <a:p>
              <a:endParaRPr lang="it-IT"/>
            </a:p>
          </p:txBody>
        </p:sp>
        <p:sp>
          <p:nvSpPr>
            <p:cNvPr id="1054" name="AutoShape 24"/>
            <p:cNvSpPr>
              <a:spLocks noChangeArrowheads="1"/>
            </p:cNvSpPr>
            <p:nvPr/>
          </p:nvSpPr>
          <p:spPr bwMode="auto">
            <a:xfrm>
              <a:off x="2398" y="3121"/>
              <a:ext cx="43" cy="76"/>
            </a:xfrm>
            <a:prstGeom prst="upArrow">
              <a:avLst>
                <a:gd name="adj1" fmla="val 50000"/>
                <a:gd name="adj2" fmla="val 88364"/>
              </a:avLst>
            </a:prstGeom>
            <a:solidFill>
              <a:schemeClr val="tx1"/>
            </a:solidFill>
            <a:ln w="12699">
              <a:solidFill>
                <a:schemeClr val="tx1"/>
              </a:solidFill>
              <a:miter lim="800000"/>
              <a:headEnd/>
              <a:tailEnd/>
            </a:ln>
          </p:spPr>
          <p:txBody>
            <a:bodyPr wrap="none" anchor="ctr"/>
            <a:lstStyle/>
            <a:p>
              <a:endParaRPr lang="it-IT"/>
            </a:p>
          </p:txBody>
        </p:sp>
        <p:sp>
          <p:nvSpPr>
            <p:cNvPr id="1055" name="Rectangle 25"/>
            <p:cNvSpPr>
              <a:spLocks noChangeArrowheads="1"/>
            </p:cNvSpPr>
            <p:nvPr/>
          </p:nvSpPr>
          <p:spPr bwMode="auto">
            <a:xfrm rot="-5400000">
              <a:off x="1389" y="2375"/>
              <a:ext cx="1060" cy="195"/>
            </a:xfrm>
            <a:prstGeom prst="rect">
              <a:avLst/>
            </a:prstGeom>
            <a:noFill/>
            <a:ln w="9525">
              <a:noFill/>
              <a:miter lim="800000"/>
              <a:headEnd/>
              <a:tailEnd/>
            </a:ln>
          </p:spPr>
          <p:txBody>
            <a:bodyPr wrap="none" lIns="92075" tIns="46038" rIns="92075" bIns="46038">
              <a:spAutoFit/>
            </a:bodyPr>
            <a:lstStyle/>
            <a:p>
              <a:r>
                <a:rPr lang="en-US" sz="1200" b="1">
                  <a:latin typeface="Arial" charset="0"/>
                </a:rPr>
                <a:t>mitotic chromosome</a:t>
              </a:r>
            </a:p>
          </p:txBody>
        </p:sp>
      </p:grpSp>
      <p:grpSp>
        <p:nvGrpSpPr>
          <p:cNvPr id="5" name="Group 26"/>
          <p:cNvGrpSpPr>
            <a:grpSpLocks/>
          </p:cNvGrpSpPr>
          <p:nvPr/>
        </p:nvGrpSpPr>
        <p:grpSpPr bwMode="auto">
          <a:xfrm>
            <a:off x="3849688" y="3446463"/>
            <a:ext cx="1139825" cy="1104900"/>
            <a:chOff x="2908" y="2171"/>
            <a:chExt cx="808" cy="696"/>
          </a:xfrm>
        </p:grpSpPr>
        <p:grpSp>
          <p:nvGrpSpPr>
            <p:cNvPr id="6" name="Group 27"/>
            <p:cNvGrpSpPr>
              <a:grpSpLocks/>
            </p:cNvGrpSpPr>
            <p:nvPr/>
          </p:nvGrpSpPr>
          <p:grpSpPr bwMode="auto">
            <a:xfrm>
              <a:off x="2908" y="2356"/>
              <a:ext cx="808" cy="342"/>
              <a:chOff x="2908" y="2356"/>
              <a:chExt cx="808" cy="342"/>
            </a:xfrm>
          </p:grpSpPr>
          <p:sp>
            <p:nvSpPr>
              <p:cNvPr id="1049" name="AutoShape 28"/>
              <p:cNvSpPr>
                <a:spLocks noChangeArrowheads="1"/>
              </p:cNvSpPr>
              <p:nvPr/>
            </p:nvSpPr>
            <p:spPr bwMode="auto">
              <a:xfrm>
                <a:off x="2908" y="2356"/>
                <a:ext cx="808" cy="88"/>
              </a:xfrm>
              <a:prstGeom prst="rightArrow">
                <a:avLst>
                  <a:gd name="adj1" fmla="val 50000"/>
                  <a:gd name="adj2" fmla="val 459133"/>
                </a:avLst>
              </a:prstGeom>
              <a:solidFill>
                <a:srgbClr val="FF3300"/>
              </a:solidFill>
              <a:ln w="12699">
                <a:solidFill>
                  <a:srgbClr val="FF3300"/>
                </a:solidFill>
                <a:miter lim="800000"/>
                <a:headEnd/>
                <a:tailEnd/>
              </a:ln>
            </p:spPr>
            <p:txBody>
              <a:bodyPr wrap="none" anchor="ctr"/>
              <a:lstStyle/>
              <a:p>
                <a:endParaRPr lang="it-IT"/>
              </a:p>
            </p:txBody>
          </p:sp>
          <p:sp>
            <p:nvSpPr>
              <p:cNvPr id="1050" name="Arc 29"/>
              <p:cNvSpPr>
                <a:spLocks/>
              </p:cNvSpPr>
              <p:nvPr/>
            </p:nvSpPr>
            <p:spPr bwMode="auto">
              <a:xfrm>
                <a:off x="2913" y="2410"/>
                <a:ext cx="433" cy="288"/>
              </a:xfrm>
              <a:custGeom>
                <a:avLst/>
                <a:gdLst>
                  <a:gd name="T0" fmla="*/ 0 w 21650"/>
                  <a:gd name="T1" fmla="*/ 0 h 21600"/>
                  <a:gd name="T2" fmla="*/ 0 w 21650"/>
                  <a:gd name="T3" fmla="*/ 0 h 21600"/>
                  <a:gd name="T4" fmla="*/ 0 w 21650"/>
                  <a:gd name="T5" fmla="*/ 0 h 21600"/>
                  <a:gd name="T6" fmla="*/ 0 60000 65536"/>
                  <a:gd name="T7" fmla="*/ 0 60000 65536"/>
                  <a:gd name="T8" fmla="*/ 0 60000 65536"/>
                  <a:gd name="T9" fmla="*/ 0 w 21650"/>
                  <a:gd name="T10" fmla="*/ 0 h 21600"/>
                  <a:gd name="T11" fmla="*/ 21650 w 21650"/>
                  <a:gd name="T12" fmla="*/ 21600 h 21600"/>
                </a:gdLst>
                <a:ahLst/>
                <a:cxnLst>
                  <a:cxn ang="T6">
                    <a:pos x="T0" y="T1"/>
                  </a:cxn>
                  <a:cxn ang="T7">
                    <a:pos x="T2" y="T3"/>
                  </a:cxn>
                  <a:cxn ang="T8">
                    <a:pos x="T4" y="T5"/>
                  </a:cxn>
                </a:cxnLst>
                <a:rect l="T9" t="T10" r="T11" b="T12"/>
                <a:pathLst>
                  <a:path w="21650" h="21600" fill="none" extrusionOk="0">
                    <a:moveTo>
                      <a:pt x="0" y="0"/>
                    </a:moveTo>
                    <a:cubicBezTo>
                      <a:pt x="16" y="0"/>
                      <a:pt x="33" y="-1"/>
                      <a:pt x="50" y="0"/>
                    </a:cubicBezTo>
                    <a:cubicBezTo>
                      <a:pt x="11979" y="0"/>
                      <a:pt x="21650" y="9670"/>
                      <a:pt x="21650" y="21600"/>
                    </a:cubicBezTo>
                  </a:path>
                  <a:path w="21650" h="21600" stroke="0" extrusionOk="0">
                    <a:moveTo>
                      <a:pt x="0" y="0"/>
                    </a:moveTo>
                    <a:cubicBezTo>
                      <a:pt x="16" y="0"/>
                      <a:pt x="33" y="-1"/>
                      <a:pt x="50" y="0"/>
                    </a:cubicBezTo>
                    <a:cubicBezTo>
                      <a:pt x="11979" y="0"/>
                      <a:pt x="21650" y="9670"/>
                      <a:pt x="21650" y="21600"/>
                    </a:cubicBezTo>
                    <a:lnTo>
                      <a:pt x="50" y="21600"/>
                    </a:lnTo>
                    <a:close/>
                  </a:path>
                </a:pathLst>
              </a:custGeom>
              <a:noFill/>
              <a:ln w="25399" cap="rnd">
                <a:solidFill>
                  <a:schemeClr val="tx1"/>
                </a:solidFill>
                <a:round/>
                <a:headEnd type="none" w="sm" len="sm"/>
                <a:tailEnd type="stealth" w="med" len="lg"/>
              </a:ln>
            </p:spPr>
            <p:txBody>
              <a:bodyPr wrap="none" anchor="ctr"/>
              <a:lstStyle/>
              <a:p>
                <a:endParaRPr lang="it-IT"/>
              </a:p>
            </p:txBody>
          </p:sp>
        </p:grpSp>
        <p:sp>
          <p:nvSpPr>
            <p:cNvPr id="1047" name="Rectangle 30"/>
            <p:cNvSpPr>
              <a:spLocks noChangeArrowheads="1"/>
            </p:cNvSpPr>
            <p:nvPr/>
          </p:nvSpPr>
          <p:spPr bwMode="auto">
            <a:xfrm>
              <a:off x="2922" y="2171"/>
              <a:ext cx="734" cy="192"/>
            </a:xfrm>
            <a:prstGeom prst="rect">
              <a:avLst/>
            </a:prstGeom>
            <a:noFill/>
            <a:ln w="9525">
              <a:noFill/>
              <a:miter lim="800000"/>
              <a:headEnd/>
              <a:tailEnd/>
            </a:ln>
          </p:spPr>
          <p:txBody>
            <a:bodyPr wrap="none" lIns="92075" tIns="46038" rIns="92075" bIns="46038">
              <a:spAutoFit/>
            </a:bodyPr>
            <a:lstStyle/>
            <a:p>
              <a:r>
                <a:rPr lang="en-US" sz="1400" b="1">
                  <a:latin typeface="Arial" charset="0"/>
                </a:rPr>
                <a:t>+ 2M NaCl</a:t>
              </a:r>
            </a:p>
          </p:txBody>
        </p:sp>
        <p:sp>
          <p:nvSpPr>
            <p:cNvPr id="1048" name="Rectangle 31"/>
            <p:cNvSpPr>
              <a:spLocks noChangeArrowheads="1"/>
            </p:cNvSpPr>
            <p:nvPr/>
          </p:nvSpPr>
          <p:spPr bwMode="auto">
            <a:xfrm>
              <a:off x="3021" y="2675"/>
              <a:ext cx="464" cy="192"/>
            </a:xfrm>
            <a:prstGeom prst="rect">
              <a:avLst/>
            </a:prstGeom>
            <a:noFill/>
            <a:ln w="9525">
              <a:noFill/>
              <a:miter lim="800000"/>
              <a:headEnd/>
              <a:tailEnd/>
            </a:ln>
          </p:spPr>
          <p:txBody>
            <a:bodyPr wrap="none" lIns="92075" tIns="46038" rIns="92075" bIns="46038">
              <a:spAutoFit/>
            </a:bodyPr>
            <a:lstStyle/>
            <a:p>
              <a:r>
                <a:rPr lang="en-US" sz="1400" b="1" i="1">
                  <a:latin typeface="Arial" charset="0"/>
                </a:rPr>
                <a:t>istoni</a:t>
              </a:r>
            </a:p>
          </p:txBody>
        </p:sp>
      </p:grpSp>
      <p:sp>
        <p:nvSpPr>
          <p:cNvPr id="1035" name="Arc 38"/>
          <p:cNvSpPr>
            <a:spLocks/>
          </p:cNvSpPr>
          <p:nvPr/>
        </p:nvSpPr>
        <p:spPr bwMode="auto">
          <a:xfrm rot="900000" flipH="1">
            <a:off x="1293813" y="2297113"/>
            <a:ext cx="701675" cy="1208087"/>
          </a:xfrm>
          <a:custGeom>
            <a:avLst/>
            <a:gdLst>
              <a:gd name="T0" fmla="*/ 2147483647 w 33738"/>
              <a:gd name="T1" fmla="*/ 0 h 42731"/>
              <a:gd name="T2" fmla="*/ 0 w 33738"/>
              <a:gd name="T3" fmla="*/ 2147483647 h 42731"/>
              <a:gd name="T4" fmla="*/ 2147483647 w 33738"/>
              <a:gd name="T5" fmla="*/ 2147483647 h 42731"/>
              <a:gd name="T6" fmla="*/ 0 60000 65536"/>
              <a:gd name="T7" fmla="*/ 0 60000 65536"/>
              <a:gd name="T8" fmla="*/ 0 60000 65536"/>
              <a:gd name="T9" fmla="*/ 0 w 33738"/>
              <a:gd name="T10" fmla="*/ 0 h 42731"/>
              <a:gd name="T11" fmla="*/ 33738 w 33738"/>
              <a:gd name="T12" fmla="*/ 42731 h 42731"/>
            </a:gdLst>
            <a:ahLst/>
            <a:cxnLst>
              <a:cxn ang="T6">
                <a:pos x="T0" y="T1"/>
              </a:cxn>
              <a:cxn ang="T7">
                <a:pos x="T2" y="T3"/>
              </a:cxn>
              <a:cxn ang="T8">
                <a:pos x="T4" y="T5"/>
              </a:cxn>
            </a:cxnLst>
            <a:rect l="T9" t="T10" r="T11" b="T12"/>
            <a:pathLst>
              <a:path w="33738" h="42731" fill="none" extrusionOk="0">
                <a:moveTo>
                  <a:pt x="16614" y="0"/>
                </a:moveTo>
                <a:cubicBezTo>
                  <a:pt x="26597" y="2115"/>
                  <a:pt x="33738" y="10927"/>
                  <a:pt x="33738" y="21131"/>
                </a:cubicBezTo>
                <a:cubicBezTo>
                  <a:pt x="33738" y="33060"/>
                  <a:pt x="24067" y="42731"/>
                  <a:pt x="12138" y="42731"/>
                </a:cubicBezTo>
                <a:cubicBezTo>
                  <a:pt x="7809" y="42731"/>
                  <a:pt x="3580" y="41430"/>
                  <a:pt x="0" y="38997"/>
                </a:cubicBezTo>
              </a:path>
              <a:path w="33738" h="42731" stroke="0" extrusionOk="0">
                <a:moveTo>
                  <a:pt x="16614" y="0"/>
                </a:moveTo>
                <a:cubicBezTo>
                  <a:pt x="26597" y="2115"/>
                  <a:pt x="33738" y="10927"/>
                  <a:pt x="33738" y="21131"/>
                </a:cubicBezTo>
                <a:cubicBezTo>
                  <a:pt x="33738" y="33060"/>
                  <a:pt x="24067" y="42731"/>
                  <a:pt x="12138" y="42731"/>
                </a:cubicBezTo>
                <a:cubicBezTo>
                  <a:pt x="7809" y="42731"/>
                  <a:pt x="3580" y="41430"/>
                  <a:pt x="0" y="38997"/>
                </a:cubicBezTo>
                <a:lnTo>
                  <a:pt x="12138" y="21131"/>
                </a:lnTo>
                <a:close/>
              </a:path>
            </a:pathLst>
          </a:custGeom>
          <a:noFill/>
          <a:ln w="76199" cap="rnd">
            <a:solidFill>
              <a:schemeClr val="accent2"/>
            </a:solidFill>
            <a:round/>
            <a:headEnd type="none" w="sm" len="sm"/>
            <a:tailEnd type="stealth" w="med" len="lg"/>
          </a:ln>
        </p:spPr>
        <p:txBody>
          <a:bodyPr wrap="none" anchor="ctr"/>
          <a:lstStyle/>
          <a:p>
            <a:endParaRPr lang="it-IT"/>
          </a:p>
        </p:txBody>
      </p:sp>
      <p:sp>
        <p:nvSpPr>
          <p:cNvPr id="1036" name="Rectangle 39"/>
          <p:cNvSpPr>
            <a:spLocks noChangeArrowheads="1"/>
          </p:cNvSpPr>
          <p:nvPr/>
        </p:nvSpPr>
        <p:spPr bwMode="auto">
          <a:xfrm>
            <a:off x="295275" y="2771775"/>
            <a:ext cx="777875" cy="336550"/>
          </a:xfrm>
          <a:prstGeom prst="rect">
            <a:avLst/>
          </a:prstGeom>
          <a:noFill/>
          <a:ln w="9525">
            <a:noFill/>
            <a:miter lim="800000"/>
            <a:headEnd/>
            <a:tailEnd/>
          </a:ln>
        </p:spPr>
        <p:txBody>
          <a:bodyPr wrap="none" lIns="92075" tIns="46038" rIns="92075" bIns="46038">
            <a:spAutoFit/>
          </a:bodyPr>
          <a:lstStyle/>
          <a:p>
            <a:r>
              <a:rPr lang="en-US" sz="1600" b="1">
                <a:solidFill>
                  <a:schemeClr val="accent2"/>
                </a:solidFill>
                <a:latin typeface="Comic Sans MS" pitchFamily="66" charset="0"/>
              </a:rPr>
              <a:t>Mitosi</a:t>
            </a:r>
          </a:p>
        </p:txBody>
      </p:sp>
      <p:sp>
        <p:nvSpPr>
          <p:cNvPr id="1037" name="Rectangle 40"/>
          <p:cNvSpPr>
            <a:spLocks noChangeArrowheads="1"/>
          </p:cNvSpPr>
          <p:nvPr/>
        </p:nvSpPr>
        <p:spPr bwMode="auto">
          <a:xfrm>
            <a:off x="7605713" y="2917825"/>
            <a:ext cx="1033462" cy="304800"/>
          </a:xfrm>
          <a:prstGeom prst="rect">
            <a:avLst/>
          </a:prstGeom>
          <a:noFill/>
          <a:ln w="9525">
            <a:noFill/>
            <a:miter lim="800000"/>
            <a:headEnd/>
            <a:tailEnd/>
          </a:ln>
        </p:spPr>
        <p:txBody>
          <a:bodyPr wrap="none" lIns="92075" tIns="46038" rIns="92075" bIns="46038">
            <a:spAutoFit/>
          </a:bodyPr>
          <a:lstStyle/>
          <a:p>
            <a:r>
              <a:rPr lang="en-US" sz="1400">
                <a:latin typeface="Arial" charset="0"/>
              </a:rPr>
              <a:t>DNA loops</a:t>
            </a:r>
          </a:p>
        </p:txBody>
      </p:sp>
      <p:sp>
        <p:nvSpPr>
          <p:cNvPr id="1038" name="Arc 41"/>
          <p:cNvSpPr>
            <a:spLocks/>
          </p:cNvSpPr>
          <p:nvPr/>
        </p:nvSpPr>
        <p:spPr bwMode="auto">
          <a:xfrm>
            <a:off x="7123113" y="2149475"/>
            <a:ext cx="1035050" cy="803275"/>
          </a:xfrm>
          <a:custGeom>
            <a:avLst/>
            <a:gdLst>
              <a:gd name="T0" fmla="*/ 2147483647 w 21600"/>
              <a:gd name="T1" fmla="*/ 0 h 31190"/>
              <a:gd name="T2" fmla="*/ 2147483647 w 21600"/>
              <a:gd name="T3" fmla="*/ 2147483647 h 31190"/>
              <a:gd name="T4" fmla="*/ 0 w 21600"/>
              <a:gd name="T5" fmla="*/ 2147483647 h 31190"/>
              <a:gd name="T6" fmla="*/ 0 60000 65536"/>
              <a:gd name="T7" fmla="*/ 0 60000 65536"/>
              <a:gd name="T8" fmla="*/ 0 60000 65536"/>
              <a:gd name="T9" fmla="*/ 0 w 21600"/>
              <a:gd name="T10" fmla="*/ 0 h 31190"/>
              <a:gd name="T11" fmla="*/ 21600 w 21600"/>
              <a:gd name="T12" fmla="*/ 31190 h 31190"/>
            </a:gdLst>
            <a:ahLst/>
            <a:cxnLst>
              <a:cxn ang="T6">
                <a:pos x="T0" y="T1"/>
              </a:cxn>
              <a:cxn ang="T7">
                <a:pos x="T2" y="T3"/>
              </a:cxn>
              <a:cxn ang="T8">
                <a:pos x="T4" y="T5"/>
              </a:cxn>
            </a:cxnLst>
            <a:rect l="T9" t="T10" r="T11" b="T12"/>
            <a:pathLst>
              <a:path w="21600" h="31190" fill="none" extrusionOk="0">
                <a:moveTo>
                  <a:pt x="7486" y="-1"/>
                </a:moveTo>
                <a:cubicBezTo>
                  <a:pt x="15967" y="3133"/>
                  <a:pt x="21600" y="11218"/>
                  <a:pt x="21600" y="20261"/>
                </a:cubicBezTo>
                <a:cubicBezTo>
                  <a:pt x="21600" y="24103"/>
                  <a:pt x="20575" y="27875"/>
                  <a:pt x="18631" y="31190"/>
                </a:cubicBezTo>
              </a:path>
              <a:path w="21600" h="31190" stroke="0" extrusionOk="0">
                <a:moveTo>
                  <a:pt x="7486" y="-1"/>
                </a:moveTo>
                <a:cubicBezTo>
                  <a:pt x="15967" y="3133"/>
                  <a:pt x="21600" y="11218"/>
                  <a:pt x="21600" y="20261"/>
                </a:cubicBezTo>
                <a:cubicBezTo>
                  <a:pt x="21600" y="24103"/>
                  <a:pt x="20575" y="27875"/>
                  <a:pt x="18631" y="31190"/>
                </a:cubicBezTo>
                <a:lnTo>
                  <a:pt x="0" y="20261"/>
                </a:lnTo>
                <a:close/>
              </a:path>
            </a:pathLst>
          </a:custGeom>
          <a:noFill/>
          <a:ln w="12699" cap="rnd">
            <a:solidFill>
              <a:schemeClr val="tx1"/>
            </a:solidFill>
            <a:round/>
            <a:headEnd type="stealth" w="med" len="med"/>
            <a:tailEnd type="none" w="sm" len="sm"/>
          </a:ln>
        </p:spPr>
        <p:txBody>
          <a:bodyPr wrap="none" anchor="ctr"/>
          <a:lstStyle/>
          <a:p>
            <a:endParaRPr lang="it-IT"/>
          </a:p>
        </p:txBody>
      </p:sp>
      <p:sp>
        <p:nvSpPr>
          <p:cNvPr id="1039" name="Arc 42"/>
          <p:cNvSpPr>
            <a:spLocks/>
          </p:cNvSpPr>
          <p:nvPr/>
        </p:nvSpPr>
        <p:spPr bwMode="auto">
          <a:xfrm rot="10800000">
            <a:off x="7172325" y="3154363"/>
            <a:ext cx="1008063" cy="803275"/>
          </a:xfrm>
          <a:custGeom>
            <a:avLst/>
            <a:gdLst>
              <a:gd name="T0" fmla="*/ 2147483647 w 21600"/>
              <a:gd name="T1" fmla="*/ 2147483647 h 31166"/>
              <a:gd name="T2" fmla="*/ 2147483647 w 21600"/>
              <a:gd name="T3" fmla="*/ 0 h 31166"/>
              <a:gd name="T4" fmla="*/ 2147483647 w 21600"/>
              <a:gd name="T5" fmla="*/ 2147483647 h 31166"/>
              <a:gd name="T6" fmla="*/ 0 60000 65536"/>
              <a:gd name="T7" fmla="*/ 0 60000 65536"/>
              <a:gd name="T8" fmla="*/ 0 60000 65536"/>
              <a:gd name="T9" fmla="*/ 0 w 21600"/>
              <a:gd name="T10" fmla="*/ 0 h 31166"/>
              <a:gd name="T11" fmla="*/ 21600 w 21600"/>
              <a:gd name="T12" fmla="*/ 31166 h 31166"/>
            </a:gdLst>
            <a:ahLst/>
            <a:cxnLst>
              <a:cxn ang="T6">
                <a:pos x="T0" y="T1"/>
              </a:cxn>
              <a:cxn ang="T7">
                <a:pos x="T2" y="T3"/>
              </a:cxn>
              <a:cxn ang="T8">
                <a:pos x="T4" y="T5"/>
              </a:cxn>
            </a:cxnLst>
            <a:rect l="T9" t="T10" r="T11" b="T12"/>
            <a:pathLst>
              <a:path w="21600" h="31166" fill="none" extrusionOk="0">
                <a:moveTo>
                  <a:pt x="2958" y="31166"/>
                </a:moveTo>
                <a:cubicBezTo>
                  <a:pt x="1021" y="27856"/>
                  <a:pt x="0" y="24090"/>
                  <a:pt x="0" y="20255"/>
                </a:cubicBezTo>
                <a:cubicBezTo>
                  <a:pt x="-1" y="11219"/>
                  <a:pt x="5624" y="3138"/>
                  <a:pt x="14097" y="0"/>
                </a:cubicBezTo>
              </a:path>
              <a:path w="21600" h="31166" stroke="0" extrusionOk="0">
                <a:moveTo>
                  <a:pt x="2958" y="31166"/>
                </a:moveTo>
                <a:cubicBezTo>
                  <a:pt x="1021" y="27856"/>
                  <a:pt x="0" y="24090"/>
                  <a:pt x="0" y="20255"/>
                </a:cubicBezTo>
                <a:cubicBezTo>
                  <a:pt x="-1" y="11219"/>
                  <a:pt x="5624" y="3138"/>
                  <a:pt x="14097" y="0"/>
                </a:cubicBezTo>
                <a:lnTo>
                  <a:pt x="21600" y="20255"/>
                </a:lnTo>
                <a:close/>
              </a:path>
            </a:pathLst>
          </a:custGeom>
          <a:noFill/>
          <a:ln w="12699" cap="rnd">
            <a:solidFill>
              <a:schemeClr val="tx1"/>
            </a:solidFill>
            <a:round/>
            <a:headEnd type="none" w="sm" len="sm"/>
            <a:tailEnd type="stealth" w="med" len="med"/>
          </a:ln>
        </p:spPr>
        <p:txBody>
          <a:bodyPr wrap="none" anchor="ctr"/>
          <a:lstStyle/>
          <a:p>
            <a:endParaRPr lang="it-IT"/>
          </a:p>
        </p:txBody>
      </p:sp>
      <p:grpSp>
        <p:nvGrpSpPr>
          <p:cNvPr id="7" name="Group 44"/>
          <p:cNvGrpSpPr>
            <a:grpSpLocks/>
          </p:cNvGrpSpPr>
          <p:nvPr/>
        </p:nvGrpSpPr>
        <p:grpSpPr bwMode="auto">
          <a:xfrm>
            <a:off x="3884613" y="1419225"/>
            <a:ext cx="1139825" cy="1104900"/>
            <a:chOff x="2908" y="2171"/>
            <a:chExt cx="808" cy="696"/>
          </a:xfrm>
        </p:grpSpPr>
        <p:grpSp>
          <p:nvGrpSpPr>
            <p:cNvPr id="8" name="Group 45"/>
            <p:cNvGrpSpPr>
              <a:grpSpLocks/>
            </p:cNvGrpSpPr>
            <p:nvPr/>
          </p:nvGrpSpPr>
          <p:grpSpPr bwMode="auto">
            <a:xfrm>
              <a:off x="2908" y="2356"/>
              <a:ext cx="808" cy="342"/>
              <a:chOff x="2908" y="2356"/>
              <a:chExt cx="808" cy="342"/>
            </a:xfrm>
          </p:grpSpPr>
          <p:sp>
            <p:nvSpPr>
              <p:cNvPr id="1044" name="AutoShape 46"/>
              <p:cNvSpPr>
                <a:spLocks noChangeArrowheads="1"/>
              </p:cNvSpPr>
              <p:nvPr/>
            </p:nvSpPr>
            <p:spPr bwMode="auto">
              <a:xfrm>
                <a:off x="2908" y="2356"/>
                <a:ext cx="808" cy="88"/>
              </a:xfrm>
              <a:prstGeom prst="rightArrow">
                <a:avLst>
                  <a:gd name="adj1" fmla="val 50000"/>
                  <a:gd name="adj2" fmla="val 459133"/>
                </a:avLst>
              </a:prstGeom>
              <a:solidFill>
                <a:srgbClr val="FF3300"/>
              </a:solidFill>
              <a:ln w="12699">
                <a:solidFill>
                  <a:srgbClr val="FF3300"/>
                </a:solidFill>
                <a:miter lim="800000"/>
                <a:headEnd/>
                <a:tailEnd/>
              </a:ln>
            </p:spPr>
            <p:txBody>
              <a:bodyPr wrap="none" anchor="ctr"/>
              <a:lstStyle/>
              <a:p>
                <a:endParaRPr lang="it-IT"/>
              </a:p>
            </p:txBody>
          </p:sp>
          <p:sp>
            <p:nvSpPr>
              <p:cNvPr id="1045" name="Arc 47"/>
              <p:cNvSpPr>
                <a:spLocks/>
              </p:cNvSpPr>
              <p:nvPr/>
            </p:nvSpPr>
            <p:spPr bwMode="auto">
              <a:xfrm>
                <a:off x="2913" y="2410"/>
                <a:ext cx="433" cy="288"/>
              </a:xfrm>
              <a:custGeom>
                <a:avLst/>
                <a:gdLst>
                  <a:gd name="T0" fmla="*/ 0 w 21650"/>
                  <a:gd name="T1" fmla="*/ 0 h 21600"/>
                  <a:gd name="T2" fmla="*/ 0 w 21650"/>
                  <a:gd name="T3" fmla="*/ 0 h 21600"/>
                  <a:gd name="T4" fmla="*/ 0 w 21650"/>
                  <a:gd name="T5" fmla="*/ 0 h 21600"/>
                  <a:gd name="T6" fmla="*/ 0 60000 65536"/>
                  <a:gd name="T7" fmla="*/ 0 60000 65536"/>
                  <a:gd name="T8" fmla="*/ 0 60000 65536"/>
                  <a:gd name="T9" fmla="*/ 0 w 21650"/>
                  <a:gd name="T10" fmla="*/ 0 h 21600"/>
                  <a:gd name="T11" fmla="*/ 21650 w 21650"/>
                  <a:gd name="T12" fmla="*/ 21600 h 21600"/>
                </a:gdLst>
                <a:ahLst/>
                <a:cxnLst>
                  <a:cxn ang="T6">
                    <a:pos x="T0" y="T1"/>
                  </a:cxn>
                  <a:cxn ang="T7">
                    <a:pos x="T2" y="T3"/>
                  </a:cxn>
                  <a:cxn ang="T8">
                    <a:pos x="T4" y="T5"/>
                  </a:cxn>
                </a:cxnLst>
                <a:rect l="T9" t="T10" r="T11" b="T12"/>
                <a:pathLst>
                  <a:path w="21650" h="21600" fill="none" extrusionOk="0">
                    <a:moveTo>
                      <a:pt x="0" y="0"/>
                    </a:moveTo>
                    <a:cubicBezTo>
                      <a:pt x="16" y="0"/>
                      <a:pt x="33" y="-1"/>
                      <a:pt x="50" y="0"/>
                    </a:cubicBezTo>
                    <a:cubicBezTo>
                      <a:pt x="11979" y="0"/>
                      <a:pt x="21650" y="9670"/>
                      <a:pt x="21650" y="21600"/>
                    </a:cubicBezTo>
                  </a:path>
                  <a:path w="21650" h="21600" stroke="0" extrusionOk="0">
                    <a:moveTo>
                      <a:pt x="0" y="0"/>
                    </a:moveTo>
                    <a:cubicBezTo>
                      <a:pt x="16" y="0"/>
                      <a:pt x="33" y="-1"/>
                      <a:pt x="50" y="0"/>
                    </a:cubicBezTo>
                    <a:cubicBezTo>
                      <a:pt x="11979" y="0"/>
                      <a:pt x="21650" y="9670"/>
                      <a:pt x="21650" y="21600"/>
                    </a:cubicBezTo>
                    <a:lnTo>
                      <a:pt x="50" y="21600"/>
                    </a:lnTo>
                    <a:close/>
                  </a:path>
                </a:pathLst>
              </a:custGeom>
              <a:noFill/>
              <a:ln w="25399" cap="rnd">
                <a:solidFill>
                  <a:schemeClr val="tx1"/>
                </a:solidFill>
                <a:round/>
                <a:headEnd type="none" w="sm" len="sm"/>
                <a:tailEnd type="stealth" w="med" len="lg"/>
              </a:ln>
            </p:spPr>
            <p:txBody>
              <a:bodyPr wrap="none" anchor="ctr"/>
              <a:lstStyle/>
              <a:p>
                <a:endParaRPr lang="it-IT"/>
              </a:p>
            </p:txBody>
          </p:sp>
        </p:grpSp>
        <p:sp>
          <p:nvSpPr>
            <p:cNvPr id="1042" name="Rectangle 48"/>
            <p:cNvSpPr>
              <a:spLocks noChangeArrowheads="1"/>
            </p:cNvSpPr>
            <p:nvPr/>
          </p:nvSpPr>
          <p:spPr bwMode="auto">
            <a:xfrm>
              <a:off x="2922" y="2171"/>
              <a:ext cx="734" cy="192"/>
            </a:xfrm>
            <a:prstGeom prst="rect">
              <a:avLst/>
            </a:prstGeom>
            <a:noFill/>
            <a:ln w="9525">
              <a:noFill/>
              <a:miter lim="800000"/>
              <a:headEnd/>
              <a:tailEnd/>
            </a:ln>
          </p:spPr>
          <p:txBody>
            <a:bodyPr wrap="none" lIns="92075" tIns="46038" rIns="92075" bIns="46038">
              <a:spAutoFit/>
            </a:bodyPr>
            <a:lstStyle/>
            <a:p>
              <a:r>
                <a:rPr lang="en-US" sz="1400" b="1">
                  <a:latin typeface="Arial" charset="0"/>
                </a:rPr>
                <a:t>+ 2M NaCl</a:t>
              </a:r>
            </a:p>
          </p:txBody>
        </p:sp>
        <p:sp>
          <p:nvSpPr>
            <p:cNvPr id="1043" name="Rectangle 49"/>
            <p:cNvSpPr>
              <a:spLocks noChangeArrowheads="1"/>
            </p:cNvSpPr>
            <p:nvPr/>
          </p:nvSpPr>
          <p:spPr bwMode="auto">
            <a:xfrm>
              <a:off x="3021" y="2675"/>
              <a:ext cx="464" cy="192"/>
            </a:xfrm>
            <a:prstGeom prst="rect">
              <a:avLst/>
            </a:prstGeom>
            <a:noFill/>
            <a:ln w="9525">
              <a:noFill/>
              <a:miter lim="800000"/>
              <a:headEnd/>
              <a:tailEnd/>
            </a:ln>
          </p:spPr>
          <p:txBody>
            <a:bodyPr wrap="none" lIns="92075" tIns="46038" rIns="92075" bIns="46038">
              <a:spAutoFit/>
            </a:bodyPr>
            <a:lstStyle/>
            <a:p>
              <a:r>
                <a:rPr lang="en-US" sz="1400" b="1" i="1">
                  <a:latin typeface="Arial" charset="0"/>
                </a:rPr>
                <a:t>istoni</a:t>
              </a:r>
            </a:p>
          </p:txBody>
        </p:sp>
      </p:grpSp>
      <p:pic>
        <p:nvPicPr>
          <p:cNvPr id="35" name="Segnale acust. registr.">
            <a:hlinkClick r:id="" action="ppaction://media"/>
          </p:cNvPr>
          <p:cNvPicPr>
            <a:picLocks noRot="1" noChangeAspect="1"/>
          </p:cNvPicPr>
          <p:nvPr>
            <a:wavAudioFile r:embed="rId2" name="Segnale acust. registr."/>
          </p:nvPr>
        </p:nvPicPr>
        <p:blipFill>
          <a:blip r:embed="rId10"/>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53" fill="hold"/>
                                        <p:tgtEl>
                                          <p:spTgt spid="35"/>
                                        </p:tgtEl>
                                      </p:cBhvr>
                                    </p:cmd>
                                  </p:childTnLst>
                                </p:cTn>
                              </p:par>
                            </p:childTnLst>
                          </p:cTn>
                        </p:par>
                      </p:childTnLst>
                    </p:cTn>
                  </p:par>
                </p:childTnLst>
              </p:cTn>
              <p:nextCondLst>
                <p:cond evt="onClick" delay="0">
                  <p:tgtEl>
                    <p:spTgt spid="3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4"/>
          <a:srcRect/>
          <a:stretch>
            <a:fillRect/>
          </a:stretch>
        </p:blipFill>
        <p:spPr bwMode="auto">
          <a:xfrm>
            <a:off x="69850" y="654050"/>
            <a:ext cx="9002713" cy="55499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06"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4"/>
          <a:srcRect/>
          <a:stretch>
            <a:fillRect/>
          </a:stretch>
        </p:blipFill>
        <p:spPr bwMode="auto">
          <a:xfrm>
            <a:off x="69850" y="1247775"/>
            <a:ext cx="9002713" cy="4360863"/>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2"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srcRect/>
          <a:stretch>
            <a:fillRect/>
          </a:stretch>
        </p:blipFill>
        <p:spPr bwMode="auto">
          <a:xfrm>
            <a:off x="1201738" y="187325"/>
            <a:ext cx="6738937" cy="6483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4"/>
          <a:srcRect/>
          <a:stretch>
            <a:fillRect/>
          </a:stretch>
        </p:blipFill>
        <p:spPr bwMode="auto">
          <a:xfrm>
            <a:off x="69850" y="1004888"/>
            <a:ext cx="9002713" cy="4848225"/>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9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90513" y="261938"/>
            <a:ext cx="7664278" cy="584775"/>
          </a:xfrm>
          <a:prstGeom prst="rect">
            <a:avLst/>
          </a:prstGeom>
          <a:noFill/>
          <a:ln w="9525">
            <a:noFill/>
            <a:miter lim="800000"/>
            <a:headEnd/>
            <a:tailEnd/>
          </a:ln>
        </p:spPr>
        <p:txBody>
          <a:bodyPr wrap="none">
            <a:spAutoFit/>
          </a:bodyPr>
          <a:lstStyle/>
          <a:p>
            <a:r>
              <a:rPr lang="it-IT" sz="3200" b="1" dirty="0" err="1" smtClean="0">
                <a:latin typeface="Comic Sans MS" pitchFamily="66" charset="0"/>
              </a:rPr>
              <a:t>Mechanisms</a:t>
            </a:r>
            <a:r>
              <a:rPr lang="it-IT" sz="3200" b="1" dirty="0" smtClean="0">
                <a:latin typeface="Comic Sans MS" pitchFamily="66" charset="0"/>
              </a:rPr>
              <a:t> </a:t>
            </a:r>
            <a:r>
              <a:rPr lang="it-IT" sz="3200" b="1" dirty="0" err="1" smtClean="0">
                <a:latin typeface="Comic Sans MS" pitchFamily="66" charset="0"/>
              </a:rPr>
              <a:t>of</a:t>
            </a:r>
            <a:r>
              <a:rPr lang="it-IT" sz="3200" b="1" dirty="0" smtClean="0">
                <a:latin typeface="Comic Sans MS" pitchFamily="66" charset="0"/>
              </a:rPr>
              <a:t> </a:t>
            </a:r>
            <a:r>
              <a:rPr lang="it-IT" sz="3200" b="1" dirty="0" err="1">
                <a:latin typeface="Comic Sans MS" pitchFamily="66" charset="0"/>
              </a:rPr>
              <a:t>nucleosome</a:t>
            </a:r>
            <a:r>
              <a:rPr lang="it-IT" sz="3200" b="1" dirty="0">
                <a:latin typeface="Comic Sans MS" pitchFamily="66" charset="0"/>
              </a:rPr>
              <a:t> </a:t>
            </a:r>
            <a:r>
              <a:rPr lang="it-IT" sz="3200" b="1" dirty="0" err="1">
                <a:latin typeface="Comic Sans MS" pitchFamily="66" charset="0"/>
              </a:rPr>
              <a:t>positioning</a:t>
            </a:r>
            <a:endParaRPr lang="it-IT" sz="3200" b="1" dirty="0">
              <a:latin typeface="Comic Sans MS" pitchFamily="66" charset="0"/>
            </a:endParaRPr>
          </a:p>
        </p:txBody>
      </p:sp>
      <p:sp>
        <p:nvSpPr>
          <p:cNvPr id="27651" name="Text Box 3"/>
          <p:cNvSpPr txBox="1">
            <a:spLocks noChangeArrowheads="1"/>
          </p:cNvSpPr>
          <p:nvPr/>
        </p:nvSpPr>
        <p:spPr bwMode="auto">
          <a:xfrm>
            <a:off x="1512888" y="2836863"/>
            <a:ext cx="4089581" cy="3785652"/>
          </a:xfrm>
          <a:prstGeom prst="rect">
            <a:avLst/>
          </a:prstGeom>
          <a:noFill/>
          <a:ln w="9525">
            <a:noFill/>
            <a:miter lim="800000"/>
            <a:headEnd/>
            <a:tailEnd/>
          </a:ln>
        </p:spPr>
        <p:txBody>
          <a:bodyPr wrap="none">
            <a:spAutoFit/>
          </a:bodyPr>
          <a:lstStyle/>
          <a:p>
            <a:pPr>
              <a:buFontTx/>
              <a:buChar char="•"/>
            </a:pPr>
            <a:r>
              <a:rPr lang="it-IT" b="1" dirty="0" err="1">
                <a:latin typeface="Comic Sans MS" pitchFamily="66" charset="0"/>
              </a:rPr>
              <a:t>Replication</a:t>
            </a:r>
            <a:endParaRPr lang="it-IT" b="1" dirty="0">
              <a:latin typeface="Comic Sans MS" pitchFamily="66" charset="0"/>
            </a:endParaRPr>
          </a:p>
          <a:p>
            <a:pPr>
              <a:buFontTx/>
              <a:buChar char="•"/>
            </a:pPr>
            <a:endParaRPr lang="it-IT" b="1" dirty="0">
              <a:latin typeface="Comic Sans MS" pitchFamily="66" charset="0"/>
            </a:endParaRPr>
          </a:p>
          <a:p>
            <a:pPr>
              <a:buFontTx/>
              <a:buChar char="•"/>
            </a:pPr>
            <a:r>
              <a:rPr lang="it-IT" b="1" dirty="0">
                <a:latin typeface="Comic Sans MS" pitchFamily="66" charset="0"/>
              </a:rPr>
              <a:t>DNA/</a:t>
            </a:r>
            <a:r>
              <a:rPr lang="it-IT" b="1" dirty="0" err="1">
                <a:latin typeface="Comic Sans MS" pitchFamily="66" charset="0"/>
              </a:rPr>
              <a:t>histone</a:t>
            </a:r>
            <a:r>
              <a:rPr lang="it-IT" b="1" dirty="0">
                <a:latin typeface="Comic Sans MS" pitchFamily="66" charset="0"/>
              </a:rPr>
              <a:t> </a:t>
            </a:r>
            <a:r>
              <a:rPr lang="it-IT" b="1" dirty="0" err="1">
                <a:latin typeface="Comic Sans MS" pitchFamily="66" charset="0"/>
              </a:rPr>
              <a:t>interactions</a:t>
            </a:r>
            <a:endParaRPr lang="it-IT" b="1" dirty="0">
              <a:latin typeface="Comic Sans MS" pitchFamily="66" charset="0"/>
            </a:endParaRPr>
          </a:p>
          <a:p>
            <a:pPr>
              <a:buFontTx/>
              <a:buChar char="•"/>
            </a:pPr>
            <a:endParaRPr lang="it-IT" b="1" dirty="0">
              <a:latin typeface="Comic Sans MS" pitchFamily="66" charset="0"/>
            </a:endParaRPr>
          </a:p>
          <a:p>
            <a:pPr>
              <a:buFontTx/>
              <a:buChar char="•"/>
            </a:pPr>
            <a:r>
              <a:rPr lang="it-IT" b="1" dirty="0" err="1">
                <a:latin typeface="Comic Sans MS" pitchFamily="66" charset="0"/>
              </a:rPr>
              <a:t>Positioning</a:t>
            </a:r>
            <a:r>
              <a:rPr lang="it-IT" b="1" dirty="0">
                <a:latin typeface="Comic Sans MS" pitchFamily="66" charset="0"/>
              </a:rPr>
              <a:t> </a:t>
            </a:r>
            <a:r>
              <a:rPr lang="it-IT" b="1" dirty="0" err="1">
                <a:latin typeface="Comic Sans MS" pitchFamily="66" charset="0"/>
              </a:rPr>
              <a:t>proteins</a:t>
            </a:r>
            <a:endParaRPr lang="it-IT" b="1" dirty="0">
              <a:latin typeface="Comic Sans MS" pitchFamily="66" charset="0"/>
            </a:endParaRPr>
          </a:p>
          <a:p>
            <a:pPr>
              <a:buFontTx/>
              <a:buChar char="•"/>
            </a:pPr>
            <a:endParaRPr lang="it-IT" b="1" dirty="0">
              <a:latin typeface="Comic Sans MS" pitchFamily="66" charset="0"/>
            </a:endParaRPr>
          </a:p>
          <a:p>
            <a:pPr>
              <a:buFontTx/>
              <a:buChar char="•"/>
            </a:pPr>
            <a:r>
              <a:rPr lang="it-IT" b="1" dirty="0" err="1" smtClean="0">
                <a:latin typeface="Comic Sans MS" pitchFamily="66" charset="0"/>
              </a:rPr>
              <a:t>Boundaries</a:t>
            </a:r>
            <a:endParaRPr lang="it-IT" b="1" dirty="0">
              <a:latin typeface="Comic Sans MS" pitchFamily="66" charset="0"/>
            </a:endParaRPr>
          </a:p>
          <a:p>
            <a:pPr>
              <a:buFontTx/>
              <a:buChar char="•"/>
            </a:pPr>
            <a:endParaRPr lang="it-IT" b="1" dirty="0">
              <a:latin typeface="Comic Sans MS" pitchFamily="66" charset="0"/>
            </a:endParaRPr>
          </a:p>
          <a:p>
            <a:pPr>
              <a:buFontTx/>
              <a:buChar char="•"/>
            </a:pPr>
            <a:r>
              <a:rPr lang="it-IT" b="1" dirty="0" err="1">
                <a:latin typeface="Comic Sans MS" pitchFamily="66" charset="0"/>
              </a:rPr>
              <a:t>Chromatin</a:t>
            </a:r>
            <a:r>
              <a:rPr lang="it-IT" b="1" dirty="0">
                <a:latin typeface="Comic Sans MS" pitchFamily="66" charset="0"/>
              </a:rPr>
              <a:t> </a:t>
            </a:r>
            <a:r>
              <a:rPr lang="it-IT" b="1" dirty="0" err="1">
                <a:latin typeface="Comic Sans MS" pitchFamily="66" charset="0"/>
              </a:rPr>
              <a:t>Folding</a:t>
            </a:r>
            <a:endParaRPr lang="it-IT" b="1" dirty="0">
              <a:latin typeface="Comic Sans MS" pitchFamily="66" charset="0"/>
            </a:endParaRPr>
          </a:p>
          <a:p>
            <a:endParaRPr lang="it-IT" b="1" dirty="0">
              <a:latin typeface="Comic Sans MS" pitchFamily="66" charset="0"/>
            </a:endParaRP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4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4"/>
          <a:srcRect/>
          <a:stretch>
            <a:fillRect/>
          </a:stretch>
        </p:blipFill>
        <p:spPr bwMode="auto">
          <a:xfrm>
            <a:off x="739775" y="1158875"/>
            <a:ext cx="7800975" cy="2305050"/>
          </a:xfrm>
          <a:prstGeom prst="rect">
            <a:avLst/>
          </a:prstGeom>
          <a:noFill/>
          <a:ln w="38100">
            <a:solidFill>
              <a:schemeClr val="tx2"/>
            </a:solidFill>
            <a:miter lim="800000"/>
            <a:headEnd/>
            <a:tailEnd/>
          </a:ln>
        </p:spPr>
      </p:pic>
      <p:sp>
        <p:nvSpPr>
          <p:cNvPr id="28675" name="Rectangle 3"/>
          <p:cNvSpPr>
            <a:spLocks noChangeArrowheads="1"/>
          </p:cNvSpPr>
          <p:nvPr/>
        </p:nvSpPr>
        <p:spPr bwMode="auto">
          <a:xfrm>
            <a:off x="1568450" y="387350"/>
            <a:ext cx="5445125" cy="579438"/>
          </a:xfrm>
          <a:prstGeom prst="rect">
            <a:avLst/>
          </a:prstGeom>
          <a:noFill/>
          <a:ln w="9525">
            <a:noFill/>
            <a:miter lim="800000"/>
            <a:headEnd/>
            <a:tailEnd/>
          </a:ln>
        </p:spPr>
        <p:txBody>
          <a:bodyPr wrap="none">
            <a:spAutoFit/>
          </a:bodyPr>
          <a:lstStyle/>
          <a:p>
            <a:r>
              <a:rPr lang="it-IT" sz="3200" b="1">
                <a:latin typeface="Comic Sans MS" pitchFamily="66" charset="0"/>
              </a:rPr>
              <a:t> DNA/Histone interactions</a:t>
            </a:r>
            <a:endParaRPr lang="it-IT" b="1">
              <a:latin typeface="Comic Sans MS" pitchFamily="66" charset="0"/>
            </a:endParaRPr>
          </a:p>
        </p:txBody>
      </p:sp>
      <p:sp>
        <p:nvSpPr>
          <p:cNvPr id="28676" name="Freeform 4"/>
          <p:cNvSpPr>
            <a:spLocks/>
          </p:cNvSpPr>
          <p:nvPr/>
        </p:nvSpPr>
        <p:spPr bwMode="auto">
          <a:xfrm rot="-353624">
            <a:off x="1062038" y="1176338"/>
            <a:ext cx="1755775" cy="1184275"/>
          </a:xfrm>
          <a:custGeom>
            <a:avLst/>
            <a:gdLst>
              <a:gd name="T0" fmla="*/ 2147483647 w 1106"/>
              <a:gd name="T1" fmla="*/ 2147483647 h 746"/>
              <a:gd name="T2" fmla="*/ 2147483647 w 1106"/>
              <a:gd name="T3" fmla="*/ 2147483647 h 746"/>
              <a:gd name="T4" fmla="*/ 2147483647 w 1106"/>
              <a:gd name="T5" fmla="*/ 2147483647 h 746"/>
              <a:gd name="T6" fmla="*/ 0 w 1106"/>
              <a:gd name="T7" fmla="*/ 2147483647 h 746"/>
              <a:gd name="T8" fmla="*/ 2147483647 w 1106"/>
              <a:gd name="T9" fmla="*/ 2147483647 h 746"/>
              <a:gd name="T10" fmla="*/ 2147483647 w 1106"/>
              <a:gd name="T11" fmla="*/ 2147483647 h 746"/>
              <a:gd name="T12" fmla="*/ 2147483647 w 1106"/>
              <a:gd name="T13" fmla="*/ 2147483647 h 746"/>
              <a:gd name="T14" fmla="*/ 2147483647 w 1106"/>
              <a:gd name="T15" fmla="*/ 2147483647 h 746"/>
              <a:gd name="T16" fmla="*/ 2147483647 w 1106"/>
              <a:gd name="T17" fmla="*/ 2147483647 h 746"/>
              <a:gd name="T18" fmla="*/ 2147483647 w 1106"/>
              <a:gd name="T19" fmla="*/ 2147483647 h 746"/>
              <a:gd name="T20" fmla="*/ 2147483647 w 1106"/>
              <a:gd name="T21" fmla="*/ 2147483647 h 746"/>
              <a:gd name="T22" fmla="*/ 2147483647 w 1106"/>
              <a:gd name="T23" fmla="*/ 2147483647 h 746"/>
              <a:gd name="T24" fmla="*/ 2147483647 w 1106"/>
              <a:gd name="T25" fmla="*/ 2147483647 h 746"/>
              <a:gd name="T26" fmla="*/ 2147483647 w 1106"/>
              <a:gd name="T27" fmla="*/ 2147483647 h 746"/>
              <a:gd name="T28" fmla="*/ 2147483647 w 1106"/>
              <a:gd name="T29" fmla="*/ 0 h 7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06"/>
              <a:gd name="T46" fmla="*/ 0 h 746"/>
              <a:gd name="T47" fmla="*/ 1106 w 1106"/>
              <a:gd name="T48" fmla="*/ 746 h 7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06" h="746">
                <a:moveTo>
                  <a:pt x="1063" y="189"/>
                </a:moveTo>
                <a:cubicBezTo>
                  <a:pt x="729" y="192"/>
                  <a:pt x="393" y="172"/>
                  <a:pt x="60" y="197"/>
                </a:cubicBezTo>
                <a:cubicBezTo>
                  <a:pt x="22" y="200"/>
                  <a:pt x="19" y="342"/>
                  <a:pt x="18" y="351"/>
                </a:cubicBezTo>
                <a:cubicBezTo>
                  <a:pt x="13" y="397"/>
                  <a:pt x="0" y="489"/>
                  <a:pt x="0" y="489"/>
                </a:cubicBezTo>
                <a:cubicBezTo>
                  <a:pt x="0" y="491"/>
                  <a:pt x="9" y="612"/>
                  <a:pt x="18" y="634"/>
                </a:cubicBezTo>
                <a:cubicBezTo>
                  <a:pt x="40" y="690"/>
                  <a:pt x="110" y="707"/>
                  <a:pt x="163" y="711"/>
                </a:cubicBezTo>
                <a:cubicBezTo>
                  <a:pt x="351" y="726"/>
                  <a:pt x="436" y="729"/>
                  <a:pt x="609" y="737"/>
                </a:cubicBezTo>
                <a:cubicBezTo>
                  <a:pt x="712" y="734"/>
                  <a:pt x="816" y="746"/>
                  <a:pt x="918" y="729"/>
                </a:cubicBezTo>
                <a:cubicBezTo>
                  <a:pt x="921" y="728"/>
                  <a:pt x="1021" y="634"/>
                  <a:pt x="1038" y="617"/>
                </a:cubicBezTo>
                <a:cubicBezTo>
                  <a:pt x="1052" y="575"/>
                  <a:pt x="1075" y="546"/>
                  <a:pt x="1089" y="506"/>
                </a:cubicBezTo>
                <a:cubicBezTo>
                  <a:pt x="1106" y="407"/>
                  <a:pt x="1063" y="351"/>
                  <a:pt x="995" y="283"/>
                </a:cubicBezTo>
                <a:cubicBezTo>
                  <a:pt x="989" y="266"/>
                  <a:pt x="986" y="247"/>
                  <a:pt x="978" y="231"/>
                </a:cubicBezTo>
                <a:cubicBezTo>
                  <a:pt x="974" y="224"/>
                  <a:pt x="964" y="221"/>
                  <a:pt x="960" y="214"/>
                </a:cubicBezTo>
                <a:cubicBezTo>
                  <a:pt x="940" y="175"/>
                  <a:pt x="941" y="152"/>
                  <a:pt x="909" y="120"/>
                </a:cubicBezTo>
                <a:lnTo>
                  <a:pt x="840" y="0"/>
                </a:lnTo>
              </a:path>
            </a:pathLst>
          </a:custGeom>
          <a:noFill/>
          <a:ln w="38100">
            <a:solidFill>
              <a:srgbClr val="CC0000"/>
            </a:solidFill>
            <a:round/>
            <a:headEnd/>
            <a:tailEnd/>
          </a:ln>
        </p:spPr>
        <p:txBody>
          <a:bodyPr wrap="none" anchor="ctr"/>
          <a:lstStyle/>
          <a:p>
            <a:endParaRPr lang="it-IT"/>
          </a:p>
        </p:txBody>
      </p:sp>
      <p:sp>
        <p:nvSpPr>
          <p:cNvPr id="28677" name="Text Box 5"/>
          <p:cNvSpPr txBox="1">
            <a:spLocks noChangeArrowheads="1"/>
          </p:cNvSpPr>
          <p:nvPr/>
        </p:nvSpPr>
        <p:spPr bwMode="auto">
          <a:xfrm>
            <a:off x="796925" y="3746500"/>
            <a:ext cx="6931025" cy="825500"/>
          </a:xfrm>
          <a:prstGeom prst="rect">
            <a:avLst/>
          </a:prstGeom>
          <a:noFill/>
          <a:ln w="9525">
            <a:noFill/>
            <a:miter lim="800000"/>
            <a:headEnd/>
            <a:tailEnd/>
          </a:ln>
        </p:spPr>
        <p:txBody>
          <a:bodyPr wrap="none">
            <a:spAutoFit/>
          </a:bodyPr>
          <a:lstStyle/>
          <a:p>
            <a:r>
              <a:rPr lang="it-IT" sz="1600" b="1">
                <a:latin typeface="Comic Sans MS" pitchFamily="66" charset="0"/>
              </a:rPr>
              <a:t>Histones associate with a great variety of genomic sequences but …</a:t>
            </a:r>
          </a:p>
          <a:p>
            <a:endParaRPr lang="it-IT" sz="1600" b="1">
              <a:latin typeface="Comic Sans MS" pitchFamily="66" charset="0"/>
            </a:endParaRPr>
          </a:p>
          <a:p>
            <a:r>
              <a:rPr lang="it-IT" sz="1600" b="1">
                <a:latin typeface="Comic Sans MS" pitchFamily="66" charset="0"/>
              </a:rPr>
              <a:t>…different sequences can present the same structural arrangement</a:t>
            </a:r>
          </a:p>
        </p:txBody>
      </p:sp>
      <p:sp>
        <p:nvSpPr>
          <p:cNvPr id="28678" name="Text Box 6"/>
          <p:cNvSpPr txBox="1">
            <a:spLocks noChangeArrowheads="1"/>
          </p:cNvSpPr>
          <p:nvPr/>
        </p:nvSpPr>
        <p:spPr bwMode="auto">
          <a:xfrm>
            <a:off x="1711325" y="4954588"/>
            <a:ext cx="4867275" cy="336550"/>
          </a:xfrm>
          <a:prstGeom prst="rect">
            <a:avLst/>
          </a:prstGeom>
          <a:noFill/>
          <a:ln w="9525">
            <a:noFill/>
            <a:miter lim="800000"/>
            <a:headEnd/>
            <a:tailEnd/>
          </a:ln>
        </p:spPr>
        <p:txBody>
          <a:bodyPr wrap="none">
            <a:spAutoFit/>
          </a:bodyPr>
          <a:lstStyle/>
          <a:p>
            <a:r>
              <a:rPr lang="it-IT" sz="1600" b="1">
                <a:latin typeface="Comic Sans MS" pitchFamily="66" charset="0"/>
              </a:rPr>
              <a:t>Conformational flexibility of sequences families</a:t>
            </a:r>
          </a:p>
        </p:txBody>
      </p:sp>
      <p:sp>
        <p:nvSpPr>
          <p:cNvPr id="28679" name="Text Box 7"/>
          <p:cNvSpPr txBox="1">
            <a:spLocks noChangeArrowheads="1"/>
          </p:cNvSpPr>
          <p:nvPr/>
        </p:nvSpPr>
        <p:spPr bwMode="auto">
          <a:xfrm>
            <a:off x="1878013" y="5930900"/>
            <a:ext cx="4597400" cy="336550"/>
          </a:xfrm>
          <a:prstGeom prst="rect">
            <a:avLst/>
          </a:prstGeom>
          <a:noFill/>
          <a:ln w="9525">
            <a:noFill/>
            <a:miter lim="800000"/>
            <a:headEnd/>
            <a:tailEnd/>
          </a:ln>
        </p:spPr>
        <p:txBody>
          <a:bodyPr wrap="none">
            <a:spAutoFit/>
          </a:bodyPr>
          <a:lstStyle/>
          <a:p>
            <a:r>
              <a:rPr lang="it-IT" sz="1600" b="1">
                <a:latin typeface="Comic Sans MS" pitchFamily="66" charset="0"/>
              </a:rPr>
              <a:t>Their localization in the nucleosomal particle</a:t>
            </a:r>
          </a:p>
        </p:txBody>
      </p:sp>
      <p:sp>
        <p:nvSpPr>
          <p:cNvPr id="28680" name="AutoShape 8"/>
          <p:cNvSpPr>
            <a:spLocks noChangeArrowheads="1"/>
          </p:cNvSpPr>
          <p:nvPr/>
        </p:nvSpPr>
        <p:spPr bwMode="auto">
          <a:xfrm>
            <a:off x="4232275" y="5278438"/>
            <a:ext cx="377825" cy="684212"/>
          </a:xfrm>
          <a:prstGeom prst="upDownArrow">
            <a:avLst>
              <a:gd name="adj1" fmla="val 50000"/>
              <a:gd name="adj2" fmla="val 36218"/>
            </a:avLst>
          </a:prstGeom>
          <a:solidFill>
            <a:schemeClr val="tx2"/>
          </a:solidFill>
          <a:ln w="9525">
            <a:solidFill>
              <a:schemeClr val="tx1"/>
            </a:solidFill>
            <a:miter lim="800000"/>
            <a:headEnd/>
            <a:tailEnd/>
          </a:ln>
        </p:spPr>
        <p:txBody>
          <a:bodyPr wrap="none" anchor="ctr"/>
          <a:lstStyle/>
          <a:p>
            <a:endParaRPr lang="it-IT"/>
          </a:p>
        </p:txBody>
      </p:sp>
      <p:pic>
        <p:nvPicPr>
          <p:cNvPr id="9"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17"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2284413" y="431800"/>
            <a:ext cx="3544887" cy="457200"/>
          </a:xfrm>
          <a:prstGeom prst="rect">
            <a:avLst/>
          </a:prstGeom>
          <a:noFill/>
          <a:ln w="9525">
            <a:noFill/>
            <a:miter lim="800000"/>
            <a:headEnd/>
            <a:tailEnd/>
          </a:ln>
        </p:spPr>
        <p:txBody>
          <a:bodyPr wrap="none">
            <a:spAutoFit/>
          </a:bodyPr>
          <a:lstStyle/>
          <a:p>
            <a:r>
              <a:rPr lang="it-IT" b="1"/>
              <a:t>DNA/Histone interactions</a:t>
            </a:r>
          </a:p>
        </p:txBody>
      </p:sp>
      <p:sp>
        <p:nvSpPr>
          <p:cNvPr id="30723" name="Rectangle 3"/>
          <p:cNvSpPr>
            <a:spLocks noChangeArrowheads="1"/>
          </p:cNvSpPr>
          <p:nvPr/>
        </p:nvSpPr>
        <p:spPr bwMode="auto">
          <a:xfrm>
            <a:off x="585788" y="1246188"/>
            <a:ext cx="5526087" cy="336550"/>
          </a:xfrm>
          <a:prstGeom prst="rect">
            <a:avLst/>
          </a:prstGeom>
          <a:noFill/>
          <a:ln w="9525">
            <a:noFill/>
            <a:miter lim="800000"/>
            <a:headEnd/>
            <a:tailEnd/>
          </a:ln>
        </p:spPr>
        <p:txBody>
          <a:bodyPr wrap="none">
            <a:spAutoFit/>
          </a:bodyPr>
          <a:lstStyle/>
          <a:p>
            <a:r>
              <a:rPr lang="it-IT" sz="1600" b="1">
                <a:solidFill>
                  <a:schemeClr val="accent2"/>
                </a:solidFill>
                <a:latin typeface="Comic Sans MS" pitchFamily="66" charset="0"/>
              </a:rPr>
              <a:t>ROTATIONAL parameters	 	</a:t>
            </a:r>
            <a:r>
              <a:rPr lang="it-IT" sz="1600" b="1">
                <a:latin typeface="Comic Sans MS" pitchFamily="66" charset="0"/>
              </a:rPr>
              <a:t>10 bp periodicity</a:t>
            </a:r>
            <a:endParaRPr lang="it-IT" sz="1600" b="1">
              <a:solidFill>
                <a:schemeClr val="accent2"/>
              </a:solidFill>
              <a:latin typeface="Comic Sans MS" pitchFamily="66" charset="0"/>
            </a:endParaRPr>
          </a:p>
        </p:txBody>
      </p:sp>
      <p:pic>
        <p:nvPicPr>
          <p:cNvPr id="30724" name="Picture 4"/>
          <p:cNvPicPr>
            <a:picLocks noChangeAspect="1" noChangeArrowheads="1"/>
          </p:cNvPicPr>
          <p:nvPr/>
        </p:nvPicPr>
        <p:blipFill>
          <a:blip r:embed="rId4"/>
          <a:srcRect/>
          <a:stretch>
            <a:fillRect/>
          </a:stretch>
        </p:blipFill>
        <p:spPr bwMode="auto">
          <a:xfrm>
            <a:off x="708025" y="1820863"/>
            <a:ext cx="4502150" cy="1350962"/>
          </a:xfrm>
          <a:prstGeom prst="rect">
            <a:avLst/>
          </a:prstGeom>
          <a:noFill/>
          <a:ln w="38100">
            <a:solidFill>
              <a:schemeClr val="tx1"/>
            </a:solidFill>
            <a:miter lim="800000"/>
            <a:headEnd/>
            <a:tailEnd/>
          </a:ln>
        </p:spPr>
      </p:pic>
      <p:sp>
        <p:nvSpPr>
          <p:cNvPr id="30725" name="Text Box 5"/>
          <p:cNvSpPr txBox="1">
            <a:spLocks noChangeArrowheads="1"/>
          </p:cNvSpPr>
          <p:nvPr/>
        </p:nvSpPr>
        <p:spPr bwMode="auto">
          <a:xfrm>
            <a:off x="1370013" y="2908300"/>
            <a:ext cx="744537" cy="274638"/>
          </a:xfrm>
          <a:prstGeom prst="rect">
            <a:avLst/>
          </a:prstGeom>
          <a:noFill/>
          <a:ln w="9525">
            <a:noFill/>
            <a:miter lim="800000"/>
            <a:headEnd/>
            <a:tailEnd/>
          </a:ln>
        </p:spPr>
        <p:txBody>
          <a:bodyPr wrap="none">
            <a:spAutoFit/>
          </a:bodyPr>
          <a:lstStyle/>
          <a:p>
            <a:r>
              <a:rPr lang="it-IT" sz="1200" b="1">
                <a:latin typeface="Comic Sans MS" pitchFamily="66" charset="0"/>
              </a:rPr>
              <a:t>TWIST</a:t>
            </a:r>
          </a:p>
        </p:txBody>
      </p:sp>
      <p:sp>
        <p:nvSpPr>
          <p:cNvPr id="30726" name="Text Box 6"/>
          <p:cNvSpPr txBox="1">
            <a:spLocks noChangeArrowheads="1"/>
          </p:cNvSpPr>
          <p:nvPr/>
        </p:nvSpPr>
        <p:spPr bwMode="auto">
          <a:xfrm>
            <a:off x="2897188" y="2911475"/>
            <a:ext cx="571500" cy="274638"/>
          </a:xfrm>
          <a:prstGeom prst="rect">
            <a:avLst/>
          </a:prstGeom>
          <a:noFill/>
          <a:ln w="9525">
            <a:noFill/>
            <a:miter lim="800000"/>
            <a:headEnd/>
            <a:tailEnd/>
          </a:ln>
        </p:spPr>
        <p:txBody>
          <a:bodyPr wrap="none">
            <a:spAutoFit/>
          </a:bodyPr>
          <a:lstStyle/>
          <a:p>
            <a:r>
              <a:rPr lang="it-IT" sz="1200" b="1">
                <a:latin typeface="Comic Sans MS" pitchFamily="66" charset="0"/>
              </a:rPr>
              <a:t>ROLL</a:t>
            </a:r>
          </a:p>
        </p:txBody>
      </p:sp>
      <p:sp>
        <p:nvSpPr>
          <p:cNvPr id="30727" name="Text Box 7"/>
          <p:cNvSpPr txBox="1">
            <a:spLocks noChangeArrowheads="1"/>
          </p:cNvSpPr>
          <p:nvPr/>
        </p:nvSpPr>
        <p:spPr bwMode="auto">
          <a:xfrm>
            <a:off x="4573588" y="2900363"/>
            <a:ext cx="563562" cy="274637"/>
          </a:xfrm>
          <a:prstGeom prst="rect">
            <a:avLst/>
          </a:prstGeom>
          <a:noFill/>
          <a:ln w="9525">
            <a:noFill/>
            <a:miter lim="800000"/>
            <a:headEnd/>
            <a:tailEnd/>
          </a:ln>
        </p:spPr>
        <p:txBody>
          <a:bodyPr wrap="none">
            <a:spAutoFit/>
          </a:bodyPr>
          <a:lstStyle/>
          <a:p>
            <a:r>
              <a:rPr lang="it-IT" sz="1200" b="1">
                <a:latin typeface="Comic Sans MS" pitchFamily="66" charset="0"/>
              </a:rPr>
              <a:t>TILT</a:t>
            </a:r>
          </a:p>
        </p:txBody>
      </p:sp>
      <p:pic>
        <p:nvPicPr>
          <p:cNvPr id="30728" name="Picture 8"/>
          <p:cNvPicPr>
            <a:picLocks noChangeAspect="1" noChangeArrowheads="1"/>
          </p:cNvPicPr>
          <p:nvPr/>
        </p:nvPicPr>
        <p:blipFill>
          <a:blip r:embed="rId5"/>
          <a:srcRect/>
          <a:stretch>
            <a:fillRect/>
          </a:stretch>
        </p:blipFill>
        <p:spPr bwMode="auto">
          <a:xfrm>
            <a:off x="6013450" y="3695700"/>
            <a:ext cx="2393950" cy="2071688"/>
          </a:xfrm>
          <a:prstGeom prst="rect">
            <a:avLst/>
          </a:prstGeom>
          <a:noFill/>
          <a:ln w="38100">
            <a:solidFill>
              <a:schemeClr val="tx1"/>
            </a:solidFill>
            <a:miter lim="800000"/>
            <a:headEnd/>
            <a:tailEnd/>
          </a:ln>
        </p:spPr>
      </p:pic>
      <p:sp>
        <p:nvSpPr>
          <p:cNvPr id="30729" name="Text Box 9"/>
          <p:cNvSpPr txBox="1">
            <a:spLocks noChangeArrowheads="1"/>
          </p:cNvSpPr>
          <p:nvPr/>
        </p:nvSpPr>
        <p:spPr bwMode="auto">
          <a:xfrm>
            <a:off x="668338" y="3573463"/>
            <a:ext cx="4614862" cy="2047875"/>
          </a:xfrm>
          <a:prstGeom prst="rect">
            <a:avLst/>
          </a:prstGeom>
          <a:noFill/>
          <a:ln w="9525">
            <a:noFill/>
            <a:miter lim="800000"/>
            <a:headEnd/>
            <a:tailEnd/>
          </a:ln>
        </p:spPr>
        <p:txBody>
          <a:bodyPr>
            <a:spAutoFit/>
          </a:bodyPr>
          <a:lstStyle/>
          <a:p>
            <a:r>
              <a:rPr lang="it-IT" sz="1600" b="1">
                <a:latin typeface="Comic Sans MS" pitchFamily="66" charset="0"/>
              </a:rPr>
              <a:t>Seq d(AA/TT)</a:t>
            </a:r>
          </a:p>
          <a:p>
            <a:r>
              <a:rPr lang="it-IT" sz="1600" b="1">
                <a:latin typeface="Comic Sans MS" pitchFamily="66" charset="0"/>
              </a:rPr>
              <a:t>ROLL angle</a:t>
            </a:r>
            <a:r>
              <a:rPr lang="it-IT" sz="1600">
                <a:latin typeface="Comic Sans MS" pitchFamily="66" charset="0"/>
              </a:rPr>
              <a:t>                       Close to 0</a:t>
            </a:r>
          </a:p>
          <a:p>
            <a:endParaRPr lang="it-IT" sz="1600">
              <a:latin typeface="Comic Sans MS" pitchFamily="66" charset="0"/>
            </a:endParaRPr>
          </a:p>
          <a:p>
            <a:r>
              <a:rPr lang="it-IT" sz="1600" b="1">
                <a:latin typeface="Comic Sans MS" pitchFamily="66" charset="0"/>
              </a:rPr>
              <a:t>propeller twist</a:t>
            </a:r>
            <a:r>
              <a:rPr lang="it-IT" sz="1600">
                <a:latin typeface="Comic Sans MS" pitchFamily="66" charset="0"/>
              </a:rPr>
              <a:t> &gt;	         Large with crossbond</a:t>
            </a:r>
          </a:p>
          <a:p>
            <a:endParaRPr lang="it-IT" sz="1600">
              <a:latin typeface="Comic Sans MS" pitchFamily="66" charset="0"/>
            </a:endParaRPr>
          </a:p>
          <a:p>
            <a:r>
              <a:rPr lang="it-IT" sz="1600" b="1">
                <a:latin typeface="Comic Sans MS" pitchFamily="66" charset="0"/>
              </a:rPr>
              <a:t>Seq d(GC/CG)</a:t>
            </a:r>
          </a:p>
          <a:p>
            <a:r>
              <a:rPr lang="it-IT" sz="1600" b="1">
                <a:latin typeface="Comic Sans MS" pitchFamily="66" charset="0"/>
              </a:rPr>
              <a:t>ROLL angle</a:t>
            </a:r>
            <a:r>
              <a:rPr lang="it-IT" sz="1600">
                <a:latin typeface="Comic Sans MS" pitchFamily="66" charset="0"/>
              </a:rPr>
              <a:t> 		Negative (-20° )	                  opens the major groove</a:t>
            </a:r>
          </a:p>
        </p:txBody>
      </p:sp>
      <p:pic>
        <p:nvPicPr>
          <p:cNvPr id="30730" name="Picture 10"/>
          <p:cNvPicPr>
            <a:picLocks noChangeAspect="1" noChangeArrowheads="1"/>
          </p:cNvPicPr>
          <p:nvPr/>
        </p:nvPicPr>
        <p:blipFill>
          <a:blip r:embed="rId6"/>
          <a:srcRect/>
          <a:stretch>
            <a:fillRect/>
          </a:stretch>
        </p:blipFill>
        <p:spPr bwMode="auto">
          <a:xfrm>
            <a:off x="6924675" y="633413"/>
            <a:ext cx="2085975" cy="2859087"/>
          </a:xfrm>
          <a:prstGeom prst="rect">
            <a:avLst/>
          </a:prstGeom>
          <a:noFill/>
          <a:ln w="9525">
            <a:noFill/>
            <a:miter lim="800000"/>
            <a:headEnd/>
            <a:tailEnd/>
          </a:ln>
        </p:spPr>
      </p:pic>
      <p:sp>
        <p:nvSpPr>
          <p:cNvPr id="30731" name="Line 13"/>
          <p:cNvSpPr>
            <a:spLocks noChangeShapeType="1"/>
          </p:cNvSpPr>
          <p:nvPr/>
        </p:nvSpPr>
        <p:spPr bwMode="auto">
          <a:xfrm flipV="1">
            <a:off x="7972425" y="2308225"/>
            <a:ext cx="425450" cy="585788"/>
          </a:xfrm>
          <a:prstGeom prst="line">
            <a:avLst/>
          </a:prstGeom>
          <a:noFill/>
          <a:ln w="38100">
            <a:solidFill>
              <a:schemeClr val="tx1"/>
            </a:solidFill>
            <a:prstDash val="sysDot"/>
            <a:round/>
            <a:headEnd/>
            <a:tailEnd/>
          </a:ln>
        </p:spPr>
        <p:txBody>
          <a:bodyPr/>
          <a:lstStyle/>
          <a:p>
            <a:endParaRPr lang="it-IT"/>
          </a:p>
        </p:txBody>
      </p:sp>
      <p:pic>
        <p:nvPicPr>
          <p:cNvPr id="12" name="Segnale acust. registr.">
            <a:hlinkClick r:id="" action="ppaction://media"/>
          </p:cNvPr>
          <p:cNvPicPr>
            <a:picLocks noRot="1" noChangeAspect="1"/>
          </p:cNvPicPr>
          <p:nvPr>
            <a:wavAudioFile r:embed="rId1" name="Segnale acust. registr."/>
          </p:nvPr>
        </p:nvPicPr>
        <p:blipFill>
          <a:blip r:embed="rId7"/>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649"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1781175" y="1420813"/>
            <a:ext cx="5581650" cy="4010025"/>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1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4"/>
          <a:srcRect/>
          <a:stretch>
            <a:fillRect/>
          </a:stretch>
        </p:blipFill>
        <p:spPr bwMode="auto">
          <a:xfrm>
            <a:off x="100013" y="835025"/>
            <a:ext cx="9043987" cy="5641975"/>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37"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4"/>
          <a:srcRect/>
          <a:stretch>
            <a:fillRect/>
          </a:stretch>
        </p:blipFill>
        <p:spPr bwMode="auto">
          <a:xfrm>
            <a:off x="577850" y="2022475"/>
            <a:ext cx="3448050" cy="2505075"/>
          </a:xfrm>
          <a:prstGeom prst="rect">
            <a:avLst/>
          </a:prstGeom>
          <a:noFill/>
          <a:ln w="38100">
            <a:solidFill>
              <a:schemeClr val="tx1"/>
            </a:solidFill>
            <a:miter lim="800000"/>
            <a:headEnd/>
            <a:tailEnd/>
          </a:ln>
        </p:spPr>
      </p:pic>
      <p:sp>
        <p:nvSpPr>
          <p:cNvPr id="34819" name="Text Box 3"/>
          <p:cNvSpPr txBox="1">
            <a:spLocks noChangeArrowheads="1"/>
          </p:cNvSpPr>
          <p:nvPr/>
        </p:nvSpPr>
        <p:spPr bwMode="auto">
          <a:xfrm>
            <a:off x="3168650" y="322263"/>
            <a:ext cx="2276475" cy="579437"/>
          </a:xfrm>
          <a:prstGeom prst="rect">
            <a:avLst/>
          </a:prstGeom>
          <a:noFill/>
          <a:ln w="9525">
            <a:noFill/>
            <a:miter lim="800000"/>
            <a:headEnd/>
            <a:tailEnd/>
          </a:ln>
        </p:spPr>
        <p:txBody>
          <a:bodyPr wrap="none">
            <a:spAutoFit/>
          </a:bodyPr>
          <a:lstStyle/>
          <a:p>
            <a:pPr algn="ctr"/>
            <a:r>
              <a:rPr lang="it-IT" sz="3200" b="1">
                <a:latin typeface="Comic Sans MS" pitchFamily="66" charset="0"/>
              </a:rPr>
              <a:t>Boundaries</a:t>
            </a:r>
          </a:p>
        </p:txBody>
      </p:sp>
      <p:sp>
        <p:nvSpPr>
          <p:cNvPr id="34820" name="Text Box 4"/>
          <p:cNvSpPr txBox="1">
            <a:spLocks noChangeArrowheads="1"/>
          </p:cNvSpPr>
          <p:nvPr/>
        </p:nvSpPr>
        <p:spPr bwMode="auto">
          <a:xfrm>
            <a:off x="808038" y="1225550"/>
            <a:ext cx="3008312" cy="581025"/>
          </a:xfrm>
          <a:prstGeom prst="rect">
            <a:avLst/>
          </a:prstGeom>
          <a:noFill/>
          <a:ln w="9525">
            <a:noFill/>
            <a:miter lim="800000"/>
            <a:headEnd/>
            <a:tailEnd/>
          </a:ln>
        </p:spPr>
        <p:txBody>
          <a:bodyPr wrap="none">
            <a:spAutoFit/>
          </a:bodyPr>
          <a:lstStyle/>
          <a:p>
            <a:pPr algn="ctr"/>
            <a:r>
              <a:rPr lang="it-IT" sz="1600" b="1">
                <a:latin typeface="Comic Sans MS" pitchFamily="66" charset="0"/>
              </a:rPr>
              <a:t>Example: protein complex </a:t>
            </a:r>
          </a:p>
          <a:p>
            <a:pPr algn="ctr"/>
            <a:r>
              <a:rPr lang="it-IT" sz="1600" b="1">
                <a:latin typeface="Comic Sans MS" pitchFamily="66" charset="0"/>
              </a:rPr>
              <a:t>blocking chromatin spreading</a:t>
            </a:r>
          </a:p>
        </p:txBody>
      </p:sp>
      <p:sp>
        <p:nvSpPr>
          <p:cNvPr id="34821" name="Text Box 5"/>
          <p:cNvSpPr txBox="1">
            <a:spLocks noChangeArrowheads="1"/>
          </p:cNvSpPr>
          <p:nvPr/>
        </p:nvSpPr>
        <p:spPr bwMode="auto">
          <a:xfrm>
            <a:off x="4940300" y="1208088"/>
            <a:ext cx="3198813" cy="336550"/>
          </a:xfrm>
          <a:prstGeom prst="rect">
            <a:avLst/>
          </a:prstGeom>
          <a:noFill/>
          <a:ln w="9525">
            <a:noFill/>
            <a:miter lim="800000"/>
            <a:headEnd/>
            <a:tailEnd/>
          </a:ln>
        </p:spPr>
        <p:txBody>
          <a:bodyPr wrap="none">
            <a:spAutoFit/>
          </a:bodyPr>
          <a:lstStyle/>
          <a:p>
            <a:pPr algn="ctr"/>
            <a:r>
              <a:rPr lang="it-IT" sz="1600" b="1">
                <a:latin typeface="Comic Sans MS" pitchFamily="66" charset="0"/>
              </a:rPr>
              <a:t>Example: cruciform structures</a:t>
            </a:r>
          </a:p>
        </p:txBody>
      </p:sp>
      <p:pic>
        <p:nvPicPr>
          <p:cNvPr id="34822" name="Picture 6"/>
          <p:cNvPicPr>
            <a:picLocks noChangeAspect="1" noChangeArrowheads="1"/>
          </p:cNvPicPr>
          <p:nvPr/>
        </p:nvPicPr>
        <p:blipFill>
          <a:blip r:embed="rId5"/>
          <a:srcRect/>
          <a:stretch>
            <a:fillRect/>
          </a:stretch>
        </p:blipFill>
        <p:spPr bwMode="auto">
          <a:xfrm>
            <a:off x="5075238" y="2143125"/>
            <a:ext cx="3048000" cy="2400300"/>
          </a:xfrm>
          <a:prstGeom prst="rect">
            <a:avLst/>
          </a:prstGeom>
          <a:noFill/>
          <a:ln w="9525">
            <a:noFill/>
            <a:miter lim="800000"/>
            <a:headEnd/>
            <a:tailEnd/>
          </a:ln>
        </p:spPr>
      </p:pic>
      <p:sp>
        <p:nvSpPr>
          <p:cNvPr id="34823" name="Rectangle 7"/>
          <p:cNvSpPr>
            <a:spLocks noChangeArrowheads="1"/>
          </p:cNvSpPr>
          <p:nvPr/>
        </p:nvSpPr>
        <p:spPr bwMode="auto">
          <a:xfrm>
            <a:off x="4845050" y="2008188"/>
            <a:ext cx="3497263" cy="2544762"/>
          </a:xfrm>
          <a:prstGeom prst="rect">
            <a:avLst/>
          </a:prstGeom>
          <a:noFill/>
          <a:ln w="38100">
            <a:solidFill>
              <a:schemeClr val="tx1"/>
            </a:solidFill>
            <a:miter lim="800000"/>
            <a:headEnd/>
            <a:tailEnd/>
          </a:ln>
        </p:spPr>
        <p:txBody>
          <a:bodyPr wrap="none" anchor="ctr"/>
          <a:lstStyle/>
          <a:p>
            <a:endParaRPr lang="it-IT"/>
          </a:p>
        </p:txBody>
      </p:sp>
      <p:pic>
        <p:nvPicPr>
          <p:cNvPr id="34824" name="Picture 8"/>
          <p:cNvPicPr>
            <a:picLocks noChangeAspect="1" noChangeArrowheads="1"/>
          </p:cNvPicPr>
          <p:nvPr/>
        </p:nvPicPr>
        <p:blipFill>
          <a:blip r:embed="rId6"/>
          <a:srcRect/>
          <a:stretch>
            <a:fillRect/>
          </a:stretch>
        </p:blipFill>
        <p:spPr bwMode="auto">
          <a:xfrm>
            <a:off x="563563" y="5092700"/>
            <a:ext cx="7931150" cy="1327150"/>
          </a:xfrm>
          <a:prstGeom prst="rect">
            <a:avLst/>
          </a:prstGeom>
          <a:noFill/>
          <a:ln w="38100">
            <a:solidFill>
              <a:schemeClr val="tx1"/>
            </a:solidFill>
            <a:miter lim="800000"/>
            <a:headEnd/>
            <a:tailEnd/>
          </a:ln>
        </p:spPr>
      </p:pic>
      <p:sp>
        <p:nvSpPr>
          <p:cNvPr id="34825" name="Freeform 9"/>
          <p:cNvSpPr>
            <a:spLocks/>
          </p:cNvSpPr>
          <p:nvPr/>
        </p:nvSpPr>
        <p:spPr bwMode="auto">
          <a:xfrm>
            <a:off x="1108075" y="5302250"/>
            <a:ext cx="720725" cy="95250"/>
          </a:xfrm>
          <a:custGeom>
            <a:avLst/>
            <a:gdLst>
              <a:gd name="T0" fmla="*/ 0 w 454"/>
              <a:gd name="T1" fmla="*/ 2147483647 h 60"/>
              <a:gd name="T2" fmla="*/ 2147483647 w 454"/>
              <a:gd name="T3" fmla="*/ 0 h 60"/>
              <a:gd name="T4" fmla="*/ 0 60000 65536"/>
              <a:gd name="T5" fmla="*/ 0 60000 65536"/>
              <a:gd name="T6" fmla="*/ 0 w 454"/>
              <a:gd name="T7" fmla="*/ 0 h 60"/>
              <a:gd name="T8" fmla="*/ 454 w 454"/>
              <a:gd name="T9" fmla="*/ 60 h 60"/>
            </a:gdLst>
            <a:ahLst/>
            <a:cxnLst>
              <a:cxn ang="T4">
                <a:pos x="T0" y="T1"/>
              </a:cxn>
              <a:cxn ang="T5">
                <a:pos x="T2" y="T3"/>
              </a:cxn>
            </a:cxnLst>
            <a:rect l="T6" t="T7" r="T8" b="T9"/>
            <a:pathLst>
              <a:path w="454" h="60">
                <a:moveTo>
                  <a:pt x="0" y="60"/>
                </a:moveTo>
                <a:cubicBezTo>
                  <a:pt x="0" y="60"/>
                  <a:pt x="227" y="30"/>
                  <a:pt x="454" y="0"/>
                </a:cubicBezTo>
              </a:path>
            </a:pathLst>
          </a:custGeom>
          <a:noFill/>
          <a:ln w="38100">
            <a:solidFill>
              <a:srgbClr val="FF0000"/>
            </a:solidFill>
            <a:round/>
            <a:headEnd/>
            <a:tailEnd/>
          </a:ln>
        </p:spPr>
        <p:txBody>
          <a:bodyPr wrap="none" anchor="ctr"/>
          <a:lstStyle/>
          <a:p>
            <a:endParaRPr lang="it-IT"/>
          </a:p>
        </p:txBody>
      </p:sp>
      <p:pic>
        <p:nvPicPr>
          <p:cNvPr id="10" name="Segnale acust. registr.">
            <a:hlinkClick r:id="" action="ppaction://media"/>
          </p:cNvPr>
          <p:cNvPicPr>
            <a:picLocks noRot="1" noChangeAspect="1"/>
          </p:cNvPicPr>
          <p:nvPr>
            <a:wavAudioFile r:embed="rId1" name="Segnale acust. registr."/>
          </p:nvPr>
        </p:nvPicPr>
        <p:blipFill>
          <a:blip r:embed="rId7"/>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57"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noChangeArrowheads="1"/>
          </p:cNvPicPr>
          <p:nvPr/>
        </p:nvPicPr>
        <p:blipFill>
          <a:blip r:embed="rId5"/>
          <a:srcRect/>
          <a:stretch>
            <a:fillRect/>
          </a:stretch>
        </p:blipFill>
        <p:spPr bwMode="auto">
          <a:xfrm>
            <a:off x="304800" y="1143000"/>
            <a:ext cx="4343400" cy="4953000"/>
          </a:xfrm>
          <a:prstGeom prst="rect">
            <a:avLst/>
          </a:prstGeom>
          <a:noFill/>
          <a:ln w="9525">
            <a:noFill/>
            <a:miter lim="800000"/>
            <a:headEnd/>
            <a:tailEnd/>
          </a:ln>
        </p:spPr>
      </p:pic>
      <p:pic>
        <p:nvPicPr>
          <p:cNvPr id="4099" name="Picture 8"/>
          <p:cNvPicPr>
            <a:picLocks noChangeAspect="1" noChangeArrowheads="1"/>
          </p:cNvPicPr>
          <p:nvPr/>
        </p:nvPicPr>
        <p:blipFill>
          <a:blip r:embed="rId6"/>
          <a:srcRect/>
          <a:stretch>
            <a:fillRect/>
          </a:stretch>
        </p:blipFill>
        <p:spPr bwMode="auto">
          <a:xfrm>
            <a:off x="4572000" y="1143000"/>
            <a:ext cx="4173538" cy="4953000"/>
          </a:xfrm>
          <a:prstGeom prst="rect">
            <a:avLst/>
          </a:prstGeom>
          <a:noFill/>
          <a:ln w="9525">
            <a:noFill/>
            <a:miter lim="800000"/>
            <a:headEnd/>
            <a:tailEnd/>
          </a:ln>
        </p:spPr>
      </p:pic>
      <p:sp>
        <p:nvSpPr>
          <p:cNvPr id="4100" name="Text Box 10"/>
          <p:cNvSpPr txBox="1">
            <a:spLocks noChangeArrowheads="1"/>
          </p:cNvSpPr>
          <p:nvPr/>
        </p:nvSpPr>
        <p:spPr bwMode="auto">
          <a:xfrm>
            <a:off x="395288" y="261938"/>
            <a:ext cx="8597900" cy="579437"/>
          </a:xfrm>
          <a:prstGeom prst="rect">
            <a:avLst/>
          </a:prstGeom>
          <a:noFill/>
          <a:ln w="9525">
            <a:noFill/>
            <a:miter lim="800000"/>
            <a:headEnd/>
            <a:tailEnd/>
          </a:ln>
        </p:spPr>
        <p:txBody>
          <a:bodyPr wrap="none">
            <a:spAutoFit/>
          </a:bodyPr>
          <a:lstStyle/>
          <a:p>
            <a:r>
              <a:rPr lang="it-IT" sz="3200" b="1">
                <a:latin typeface="Comic Sans MS" pitchFamily="66" charset="0"/>
              </a:rPr>
              <a:t>An architecture of increasing complexity  </a:t>
            </a:r>
          </a:p>
        </p:txBody>
      </p:sp>
      <p:sp>
        <p:nvSpPr>
          <p:cNvPr id="4101" name="Rectangle 11"/>
          <p:cNvSpPr>
            <a:spLocks noChangeArrowheads="1"/>
          </p:cNvSpPr>
          <p:nvPr/>
        </p:nvSpPr>
        <p:spPr bwMode="auto">
          <a:xfrm>
            <a:off x="152400" y="838200"/>
            <a:ext cx="8839200" cy="5715000"/>
          </a:xfrm>
          <a:prstGeom prst="rect">
            <a:avLst/>
          </a:prstGeom>
          <a:noFill/>
          <a:ln w="38100">
            <a:solidFill>
              <a:schemeClr val="tx1"/>
            </a:solidFill>
            <a:miter lim="800000"/>
            <a:headEnd/>
            <a:tailEnd/>
          </a:ln>
        </p:spPr>
        <p:txBody>
          <a:bodyPr wrap="none" anchor="ctr"/>
          <a:lstStyle/>
          <a:p>
            <a:endParaRPr lang="it-IT"/>
          </a:p>
        </p:txBody>
      </p:sp>
      <p:sp>
        <p:nvSpPr>
          <p:cNvPr id="13327" name="Freeform 15"/>
          <p:cNvSpPr>
            <a:spLocks/>
          </p:cNvSpPr>
          <p:nvPr/>
        </p:nvSpPr>
        <p:spPr bwMode="auto">
          <a:xfrm>
            <a:off x="152400" y="990600"/>
            <a:ext cx="4419600" cy="2451100"/>
          </a:xfrm>
          <a:custGeom>
            <a:avLst/>
            <a:gdLst>
              <a:gd name="T0" fmla="*/ 2147483647 w 1864"/>
              <a:gd name="T1" fmla="*/ 2147483647 h 1544"/>
              <a:gd name="T2" fmla="*/ 2147483647 w 1864"/>
              <a:gd name="T3" fmla="*/ 2147483647 h 1544"/>
              <a:gd name="T4" fmla="*/ 2147483647 w 1864"/>
              <a:gd name="T5" fmla="*/ 2147483647 h 1544"/>
              <a:gd name="T6" fmla="*/ 2147483647 w 1864"/>
              <a:gd name="T7" fmla="*/ 2147483647 h 1544"/>
              <a:gd name="T8" fmla="*/ 2147483647 w 1864"/>
              <a:gd name="T9" fmla="*/ 2147483647 h 1544"/>
              <a:gd name="T10" fmla="*/ 2147483647 w 1864"/>
              <a:gd name="T11" fmla="*/ 2147483647 h 1544"/>
              <a:gd name="T12" fmla="*/ 2147483647 w 1864"/>
              <a:gd name="T13" fmla="*/ 2147483647 h 1544"/>
              <a:gd name="T14" fmla="*/ 2147483647 w 1864"/>
              <a:gd name="T15" fmla="*/ 2147483647 h 1544"/>
              <a:gd name="T16" fmla="*/ 2147483647 w 1864"/>
              <a:gd name="T17" fmla="*/ 2147483647 h 1544"/>
              <a:gd name="T18" fmla="*/ 2147483647 w 1864"/>
              <a:gd name="T19" fmla="*/ 2147483647 h 1544"/>
              <a:gd name="T20" fmla="*/ 2147483647 w 1864"/>
              <a:gd name="T21" fmla="*/ 2147483647 h 1544"/>
              <a:gd name="T22" fmla="*/ 2147483647 w 1864"/>
              <a:gd name="T23" fmla="*/ 2147483647 h 1544"/>
              <a:gd name="T24" fmla="*/ 2147483647 w 1864"/>
              <a:gd name="T25" fmla="*/ 2147483647 h 1544"/>
              <a:gd name="T26" fmla="*/ 2147483647 w 1864"/>
              <a:gd name="T27" fmla="*/ 2147483647 h 1544"/>
              <a:gd name="T28" fmla="*/ 2147483647 w 1864"/>
              <a:gd name="T29" fmla="*/ 2147483647 h 1544"/>
              <a:gd name="T30" fmla="*/ 2147483647 w 1864"/>
              <a:gd name="T31" fmla="*/ 2147483647 h 1544"/>
              <a:gd name="T32" fmla="*/ 2147483647 w 1864"/>
              <a:gd name="T33" fmla="*/ 2147483647 h 1544"/>
              <a:gd name="T34" fmla="*/ 2147483647 w 1864"/>
              <a:gd name="T35" fmla="*/ 2147483647 h 1544"/>
              <a:gd name="T36" fmla="*/ 2147483647 w 1864"/>
              <a:gd name="T37" fmla="*/ 2147483647 h 1544"/>
              <a:gd name="T38" fmla="*/ 2147483647 w 1864"/>
              <a:gd name="T39" fmla="*/ 0 h 1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64"/>
              <a:gd name="T61" fmla="*/ 0 h 1544"/>
              <a:gd name="T62" fmla="*/ 1864 w 1864"/>
              <a:gd name="T63" fmla="*/ 1544 h 1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64" h="1544">
                <a:moveTo>
                  <a:pt x="1848" y="192"/>
                </a:moveTo>
                <a:cubicBezTo>
                  <a:pt x="1784" y="176"/>
                  <a:pt x="1720" y="160"/>
                  <a:pt x="1608" y="144"/>
                </a:cubicBezTo>
                <a:cubicBezTo>
                  <a:pt x="1496" y="128"/>
                  <a:pt x="1328" y="104"/>
                  <a:pt x="1176" y="96"/>
                </a:cubicBezTo>
                <a:cubicBezTo>
                  <a:pt x="1024" y="88"/>
                  <a:pt x="816" y="88"/>
                  <a:pt x="696" y="96"/>
                </a:cubicBezTo>
                <a:cubicBezTo>
                  <a:pt x="576" y="104"/>
                  <a:pt x="528" y="120"/>
                  <a:pt x="456" y="144"/>
                </a:cubicBezTo>
                <a:cubicBezTo>
                  <a:pt x="384" y="168"/>
                  <a:pt x="320" y="200"/>
                  <a:pt x="264" y="240"/>
                </a:cubicBezTo>
                <a:cubicBezTo>
                  <a:pt x="208" y="280"/>
                  <a:pt x="160" y="312"/>
                  <a:pt x="120" y="384"/>
                </a:cubicBezTo>
                <a:cubicBezTo>
                  <a:pt x="80" y="456"/>
                  <a:pt x="40" y="568"/>
                  <a:pt x="24" y="672"/>
                </a:cubicBezTo>
                <a:cubicBezTo>
                  <a:pt x="8" y="776"/>
                  <a:pt x="0" y="904"/>
                  <a:pt x="24" y="1008"/>
                </a:cubicBezTo>
                <a:cubicBezTo>
                  <a:pt x="48" y="1112"/>
                  <a:pt x="56" y="1224"/>
                  <a:pt x="168" y="1296"/>
                </a:cubicBezTo>
                <a:cubicBezTo>
                  <a:pt x="280" y="1368"/>
                  <a:pt x="520" y="1400"/>
                  <a:pt x="696" y="1440"/>
                </a:cubicBezTo>
                <a:cubicBezTo>
                  <a:pt x="872" y="1480"/>
                  <a:pt x="1080" y="1544"/>
                  <a:pt x="1224" y="1536"/>
                </a:cubicBezTo>
                <a:cubicBezTo>
                  <a:pt x="1368" y="1528"/>
                  <a:pt x="1472" y="1456"/>
                  <a:pt x="1560" y="1392"/>
                </a:cubicBezTo>
                <a:cubicBezTo>
                  <a:pt x="1648" y="1328"/>
                  <a:pt x="1712" y="1240"/>
                  <a:pt x="1752" y="1152"/>
                </a:cubicBezTo>
                <a:cubicBezTo>
                  <a:pt x="1792" y="1064"/>
                  <a:pt x="1784" y="960"/>
                  <a:pt x="1800" y="864"/>
                </a:cubicBezTo>
                <a:cubicBezTo>
                  <a:pt x="1816" y="768"/>
                  <a:pt x="1840" y="656"/>
                  <a:pt x="1848" y="576"/>
                </a:cubicBezTo>
                <a:cubicBezTo>
                  <a:pt x="1856" y="496"/>
                  <a:pt x="1848" y="432"/>
                  <a:pt x="1848" y="384"/>
                </a:cubicBezTo>
                <a:cubicBezTo>
                  <a:pt x="1848" y="336"/>
                  <a:pt x="1864" y="320"/>
                  <a:pt x="1848" y="288"/>
                </a:cubicBezTo>
                <a:cubicBezTo>
                  <a:pt x="1832" y="256"/>
                  <a:pt x="1800" y="240"/>
                  <a:pt x="1752" y="192"/>
                </a:cubicBezTo>
                <a:cubicBezTo>
                  <a:pt x="1704" y="144"/>
                  <a:pt x="1592" y="32"/>
                  <a:pt x="1560" y="0"/>
                </a:cubicBezTo>
              </a:path>
            </a:pathLst>
          </a:custGeom>
          <a:noFill/>
          <a:ln w="38100">
            <a:solidFill>
              <a:srgbClr val="CC0000"/>
            </a:solidFill>
            <a:round/>
            <a:headEnd/>
            <a:tailEnd/>
          </a:ln>
        </p:spPr>
        <p:txBody>
          <a:bodyPr wrap="none" anchor="ctr"/>
          <a:lstStyle/>
          <a:p>
            <a:endParaRPr lang="it-IT"/>
          </a:p>
        </p:txBody>
      </p:sp>
      <p:sp>
        <p:nvSpPr>
          <p:cNvPr id="13328" name="Freeform 16"/>
          <p:cNvSpPr>
            <a:spLocks/>
          </p:cNvSpPr>
          <p:nvPr/>
        </p:nvSpPr>
        <p:spPr bwMode="auto">
          <a:xfrm rot="-658054">
            <a:off x="4724400" y="1054100"/>
            <a:ext cx="4038600" cy="2451100"/>
          </a:xfrm>
          <a:custGeom>
            <a:avLst/>
            <a:gdLst>
              <a:gd name="T0" fmla="*/ 2147483647 w 1864"/>
              <a:gd name="T1" fmla="*/ 2147483647 h 1544"/>
              <a:gd name="T2" fmla="*/ 2147483647 w 1864"/>
              <a:gd name="T3" fmla="*/ 2147483647 h 1544"/>
              <a:gd name="T4" fmla="*/ 2147483647 w 1864"/>
              <a:gd name="T5" fmla="*/ 2147483647 h 1544"/>
              <a:gd name="T6" fmla="*/ 2147483647 w 1864"/>
              <a:gd name="T7" fmla="*/ 2147483647 h 1544"/>
              <a:gd name="T8" fmla="*/ 2147483647 w 1864"/>
              <a:gd name="T9" fmla="*/ 2147483647 h 1544"/>
              <a:gd name="T10" fmla="*/ 2147483647 w 1864"/>
              <a:gd name="T11" fmla="*/ 2147483647 h 1544"/>
              <a:gd name="T12" fmla="*/ 2147483647 w 1864"/>
              <a:gd name="T13" fmla="*/ 2147483647 h 1544"/>
              <a:gd name="T14" fmla="*/ 2147483647 w 1864"/>
              <a:gd name="T15" fmla="*/ 2147483647 h 1544"/>
              <a:gd name="T16" fmla="*/ 2147483647 w 1864"/>
              <a:gd name="T17" fmla="*/ 2147483647 h 1544"/>
              <a:gd name="T18" fmla="*/ 2147483647 w 1864"/>
              <a:gd name="T19" fmla="*/ 2147483647 h 1544"/>
              <a:gd name="T20" fmla="*/ 2147483647 w 1864"/>
              <a:gd name="T21" fmla="*/ 2147483647 h 1544"/>
              <a:gd name="T22" fmla="*/ 2147483647 w 1864"/>
              <a:gd name="T23" fmla="*/ 2147483647 h 1544"/>
              <a:gd name="T24" fmla="*/ 2147483647 w 1864"/>
              <a:gd name="T25" fmla="*/ 2147483647 h 1544"/>
              <a:gd name="T26" fmla="*/ 2147483647 w 1864"/>
              <a:gd name="T27" fmla="*/ 2147483647 h 1544"/>
              <a:gd name="T28" fmla="*/ 2147483647 w 1864"/>
              <a:gd name="T29" fmla="*/ 2147483647 h 1544"/>
              <a:gd name="T30" fmla="*/ 2147483647 w 1864"/>
              <a:gd name="T31" fmla="*/ 2147483647 h 1544"/>
              <a:gd name="T32" fmla="*/ 2147483647 w 1864"/>
              <a:gd name="T33" fmla="*/ 2147483647 h 1544"/>
              <a:gd name="T34" fmla="*/ 2147483647 w 1864"/>
              <a:gd name="T35" fmla="*/ 2147483647 h 1544"/>
              <a:gd name="T36" fmla="*/ 2147483647 w 1864"/>
              <a:gd name="T37" fmla="*/ 2147483647 h 1544"/>
              <a:gd name="T38" fmla="*/ 2147483647 w 1864"/>
              <a:gd name="T39" fmla="*/ 0 h 1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64"/>
              <a:gd name="T61" fmla="*/ 0 h 1544"/>
              <a:gd name="T62" fmla="*/ 1864 w 1864"/>
              <a:gd name="T63" fmla="*/ 1544 h 1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64" h="1544">
                <a:moveTo>
                  <a:pt x="1848" y="192"/>
                </a:moveTo>
                <a:cubicBezTo>
                  <a:pt x="1784" y="176"/>
                  <a:pt x="1720" y="160"/>
                  <a:pt x="1608" y="144"/>
                </a:cubicBezTo>
                <a:cubicBezTo>
                  <a:pt x="1496" y="128"/>
                  <a:pt x="1328" y="104"/>
                  <a:pt x="1176" y="96"/>
                </a:cubicBezTo>
                <a:cubicBezTo>
                  <a:pt x="1024" y="88"/>
                  <a:pt x="816" y="88"/>
                  <a:pt x="696" y="96"/>
                </a:cubicBezTo>
                <a:cubicBezTo>
                  <a:pt x="576" y="104"/>
                  <a:pt x="528" y="120"/>
                  <a:pt x="456" y="144"/>
                </a:cubicBezTo>
                <a:cubicBezTo>
                  <a:pt x="384" y="168"/>
                  <a:pt x="320" y="200"/>
                  <a:pt x="264" y="240"/>
                </a:cubicBezTo>
                <a:cubicBezTo>
                  <a:pt x="208" y="280"/>
                  <a:pt x="160" y="312"/>
                  <a:pt x="120" y="384"/>
                </a:cubicBezTo>
                <a:cubicBezTo>
                  <a:pt x="80" y="456"/>
                  <a:pt x="40" y="568"/>
                  <a:pt x="24" y="672"/>
                </a:cubicBezTo>
                <a:cubicBezTo>
                  <a:pt x="8" y="776"/>
                  <a:pt x="0" y="904"/>
                  <a:pt x="24" y="1008"/>
                </a:cubicBezTo>
                <a:cubicBezTo>
                  <a:pt x="48" y="1112"/>
                  <a:pt x="56" y="1224"/>
                  <a:pt x="168" y="1296"/>
                </a:cubicBezTo>
                <a:cubicBezTo>
                  <a:pt x="280" y="1368"/>
                  <a:pt x="520" y="1400"/>
                  <a:pt x="696" y="1440"/>
                </a:cubicBezTo>
                <a:cubicBezTo>
                  <a:pt x="872" y="1480"/>
                  <a:pt x="1080" y="1544"/>
                  <a:pt x="1224" y="1536"/>
                </a:cubicBezTo>
                <a:cubicBezTo>
                  <a:pt x="1368" y="1528"/>
                  <a:pt x="1472" y="1456"/>
                  <a:pt x="1560" y="1392"/>
                </a:cubicBezTo>
                <a:cubicBezTo>
                  <a:pt x="1648" y="1328"/>
                  <a:pt x="1712" y="1240"/>
                  <a:pt x="1752" y="1152"/>
                </a:cubicBezTo>
                <a:cubicBezTo>
                  <a:pt x="1792" y="1064"/>
                  <a:pt x="1784" y="960"/>
                  <a:pt x="1800" y="864"/>
                </a:cubicBezTo>
                <a:cubicBezTo>
                  <a:pt x="1816" y="768"/>
                  <a:pt x="1840" y="656"/>
                  <a:pt x="1848" y="576"/>
                </a:cubicBezTo>
                <a:cubicBezTo>
                  <a:pt x="1856" y="496"/>
                  <a:pt x="1848" y="432"/>
                  <a:pt x="1848" y="384"/>
                </a:cubicBezTo>
                <a:cubicBezTo>
                  <a:pt x="1848" y="336"/>
                  <a:pt x="1864" y="320"/>
                  <a:pt x="1848" y="288"/>
                </a:cubicBezTo>
                <a:cubicBezTo>
                  <a:pt x="1832" y="256"/>
                  <a:pt x="1800" y="240"/>
                  <a:pt x="1752" y="192"/>
                </a:cubicBezTo>
                <a:cubicBezTo>
                  <a:pt x="1704" y="144"/>
                  <a:pt x="1592" y="32"/>
                  <a:pt x="1560" y="0"/>
                </a:cubicBezTo>
              </a:path>
            </a:pathLst>
          </a:custGeom>
          <a:noFill/>
          <a:ln w="38100">
            <a:solidFill>
              <a:srgbClr val="CC0000"/>
            </a:solidFill>
            <a:round/>
            <a:headEnd/>
            <a:tailEnd/>
          </a:ln>
        </p:spPr>
        <p:txBody>
          <a:bodyPr wrap="none" anchor="ctr"/>
          <a:lstStyle/>
          <a:p>
            <a:endParaRPr lang="it-IT"/>
          </a:p>
        </p:txBody>
      </p:sp>
      <p:pic>
        <p:nvPicPr>
          <p:cNvPr id="8" name="Segnale acust. registr.">
            <a:hlinkClick r:id="" action="ppaction://media"/>
          </p:cNvPr>
          <p:cNvPicPr>
            <a:picLocks noRot="1" noChangeAspect="1"/>
          </p:cNvPicPr>
          <p:nvPr>
            <a:wavAudioFile r:embed="rId1" name="Segnale acust. registr."/>
          </p:nvPr>
        </p:nvPicPr>
        <p:blipFill>
          <a:blip r:embed="rId7"/>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3327"/>
                                        </p:tgtEl>
                                        <p:attrNameLst>
                                          <p:attrName>style.visibility</p:attrName>
                                        </p:attrNameLst>
                                      </p:cBhvr>
                                      <p:to>
                                        <p:strVal val="visible"/>
                                      </p:to>
                                    </p:set>
                                    <p:anim calcmode="lin" valueType="num">
                                      <p:cBhvr>
                                        <p:cTn id="7" dur="500" fill="hold"/>
                                        <p:tgtEl>
                                          <p:spTgt spid="13327"/>
                                        </p:tgtEl>
                                        <p:attrNameLst>
                                          <p:attrName>ppt_w</p:attrName>
                                        </p:attrNameLst>
                                      </p:cBhvr>
                                      <p:tavLst>
                                        <p:tav tm="0">
                                          <p:val>
                                            <p:strVal val="4/3*#ppt_w"/>
                                          </p:val>
                                        </p:tav>
                                        <p:tav tm="100000">
                                          <p:val>
                                            <p:strVal val="#ppt_w"/>
                                          </p:val>
                                        </p:tav>
                                      </p:tavLst>
                                    </p:anim>
                                    <p:anim calcmode="lin" valueType="num">
                                      <p:cBhvr>
                                        <p:cTn id="8" dur="500" fill="hold"/>
                                        <p:tgtEl>
                                          <p:spTgt spid="13327"/>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DATTILO.WAV" builtIn="1"/>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13328"/>
                                        </p:tgtEl>
                                        <p:attrNameLst>
                                          <p:attrName>style.visibility</p:attrName>
                                        </p:attrNameLst>
                                      </p:cBhvr>
                                      <p:to>
                                        <p:strVal val="visible"/>
                                      </p:to>
                                    </p:set>
                                    <p:anim calcmode="lin" valueType="num">
                                      <p:cBhvr>
                                        <p:cTn id="13" dur="500" fill="hold"/>
                                        <p:tgtEl>
                                          <p:spTgt spid="13328"/>
                                        </p:tgtEl>
                                        <p:attrNameLst>
                                          <p:attrName>ppt_w</p:attrName>
                                        </p:attrNameLst>
                                      </p:cBhvr>
                                      <p:tavLst>
                                        <p:tav tm="0">
                                          <p:val>
                                            <p:strVal val="4/3*#ppt_w"/>
                                          </p:val>
                                        </p:tav>
                                        <p:tav tm="100000">
                                          <p:val>
                                            <p:strVal val="#ppt_w"/>
                                          </p:val>
                                        </p:tav>
                                      </p:tavLst>
                                    </p:anim>
                                    <p:anim calcmode="lin" valueType="num">
                                      <p:cBhvr>
                                        <p:cTn id="14" dur="500" fill="hold"/>
                                        <p:tgtEl>
                                          <p:spTgt spid="13328"/>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4" name="DATTILO.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4841" fill="hold"/>
                                        <p:tgtEl>
                                          <p:spTgt spid="8"/>
                                        </p:tgtEl>
                                      </p:cBhvr>
                                    </p:cmd>
                                  </p:childTnLst>
                                </p:cTn>
                              </p:par>
                            </p:childTnLst>
                          </p:cTn>
                        </p:par>
                      </p:childTnLst>
                    </p:cTn>
                  </p:par>
                </p:childTnLst>
              </p:cTn>
              <p:nextCondLst>
                <p:cond evt="onClick" delay="0">
                  <p:tgtEl>
                    <p:spTgt spid="8"/>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13327" grpId="0" animBg="1"/>
      <p:bldP spid="133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4"/>
          <a:srcRect/>
          <a:stretch>
            <a:fillRect/>
          </a:stretch>
        </p:blipFill>
        <p:spPr bwMode="auto">
          <a:xfrm>
            <a:off x="430213" y="152400"/>
            <a:ext cx="8281987" cy="6500813"/>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62"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4"/>
          <a:srcRect/>
          <a:stretch>
            <a:fillRect/>
          </a:stretch>
        </p:blipFill>
        <p:spPr bwMode="auto">
          <a:xfrm>
            <a:off x="2476500" y="152400"/>
            <a:ext cx="4189413" cy="648335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58"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genome_map"/>
          <p:cNvPicPr>
            <a:picLocks noChangeAspect="1" noChangeArrowheads="1"/>
          </p:cNvPicPr>
          <p:nvPr/>
        </p:nvPicPr>
        <p:blipFill>
          <a:blip r:embed="rId3"/>
          <a:srcRect/>
          <a:stretch>
            <a:fillRect/>
          </a:stretch>
        </p:blipFill>
        <p:spPr bwMode="auto">
          <a:xfrm>
            <a:off x="619125" y="1550988"/>
            <a:ext cx="7418388" cy="3819525"/>
          </a:xfrm>
          <a:prstGeom prst="rect">
            <a:avLst/>
          </a:prstGeom>
          <a:noFill/>
          <a:ln w="9525">
            <a:noFill/>
            <a:miter lim="800000"/>
            <a:headEnd/>
            <a:tailEnd/>
          </a:ln>
        </p:spPr>
      </p:pic>
      <p:sp>
        <p:nvSpPr>
          <p:cNvPr id="37891" name="Text Box 6"/>
          <p:cNvSpPr txBox="1">
            <a:spLocks noChangeArrowheads="1"/>
          </p:cNvSpPr>
          <p:nvPr/>
        </p:nvSpPr>
        <p:spPr bwMode="auto">
          <a:xfrm>
            <a:off x="723900" y="247650"/>
            <a:ext cx="7143750" cy="822325"/>
          </a:xfrm>
          <a:prstGeom prst="rect">
            <a:avLst/>
          </a:prstGeom>
          <a:noFill/>
          <a:ln w="9525">
            <a:noFill/>
            <a:miter lim="800000"/>
            <a:headEnd/>
            <a:tailEnd/>
          </a:ln>
        </p:spPr>
        <p:txBody>
          <a:bodyPr wrap="none">
            <a:spAutoFit/>
          </a:bodyPr>
          <a:lstStyle/>
          <a:p>
            <a:r>
              <a:rPr lang="it-IT"/>
              <a:t>From 2004 several nucleosome genomic maps have been</a:t>
            </a:r>
          </a:p>
          <a:p>
            <a:r>
              <a:rPr lang="it-IT"/>
              <a:t> generated in several cellular systems</a:t>
            </a:r>
          </a:p>
        </p:txBody>
      </p:sp>
      <p:sp>
        <p:nvSpPr>
          <p:cNvPr id="37892" name="Text Box 7"/>
          <p:cNvSpPr txBox="1">
            <a:spLocks noChangeArrowheads="1"/>
          </p:cNvSpPr>
          <p:nvPr/>
        </p:nvSpPr>
        <p:spPr bwMode="auto">
          <a:xfrm>
            <a:off x="4087813" y="5359400"/>
            <a:ext cx="1624012" cy="701675"/>
          </a:xfrm>
          <a:prstGeom prst="rect">
            <a:avLst/>
          </a:prstGeom>
          <a:noFill/>
          <a:ln w="9525">
            <a:noFill/>
            <a:miter lim="800000"/>
            <a:headEnd/>
            <a:tailEnd/>
          </a:ln>
        </p:spPr>
        <p:txBody>
          <a:bodyPr wrap="none">
            <a:spAutoFit/>
          </a:bodyPr>
          <a:lstStyle/>
          <a:p>
            <a:r>
              <a:rPr lang="it-IT" sz="2000" b="1"/>
              <a:t>ChIP on chip</a:t>
            </a:r>
          </a:p>
          <a:p>
            <a:r>
              <a:rPr lang="it-IT" sz="2000" b="1"/>
              <a:t>ChIP-Seq</a:t>
            </a:r>
          </a:p>
        </p:txBody>
      </p:sp>
      <p:pic>
        <p:nvPicPr>
          <p:cNvPr id="5"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2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srcRect/>
          <a:stretch>
            <a:fillRect/>
          </a:stretch>
        </p:blipFill>
        <p:spPr bwMode="auto">
          <a:xfrm>
            <a:off x="966788" y="1182688"/>
            <a:ext cx="7208837" cy="4486275"/>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1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srcRect/>
          <a:stretch>
            <a:fillRect/>
          </a:stretch>
        </p:blipFill>
        <p:spPr bwMode="auto">
          <a:xfrm>
            <a:off x="1638300" y="987425"/>
            <a:ext cx="5867400" cy="48768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915"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srcRect/>
          <a:stretch>
            <a:fillRect/>
          </a:stretch>
        </p:blipFill>
        <p:spPr bwMode="auto">
          <a:xfrm>
            <a:off x="1276350" y="958850"/>
            <a:ext cx="6589713" cy="493395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6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srcRect/>
          <a:stretch>
            <a:fillRect/>
          </a:stretch>
        </p:blipFill>
        <p:spPr bwMode="auto">
          <a:xfrm>
            <a:off x="1282700" y="463550"/>
            <a:ext cx="6770688" cy="6189663"/>
          </a:xfrm>
          <a:prstGeom prst="rect">
            <a:avLst/>
          </a:prstGeom>
          <a:noFill/>
          <a:ln w="9525">
            <a:noFill/>
            <a:miter lim="800000"/>
            <a:headEnd/>
            <a:tailEnd/>
          </a:ln>
        </p:spPr>
      </p:pic>
      <p:sp>
        <p:nvSpPr>
          <p:cNvPr id="44035" name="Rectangle 3"/>
          <p:cNvSpPr>
            <a:spLocks noChangeArrowheads="1"/>
          </p:cNvSpPr>
          <p:nvPr/>
        </p:nvSpPr>
        <p:spPr bwMode="auto">
          <a:xfrm>
            <a:off x="5602288" y="781050"/>
            <a:ext cx="352425" cy="2530475"/>
          </a:xfrm>
          <a:prstGeom prst="rect">
            <a:avLst/>
          </a:prstGeom>
          <a:noFill/>
          <a:ln w="19050">
            <a:solidFill>
              <a:schemeClr val="tx1"/>
            </a:solidFill>
            <a:miter lim="800000"/>
            <a:headEnd/>
            <a:tailEnd/>
          </a:ln>
        </p:spPr>
        <p:txBody>
          <a:bodyPr wrap="none" anchor="ctr"/>
          <a:lstStyle/>
          <a:p>
            <a:endParaRPr lang="it-IT"/>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6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srcRect/>
          <a:stretch>
            <a:fillRect/>
          </a:stretch>
        </p:blipFill>
        <p:spPr bwMode="auto">
          <a:xfrm>
            <a:off x="557213" y="1144588"/>
            <a:ext cx="8027987" cy="4562475"/>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57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srcRect/>
          <a:stretch>
            <a:fillRect/>
          </a:stretch>
        </p:blipFill>
        <p:spPr bwMode="auto">
          <a:xfrm>
            <a:off x="1014413" y="1468438"/>
            <a:ext cx="7113587" cy="3914775"/>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76"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srcRect/>
          <a:stretch>
            <a:fillRect/>
          </a:stretch>
        </p:blipFill>
        <p:spPr bwMode="auto">
          <a:xfrm>
            <a:off x="1100138" y="1144588"/>
            <a:ext cx="6942137" cy="4562475"/>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12"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2195513" y="2046288"/>
            <a:ext cx="4752975" cy="4406900"/>
          </a:xfrm>
          <a:prstGeom prst="rect">
            <a:avLst/>
          </a:prstGeom>
          <a:noFill/>
          <a:ln w="9525">
            <a:noFill/>
            <a:miter lim="800000"/>
            <a:headEnd/>
            <a:tailEnd/>
          </a:ln>
        </p:spPr>
      </p:pic>
      <p:sp>
        <p:nvSpPr>
          <p:cNvPr id="5123" name="Text Box 3"/>
          <p:cNvSpPr txBox="1">
            <a:spLocks noChangeArrowheads="1"/>
          </p:cNvSpPr>
          <p:nvPr/>
        </p:nvSpPr>
        <p:spPr bwMode="auto">
          <a:xfrm>
            <a:off x="466725" y="434975"/>
            <a:ext cx="8208963" cy="1373188"/>
          </a:xfrm>
          <a:prstGeom prst="rect">
            <a:avLst/>
          </a:prstGeom>
          <a:noFill/>
          <a:ln w="9525">
            <a:noFill/>
            <a:miter lim="800000"/>
            <a:headEnd/>
            <a:tailEnd/>
          </a:ln>
        </p:spPr>
        <p:txBody>
          <a:bodyPr>
            <a:spAutoFit/>
          </a:bodyPr>
          <a:lstStyle/>
          <a:p>
            <a:pPr algn="just" eaLnBrk="1" hangingPunct="1">
              <a:spcBef>
                <a:spcPct val="50000"/>
              </a:spcBef>
            </a:pPr>
            <a:r>
              <a:rPr lang="it-IT" sz="2800">
                <a:latin typeface="Tahoma" pitchFamily="34" charset="0"/>
                <a:cs typeface="Arial" charset="0"/>
              </a:rPr>
              <a:t>L’organizzazione strutturale della cromatina sui promotori svolge un ruolo chiave nella regolazione della trascrizione genica.</a:t>
            </a:r>
          </a:p>
        </p:txBody>
      </p:sp>
      <p:sp>
        <p:nvSpPr>
          <p:cNvPr id="5124" name="Rectangle 4"/>
          <p:cNvSpPr>
            <a:spLocks noChangeArrowheads="1"/>
          </p:cNvSpPr>
          <p:nvPr/>
        </p:nvSpPr>
        <p:spPr bwMode="auto">
          <a:xfrm>
            <a:off x="461963" y="414338"/>
            <a:ext cx="8112125" cy="1376362"/>
          </a:xfrm>
          <a:prstGeom prst="rect">
            <a:avLst/>
          </a:prstGeom>
          <a:solidFill>
            <a:schemeClr val="accent1"/>
          </a:solidFill>
          <a:ln w="9525">
            <a:solidFill>
              <a:schemeClr val="tx1"/>
            </a:solidFill>
            <a:miter lim="800000"/>
            <a:headEnd/>
            <a:tailEnd/>
          </a:ln>
        </p:spPr>
        <p:txBody>
          <a:bodyPr wrap="none" anchor="ctr"/>
          <a:lstStyle/>
          <a:p>
            <a:pPr algn="ctr"/>
            <a:r>
              <a:rPr lang="it-IT"/>
              <a:t>Chromatin structural organization has a key role in </a:t>
            </a:r>
          </a:p>
          <a:p>
            <a:pPr algn="ctr"/>
            <a:r>
              <a:rPr lang="it-IT"/>
              <a:t>gene transcription regulation</a:t>
            </a:r>
          </a:p>
        </p:txBody>
      </p:sp>
      <p:pic>
        <p:nvPicPr>
          <p:cNvPr id="5"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55"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srcRect/>
          <a:stretch>
            <a:fillRect/>
          </a:stretch>
        </p:blipFill>
        <p:spPr bwMode="auto">
          <a:xfrm>
            <a:off x="1692275" y="1162050"/>
            <a:ext cx="5057775" cy="3802063"/>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1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468313" y="657225"/>
            <a:ext cx="8208962" cy="822325"/>
          </a:xfrm>
          <a:prstGeom prst="rect">
            <a:avLst/>
          </a:prstGeom>
          <a:noFill/>
          <a:ln w="9525">
            <a:noFill/>
            <a:miter lim="800000"/>
            <a:headEnd/>
            <a:tailEnd/>
          </a:ln>
        </p:spPr>
        <p:txBody>
          <a:bodyPr>
            <a:spAutoFit/>
          </a:bodyPr>
          <a:lstStyle/>
          <a:p>
            <a:pPr algn="just" eaLnBrk="1" hangingPunct="1">
              <a:spcBef>
                <a:spcPct val="50000"/>
              </a:spcBef>
            </a:pPr>
            <a:r>
              <a:rPr lang="it-IT">
                <a:latin typeface="Tahoma" pitchFamily="34" charset="0"/>
                <a:cs typeface="Arial" charset="0"/>
              </a:rPr>
              <a:t>A common nucleosome organization is evident in active genes.</a:t>
            </a:r>
          </a:p>
        </p:txBody>
      </p:sp>
      <p:pic>
        <p:nvPicPr>
          <p:cNvPr id="50179" name="Picture 3"/>
          <p:cNvPicPr>
            <a:picLocks noChangeAspect="1" noChangeArrowheads="1"/>
          </p:cNvPicPr>
          <p:nvPr/>
        </p:nvPicPr>
        <p:blipFill>
          <a:blip r:embed="rId4"/>
          <a:srcRect/>
          <a:stretch>
            <a:fillRect/>
          </a:stretch>
        </p:blipFill>
        <p:spPr bwMode="auto">
          <a:xfrm>
            <a:off x="971550" y="1943100"/>
            <a:ext cx="7416800" cy="2854325"/>
          </a:xfrm>
          <a:prstGeom prst="rect">
            <a:avLst/>
          </a:prstGeom>
          <a:noFill/>
          <a:ln w="9525">
            <a:noFill/>
            <a:miter lim="800000"/>
            <a:headEnd/>
            <a:tailEnd/>
          </a:ln>
        </p:spPr>
      </p:pic>
      <p:pic>
        <p:nvPicPr>
          <p:cNvPr id="50180" name="Picture 4"/>
          <p:cNvPicPr>
            <a:picLocks noChangeAspect="1" noChangeArrowheads="1"/>
          </p:cNvPicPr>
          <p:nvPr/>
        </p:nvPicPr>
        <p:blipFill>
          <a:blip r:embed="rId5"/>
          <a:srcRect/>
          <a:stretch>
            <a:fillRect/>
          </a:stretch>
        </p:blipFill>
        <p:spPr bwMode="auto">
          <a:xfrm>
            <a:off x="1692275" y="4941888"/>
            <a:ext cx="6122988" cy="1754187"/>
          </a:xfrm>
          <a:prstGeom prst="rect">
            <a:avLst/>
          </a:prstGeom>
          <a:noFill/>
          <a:ln w="9525">
            <a:noFill/>
            <a:miter lim="800000"/>
            <a:headEnd/>
            <a:tailEnd/>
          </a:ln>
        </p:spPr>
      </p:pic>
      <p:sp>
        <p:nvSpPr>
          <p:cNvPr id="50181" name="Text Box 5"/>
          <p:cNvSpPr txBox="1">
            <a:spLocks noChangeArrowheads="1"/>
          </p:cNvSpPr>
          <p:nvPr/>
        </p:nvSpPr>
        <p:spPr bwMode="auto">
          <a:xfrm>
            <a:off x="204788" y="0"/>
            <a:ext cx="2408237" cy="457200"/>
          </a:xfrm>
          <a:prstGeom prst="rect">
            <a:avLst/>
          </a:prstGeom>
          <a:noFill/>
          <a:ln w="9525">
            <a:noFill/>
            <a:miter lim="800000"/>
            <a:headEnd/>
            <a:tailEnd/>
          </a:ln>
        </p:spPr>
        <p:txBody>
          <a:bodyPr wrap="none">
            <a:spAutoFit/>
          </a:bodyPr>
          <a:lstStyle/>
          <a:p>
            <a:r>
              <a:rPr lang="it-IT"/>
              <a:t>Tirosh et al., 2007</a:t>
            </a:r>
          </a:p>
        </p:txBody>
      </p:sp>
      <p:pic>
        <p:nvPicPr>
          <p:cNvPr id="6"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4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srcRect/>
          <a:stretch>
            <a:fillRect/>
          </a:stretch>
        </p:blipFill>
        <p:spPr bwMode="auto">
          <a:xfrm>
            <a:off x="1042988" y="2133600"/>
            <a:ext cx="7235825" cy="3324225"/>
          </a:xfrm>
          <a:prstGeom prst="rect">
            <a:avLst/>
          </a:prstGeom>
          <a:noFill/>
          <a:ln w="9525">
            <a:noFill/>
            <a:miter lim="800000"/>
            <a:headEnd/>
            <a:tailEnd/>
          </a:ln>
        </p:spPr>
      </p:pic>
      <p:sp>
        <p:nvSpPr>
          <p:cNvPr id="51203" name="Text Box 3"/>
          <p:cNvSpPr txBox="1">
            <a:spLocks noChangeArrowheads="1"/>
          </p:cNvSpPr>
          <p:nvPr/>
        </p:nvSpPr>
        <p:spPr bwMode="auto">
          <a:xfrm>
            <a:off x="468313" y="476250"/>
            <a:ext cx="8208962" cy="822325"/>
          </a:xfrm>
          <a:prstGeom prst="rect">
            <a:avLst/>
          </a:prstGeom>
          <a:noFill/>
          <a:ln w="9525">
            <a:noFill/>
            <a:miter lim="800000"/>
            <a:headEnd/>
            <a:tailEnd/>
          </a:ln>
        </p:spPr>
        <p:txBody>
          <a:bodyPr>
            <a:spAutoFit/>
          </a:bodyPr>
          <a:lstStyle/>
          <a:p>
            <a:pPr algn="just" eaLnBrk="1" hangingPunct="1">
              <a:spcBef>
                <a:spcPct val="50000"/>
              </a:spcBef>
            </a:pPr>
            <a:r>
              <a:rPr lang="it-IT">
                <a:latin typeface="Tahoma" pitchFamily="34" charset="0"/>
                <a:cs typeface="Arial" charset="0"/>
              </a:rPr>
              <a:t>Transcription start site (TSS) is generally intrinsically devoid of nucleosomes.</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4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468313" y="404813"/>
            <a:ext cx="8208962" cy="1235075"/>
          </a:xfrm>
          <a:prstGeom prst="rect">
            <a:avLst/>
          </a:prstGeom>
          <a:noFill/>
          <a:ln w="9525">
            <a:noFill/>
            <a:miter lim="800000"/>
            <a:headEnd/>
            <a:tailEnd/>
          </a:ln>
        </p:spPr>
        <p:txBody>
          <a:bodyPr>
            <a:spAutoFit/>
          </a:bodyPr>
          <a:lstStyle/>
          <a:p>
            <a:pPr algn="just" eaLnBrk="1" hangingPunct="1">
              <a:spcBef>
                <a:spcPct val="50000"/>
              </a:spcBef>
            </a:pPr>
            <a:r>
              <a:rPr lang="it-IT" sz="2500">
                <a:latin typeface="Tahoma" pitchFamily="34" charset="0"/>
                <a:cs typeface="Arial" charset="0"/>
              </a:rPr>
              <a:t>High nucleosome occupancy is associated to high transcriptional plasticity and sensitivity to chromatin remodeling.</a:t>
            </a:r>
          </a:p>
        </p:txBody>
      </p:sp>
      <p:pic>
        <p:nvPicPr>
          <p:cNvPr id="52227" name="Picture 3"/>
          <p:cNvPicPr>
            <a:picLocks noChangeAspect="1" noChangeArrowheads="1"/>
          </p:cNvPicPr>
          <p:nvPr/>
        </p:nvPicPr>
        <p:blipFill>
          <a:blip r:embed="rId4"/>
          <a:srcRect/>
          <a:stretch>
            <a:fillRect/>
          </a:stretch>
        </p:blipFill>
        <p:spPr bwMode="auto">
          <a:xfrm>
            <a:off x="2051050" y="1916113"/>
            <a:ext cx="5384800" cy="4016375"/>
          </a:xfrm>
          <a:prstGeom prst="rect">
            <a:avLst/>
          </a:prstGeom>
          <a:noFill/>
          <a:ln w="9525">
            <a:noFill/>
            <a:miter lim="800000"/>
            <a:headEnd/>
            <a:tailEnd/>
          </a:ln>
        </p:spPr>
      </p:pic>
      <p:sp>
        <p:nvSpPr>
          <p:cNvPr id="52228" name="Text Box 4"/>
          <p:cNvSpPr txBox="1">
            <a:spLocks noChangeArrowheads="1"/>
          </p:cNvSpPr>
          <p:nvPr/>
        </p:nvSpPr>
        <p:spPr bwMode="auto">
          <a:xfrm>
            <a:off x="419100" y="6100763"/>
            <a:ext cx="3068638" cy="457200"/>
          </a:xfrm>
          <a:prstGeom prst="rect">
            <a:avLst/>
          </a:prstGeom>
          <a:noFill/>
          <a:ln w="9525">
            <a:noFill/>
            <a:miter lim="800000"/>
            <a:headEnd/>
            <a:tailEnd/>
          </a:ln>
        </p:spPr>
        <p:txBody>
          <a:bodyPr wrap="none">
            <a:spAutoFit/>
          </a:bodyPr>
          <a:lstStyle/>
          <a:p>
            <a:r>
              <a:rPr lang="it-IT"/>
              <a:t>Tirosh and Barkai 2008</a:t>
            </a:r>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6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4"/>
          <a:srcRect/>
          <a:stretch>
            <a:fillRect/>
          </a:stretch>
        </p:blipFill>
        <p:spPr bwMode="auto">
          <a:xfrm>
            <a:off x="539750" y="1412875"/>
            <a:ext cx="4322763" cy="2528888"/>
          </a:xfrm>
          <a:prstGeom prst="rect">
            <a:avLst/>
          </a:prstGeom>
          <a:noFill/>
          <a:ln w="9525">
            <a:noFill/>
            <a:miter lim="800000"/>
            <a:headEnd/>
            <a:tailEnd/>
          </a:ln>
        </p:spPr>
      </p:pic>
      <p:sp>
        <p:nvSpPr>
          <p:cNvPr id="54275" name="Text Box 3"/>
          <p:cNvSpPr txBox="1">
            <a:spLocks noChangeArrowheads="1"/>
          </p:cNvSpPr>
          <p:nvPr/>
        </p:nvSpPr>
        <p:spPr bwMode="auto">
          <a:xfrm>
            <a:off x="468313" y="404813"/>
            <a:ext cx="8208962" cy="473075"/>
          </a:xfrm>
          <a:prstGeom prst="rect">
            <a:avLst/>
          </a:prstGeom>
          <a:noFill/>
          <a:ln w="9525">
            <a:noFill/>
            <a:miter lim="800000"/>
            <a:headEnd/>
            <a:tailEnd/>
          </a:ln>
        </p:spPr>
        <p:txBody>
          <a:bodyPr>
            <a:spAutoFit/>
          </a:bodyPr>
          <a:lstStyle/>
          <a:p>
            <a:pPr algn="just" eaLnBrk="1" hangingPunct="1">
              <a:spcBef>
                <a:spcPct val="50000"/>
              </a:spcBef>
            </a:pPr>
            <a:r>
              <a:rPr lang="it-IT" sz="2500">
                <a:latin typeface="Tahoma" pitchFamily="34" charset="0"/>
                <a:cs typeface="Arial" charset="0"/>
              </a:rPr>
              <a:t>Regional positioning is important for transcription</a:t>
            </a:r>
          </a:p>
        </p:txBody>
      </p:sp>
      <p:pic>
        <p:nvPicPr>
          <p:cNvPr id="54276" name="Picture 4"/>
          <p:cNvPicPr>
            <a:picLocks noChangeAspect="1" noChangeArrowheads="1"/>
          </p:cNvPicPr>
          <p:nvPr/>
        </p:nvPicPr>
        <p:blipFill>
          <a:blip r:embed="rId5"/>
          <a:srcRect/>
          <a:stretch>
            <a:fillRect/>
          </a:stretch>
        </p:blipFill>
        <p:spPr bwMode="auto">
          <a:xfrm>
            <a:off x="3492500" y="4084638"/>
            <a:ext cx="5449888" cy="2497137"/>
          </a:xfrm>
          <a:prstGeom prst="rect">
            <a:avLst/>
          </a:prstGeom>
          <a:noFill/>
          <a:ln w="9525">
            <a:noFill/>
            <a:miter lim="800000"/>
            <a:headEnd/>
            <a:tailEnd/>
          </a:ln>
        </p:spPr>
      </p:pic>
      <p:pic>
        <p:nvPicPr>
          <p:cNvPr id="5"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
        <p:nvSpPr>
          <p:cNvPr id="6" name="Text Box 4"/>
          <p:cNvSpPr txBox="1">
            <a:spLocks noChangeArrowheads="1"/>
          </p:cNvSpPr>
          <p:nvPr/>
        </p:nvSpPr>
        <p:spPr bwMode="auto">
          <a:xfrm>
            <a:off x="419100" y="6100763"/>
            <a:ext cx="3068638" cy="457200"/>
          </a:xfrm>
          <a:prstGeom prst="rect">
            <a:avLst/>
          </a:prstGeom>
          <a:noFill/>
          <a:ln w="9525">
            <a:noFill/>
            <a:miter lim="800000"/>
            <a:headEnd/>
            <a:tailEnd/>
          </a:ln>
        </p:spPr>
        <p:txBody>
          <a:bodyPr wrap="none">
            <a:spAutoFit/>
          </a:bodyPr>
          <a:lstStyle/>
          <a:p>
            <a:r>
              <a:rPr lang="it-IT" dirty="0" err="1"/>
              <a:t>Tirosh</a:t>
            </a:r>
            <a:r>
              <a:rPr lang="it-IT" dirty="0"/>
              <a:t> and </a:t>
            </a:r>
            <a:r>
              <a:rPr lang="it-IT" dirty="0" err="1"/>
              <a:t>Barkai</a:t>
            </a:r>
            <a:r>
              <a:rPr lang="it-IT" dirty="0"/>
              <a:t> 2008</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57"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srcRect/>
          <a:stretch>
            <a:fillRect/>
          </a:stretch>
        </p:blipFill>
        <p:spPr bwMode="auto">
          <a:xfrm>
            <a:off x="887144" y="1916113"/>
            <a:ext cx="7488238" cy="4249737"/>
          </a:xfrm>
          <a:prstGeom prst="rect">
            <a:avLst/>
          </a:prstGeom>
          <a:noFill/>
          <a:ln w="9525">
            <a:noFill/>
            <a:miter lim="800000"/>
            <a:headEnd/>
            <a:tailEnd/>
          </a:ln>
        </p:spPr>
      </p:pic>
      <p:sp>
        <p:nvSpPr>
          <p:cNvPr id="55299" name="Text Box 3"/>
          <p:cNvSpPr txBox="1">
            <a:spLocks noChangeArrowheads="1"/>
          </p:cNvSpPr>
          <p:nvPr/>
        </p:nvSpPr>
        <p:spPr bwMode="auto">
          <a:xfrm>
            <a:off x="611188" y="404813"/>
            <a:ext cx="8066087" cy="822325"/>
          </a:xfrm>
          <a:prstGeom prst="rect">
            <a:avLst/>
          </a:prstGeom>
          <a:noFill/>
          <a:ln w="9525">
            <a:noFill/>
            <a:miter lim="800000"/>
            <a:headEnd/>
            <a:tailEnd/>
          </a:ln>
        </p:spPr>
        <p:txBody>
          <a:bodyPr>
            <a:spAutoFit/>
          </a:bodyPr>
          <a:lstStyle/>
          <a:p>
            <a:pPr algn="just" eaLnBrk="1" hangingPunct="1">
              <a:spcBef>
                <a:spcPct val="50000"/>
              </a:spcBef>
            </a:pPr>
            <a:r>
              <a:rPr lang="it-IT" b="1">
                <a:latin typeface="Tahoma" pitchFamily="34" charset="0"/>
                <a:cs typeface="Arial" charset="0"/>
              </a:rPr>
              <a:t>Two different patterns of nucleosome positioning in</a:t>
            </a:r>
            <a:r>
              <a:rPr lang="it-IT" b="1" i="1">
                <a:latin typeface="Tahoma" pitchFamily="34" charset="0"/>
                <a:cs typeface="Arial" charset="0"/>
              </a:rPr>
              <a:t> Saccharomyces cerevisiae</a:t>
            </a:r>
            <a:r>
              <a:rPr lang="it-IT" b="1">
                <a:latin typeface="Tahoma" pitchFamily="34" charset="0"/>
                <a:cs typeface="Arial" charset="0"/>
              </a:rPr>
              <a:t>.</a:t>
            </a:r>
            <a:endParaRPr lang="it-IT" sz="1800" i="1">
              <a:latin typeface="Tahoma" pitchFamily="34" charset="0"/>
              <a:cs typeface="Arial" charset="0"/>
            </a:endParaRPr>
          </a:p>
        </p:txBody>
      </p:sp>
      <p:sp>
        <p:nvSpPr>
          <p:cNvPr id="55300" name="Text Box 4"/>
          <p:cNvSpPr txBox="1">
            <a:spLocks noChangeArrowheads="1"/>
          </p:cNvSpPr>
          <p:nvPr/>
        </p:nvSpPr>
        <p:spPr bwMode="auto">
          <a:xfrm>
            <a:off x="419100" y="6100763"/>
            <a:ext cx="3068638" cy="457200"/>
          </a:xfrm>
          <a:prstGeom prst="rect">
            <a:avLst/>
          </a:prstGeom>
          <a:noFill/>
          <a:ln w="9525">
            <a:noFill/>
            <a:miter lim="800000"/>
            <a:headEnd/>
            <a:tailEnd/>
          </a:ln>
        </p:spPr>
        <p:txBody>
          <a:bodyPr wrap="none">
            <a:spAutoFit/>
          </a:bodyPr>
          <a:lstStyle/>
          <a:p>
            <a:r>
              <a:rPr lang="it-IT" dirty="0" err="1"/>
              <a:t>Tirosh</a:t>
            </a:r>
            <a:r>
              <a:rPr lang="it-IT" dirty="0"/>
              <a:t> and </a:t>
            </a:r>
            <a:r>
              <a:rPr lang="it-IT" dirty="0" err="1"/>
              <a:t>Barkai</a:t>
            </a:r>
            <a:r>
              <a:rPr lang="it-IT" dirty="0"/>
              <a:t> 2008</a:t>
            </a:r>
          </a:p>
        </p:txBody>
      </p:sp>
      <p:pic>
        <p:nvPicPr>
          <p:cNvPr id="5"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75"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srcRect/>
          <a:stretch>
            <a:fillRect/>
          </a:stretch>
        </p:blipFill>
        <p:spPr bwMode="auto">
          <a:xfrm>
            <a:off x="1676400" y="1047750"/>
            <a:ext cx="5792788" cy="4762500"/>
          </a:xfrm>
          <a:prstGeom prst="rect">
            <a:avLst/>
          </a:prstGeom>
          <a:noFill/>
          <a:ln w="9525">
            <a:noFill/>
            <a:miter lim="800000"/>
            <a:headEnd/>
            <a:tailEnd/>
          </a:ln>
        </p:spPr>
      </p:pic>
      <p:sp>
        <p:nvSpPr>
          <p:cNvPr id="56323" name="Text Box 3"/>
          <p:cNvSpPr txBox="1">
            <a:spLocks noChangeArrowheads="1"/>
          </p:cNvSpPr>
          <p:nvPr/>
        </p:nvSpPr>
        <p:spPr bwMode="auto">
          <a:xfrm>
            <a:off x="419100" y="6100763"/>
            <a:ext cx="3068638" cy="457200"/>
          </a:xfrm>
          <a:prstGeom prst="rect">
            <a:avLst/>
          </a:prstGeom>
          <a:noFill/>
          <a:ln w="9525">
            <a:noFill/>
            <a:miter lim="800000"/>
            <a:headEnd/>
            <a:tailEnd/>
          </a:ln>
        </p:spPr>
        <p:txBody>
          <a:bodyPr wrap="none">
            <a:spAutoFit/>
          </a:bodyPr>
          <a:lstStyle/>
          <a:p>
            <a:r>
              <a:rPr lang="it-IT"/>
              <a:t>Tirosh and Barkai 2008</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8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srcRect/>
          <a:stretch>
            <a:fillRect/>
          </a:stretch>
        </p:blipFill>
        <p:spPr bwMode="auto">
          <a:xfrm>
            <a:off x="1835150" y="692150"/>
            <a:ext cx="5491163" cy="57785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1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srcRect/>
          <a:stretch>
            <a:fillRect/>
          </a:stretch>
        </p:blipFill>
        <p:spPr bwMode="auto">
          <a:xfrm>
            <a:off x="1042988" y="476250"/>
            <a:ext cx="7094537" cy="2667000"/>
          </a:xfrm>
          <a:prstGeom prst="rect">
            <a:avLst/>
          </a:prstGeom>
          <a:noFill/>
          <a:ln w="9525">
            <a:noFill/>
            <a:miter lim="800000"/>
            <a:headEnd/>
            <a:tailEnd/>
          </a:ln>
        </p:spPr>
      </p:pic>
      <p:pic>
        <p:nvPicPr>
          <p:cNvPr id="60419" name="Picture 3"/>
          <p:cNvPicPr>
            <a:picLocks noChangeAspect="1" noChangeArrowheads="1"/>
          </p:cNvPicPr>
          <p:nvPr/>
        </p:nvPicPr>
        <p:blipFill>
          <a:blip r:embed="rId4"/>
          <a:srcRect/>
          <a:stretch>
            <a:fillRect/>
          </a:stretch>
        </p:blipFill>
        <p:spPr bwMode="auto">
          <a:xfrm>
            <a:off x="2087563" y="3492500"/>
            <a:ext cx="5364162" cy="2889250"/>
          </a:xfrm>
          <a:prstGeom prst="rect">
            <a:avLst/>
          </a:prstGeom>
          <a:noFill/>
          <a:ln w="9525">
            <a:noFill/>
            <a:miter lim="800000"/>
            <a:headEnd/>
            <a:tailEnd/>
          </a:ln>
        </p:spPr>
      </p:pic>
      <p:sp>
        <p:nvSpPr>
          <p:cNvPr id="60420" name="Text Box 4"/>
          <p:cNvSpPr txBox="1">
            <a:spLocks noChangeArrowheads="1"/>
          </p:cNvSpPr>
          <p:nvPr/>
        </p:nvSpPr>
        <p:spPr bwMode="auto">
          <a:xfrm>
            <a:off x="419100" y="6100763"/>
            <a:ext cx="3068638" cy="457200"/>
          </a:xfrm>
          <a:prstGeom prst="rect">
            <a:avLst/>
          </a:prstGeom>
          <a:noFill/>
          <a:ln w="9525">
            <a:noFill/>
            <a:miter lim="800000"/>
            <a:headEnd/>
            <a:tailEnd/>
          </a:ln>
        </p:spPr>
        <p:txBody>
          <a:bodyPr wrap="none">
            <a:spAutoFit/>
          </a:bodyPr>
          <a:lstStyle/>
          <a:p>
            <a:r>
              <a:rPr lang="it-IT"/>
              <a:t>Tirosh and Barkai 2008</a:t>
            </a:r>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96"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468313" y="404813"/>
            <a:ext cx="8208962" cy="822325"/>
          </a:xfrm>
          <a:prstGeom prst="rect">
            <a:avLst/>
          </a:prstGeom>
          <a:noFill/>
          <a:ln w="9525">
            <a:noFill/>
            <a:miter lim="800000"/>
            <a:headEnd/>
            <a:tailEnd/>
          </a:ln>
        </p:spPr>
        <p:txBody>
          <a:bodyPr>
            <a:spAutoFit/>
          </a:bodyPr>
          <a:lstStyle/>
          <a:p>
            <a:pPr eaLnBrk="1" hangingPunct="1">
              <a:spcBef>
                <a:spcPct val="50000"/>
              </a:spcBef>
            </a:pPr>
            <a:r>
              <a:rPr lang="it-IT" b="1">
                <a:latin typeface="Tahoma" pitchFamily="34" charset="0"/>
                <a:cs typeface="Arial" charset="0"/>
              </a:rPr>
              <a:t>Nucleosome organizations at promoters is evolutionary conserved</a:t>
            </a:r>
          </a:p>
        </p:txBody>
      </p:sp>
      <p:pic>
        <p:nvPicPr>
          <p:cNvPr id="59395" name="Picture 3"/>
          <p:cNvPicPr>
            <a:picLocks noChangeAspect="1" noChangeArrowheads="1"/>
          </p:cNvPicPr>
          <p:nvPr/>
        </p:nvPicPr>
        <p:blipFill>
          <a:blip r:embed="rId3"/>
          <a:srcRect/>
          <a:stretch>
            <a:fillRect/>
          </a:stretch>
        </p:blipFill>
        <p:spPr bwMode="auto">
          <a:xfrm>
            <a:off x="754063" y="1989138"/>
            <a:ext cx="7850187" cy="2076450"/>
          </a:xfrm>
          <a:prstGeom prst="rect">
            <a:avLst/>
          </a:prstGeom>
          <a:noFill/>
          <a:ln w="9525">
            <a:noFill/>
            <a:miter lim="800000"/>
            <a:headEnd/>
            <a:tailEnd/>
          </a:ln>
        </p:spPr>
      </p:pic>
      <p:pic>
        <p:nvPicPr>
          <p:cNvPr id="59396" name="Picture 4"/>
          <p:cNvPicPr>
            <a:picLocks noChangeAspect="1" noChangeArrowheads="1"/>
          </p:cNvPicPr>
          <p:nvPr/>
        </p:nvPicPr>
        <p:blipFill>
          <a:blip r:embed="rId4"/>
          <a:srcRect/>
          <a:stretch>
            <a:fillRect/>
          </a:stretch>
        </p:blipFill>
        <p:spPr bwMode="auto">
          <a:xfrm>
            <a:off x="1763713" y="4437063"/>
            <a:ext cx="5819775" cy="1914525"/>
          </a:xfrm>
          <a:prstGeom prst="rect">
            <a:avLst/>
          </a:prstGeom>
          <a:noFill/>
          <a:ln w="9525">
            <a:noFill/>
            <a:miter lim="800000"/>
            <a:headEnd/>
            <a:tailEnd/>
          </a:ln>
        </p:spPr>
      </p:pic>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7"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a:stretch>
            <a:fillRect/>
          </a:stretch>
        </p:blipFill>
        <p:spPr bwMode="auto">
          <a:xfrm>
            <a:off x="395288" y="1958975"/>
            <a:ext cx="3529012" cy="2622550"/>
          </a:xfrm>
          <a:prstGeom prst="rect">
            <a:avLst/>
          </a:prstGeom>
          <a:noFill/>
          <a:ln w="9525">
            <a:noFill/>
            <a:miter lim="800000"/>
            <a:headEnd/>
            <a:tailEnd/>
          </a:ln>
        </p:spPr>
      </p:pic>
      <p:sp>
        <p:nvSpPr>
          <p:cNvPr id="6147" name="Text Box 3"/>
          <p:cNvSpPr txBox="1">
            <a:spLocks noChangeArrowheads="1"/>
          </p:cNvSpPr>
          <p:nvPr/>
        </p:nvSpPr>
        <p:spPr bwMode="auto">
          <a:xfrm>
            <a:off x="468313" y="5157788"/>
            <a:ext cx="8208962" cy="1311275"/>
          </a:xfrm>
          <a:prstGeom prst="rect">
            <a:avLst/>
          </a:prstGeom>
          <a:noFill/>
          <a:ln w="9525">
            <a:noFill/>
            <a:miter lim="800000"/>
            <a:headEnd/>
            <a:tailEnd/>
          </a:ln>
        </p:spPr>
        <p:txBody>
          <a:bodyPr>
            <a:spAutoFit/>
          </a:bodyPr>
          <a:lstStyle/>
          <a:p>
            <a:pPr algn="just" eaLnBrk="1" hangingPunct="1">
              <a:spcBef>
                <a:spcPct val="50000"/>
              </a:spcBef>
            </a:pPr>
            <a:r>
              <a:rPr lang="it-IT" sz="2000" b="1">
                <a:latin typeface="Tahoma" pitchFamily="34" charset="0"/>
                <a:cs typeface="Arial" charset="0"/>
              </a:rPr>
              <a:t>The general idea is that nucleosomes obstacle transcription machinery. Chromatin remodeling, histone modifications and substitutions of canonical histones with variant isoforms are the strategy used to remove the obstacle.</a:t>
            </a:r>
          </a:p>
        </p:txBody>
      </p:sp>
      <p:sp>
        <p:nvSpPr>
          <p:cNvPr id="6148" name="Text Box 4"/>
          <p:cNvSpPr txBox="1">
            <a:spLocks noChangeArrowheads="1"/>
          </p:cNvSpPr>
          <p:nvPr/>
        </p:nvSpPr>
        <p:spPr bwMode="auto">
          <a:xfrm>
            <a:off x="468313" y="268288"/>
            <a:ext cx="8208962" cy="793750"/>
          </a:xfrm>
          <a:prstGeom prst="rect">
            <a:avLst/>
          </a:prstGeom>
          <a:noFill/>
          <a:ln w="9525">
            <a:noFill/>
            <a:miter lim="800000"/>
            <a:headEnd/>
            <a:tailEnd/>
          </a:ln>
        </p:spPr>
        <p:txBody>
          <a:bodyPr>
            <a:spAutoFit/>
          </a:bodyPr>
          <a:lstStyle/>
          <a:p>
            <a:pPr algn="just" eaLnBrk="1" hangingPunct="1">
              <a:spcBef>
                <a:spcPct val="50000"/>
              </a:spcBef>
            </a:pPr>
            <a:r>
              <a:rPr lang="it-IT" sz="2300">
                <a:latin typeface="Tahoma" pitchFamily="34" charset="0"/>
                <a:cs typeface="Arial" charset="0"/>
              </a:rPr>
              <a:t>nucleosomes inhibit accessibility to promoter and binding of transcription factors to regulatory sequences</a:t>
            </a:r>
          </a:p>
        </p:txBody>
      </p:sp>
      <p:sp>
        <p:nvSpPr>
          <p:cNvPr id="6149" name="Text Box 5"/>
          <p:cNvSpPr txBox="1">
            <a:spLocks noChangeArrowheads="1"/>
          </p:cNvSpPr>
          <p:nvPr/>
        </p:nvSpPr>
        <p:spPr bwMode="auto">
          <a:xfrm>
            <a:off x="4067175" y="1557338"/>
            <a:ext cx="4608513" cy="2978150"/>
          </a:xfrm>
          <a:prstGeom prst="rect">
            <a:avLst/>
          </a:prstGeom>
          <a:noFill/>
          <a:ln w="9525">
            <a:noFill/>
            <a:miter lim="800000"/>
            <a:headEnd/>
            <a:tailEnd/>
          </a:ln>
        </p:spPr>
        <p:txBody>
          <a:bodyPr>
            <a:spAutoFit/>
          </a:bodyPr>
          <a:lstStyle/>
          <a:p>
            <a:pPr algn="just" eaLnBrk="1" hangingPunct="1">
              <a:spcBef>
                <a:spcPct val="50000"/>
              </a:spcBef>
              <a:buFontTx/>
              <a:buChar char="•"/>
            </a:pPr>
            <a:r>
              <a:rPr lang="it-IT" sz="2100">
                <a:latin typeface="Tahoma" pitchFamily="34" charset="0"/>
                <a:cs typeface="Arial" charset="0"/>
              </a:rPr>
              <a:t>Active promoters are generally nucleosomes depleted;</a:t>
            </a:r>
          </a:p>
          <a:p>
            <a:pPr algn="just" eaLnBrk="1" hangingPunct="1">
              <a:spcBef>
                <a:spcPct val="50000"/>
              </a:spcBef>
              <a:buFontTx/>
              <a:buChar char="•"/>
            </a:pPr>
            <a:r>
              <a:rPr lang="it-IT" sz="2100">
                <a:latin typeface="Tahoma" pitchFamily="34" charset="0"/>
                <a:cs typeface="Arial" charset="0"/>
              </a:rPr>
              <a:t> Gene transcription activation is generally coupled to nucleosome eviction or displacement;</a:t>
            </a:r>
          </a:p>
          <a:p>
            <a:pPr eaLnBrk="1" hangingPunct="1">
              <a:spcBef>
                <a:spcPct val="50000"/>
              </a:spcBef>
              <a:buFontTx/>
              <a:buChar char="•"/>
            </a:pPr>
            <a:r>
              <a:rPr lang="it-IT" sz="2100">
                <a:latin typeface="Tahoma" pitchFamily="34" charset="0"/>
                <a:cs typeface="Arial" charset="0"/>
              </a:rPr>
              <a:t>Nucleosome occupancy in promoters is generally anti-correlated with transcription activity level.</a:t>
            </a:r>
          </a:p>
        </p:txBody>
      </p:sp>
      <p:pic>
        <p:nvPicPr>
          <p:cNvPr id="6"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7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srcRect/>
          <a:stretch>
            <a:fillRect/>
          </a:stretch>
        </p:blipFill>
        <p:spPr bwMode="auto">
          <a:xfrm>
            <a:off x="0" y="-84138"/>
            <a:ext cx="8748713" cy="6888163"/>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pic>
        <p:nvPicPr>
          <p:cNvPr id="4" name="Segnale acust. registr.">
            <a:hlinkClick r:id="" action="ppaction://media"/>
          </p:cNvPr>
          <p:cNvPicPr>
            <a:picLocks noRot="1" noChangeAspect="1"/>
          </p:cNvPicPr>
          <p:nvPr>
            <a:wavAudioFile r:embed="rId2"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2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541" fill="hold"/>
                                        <p:tgtEl>
                                          <p:spTgt spid="4"/>
                                        </p:tgtEl>
                                      </p:cBhvr>
                                    </p:cmd>
                                  </p:childTnLst>
                                </p:cTn>
                              </p:par>
                            </p:childTnLst>
                          </p:cTn>
                        </p:par>
                      </p:childTnLst>
                    </p:cTn>
                  </p:par>
                </p:childTnLst>
              </p:cTn>
              <p:nextCondLst>
                <p:cond evt="onClick" delay="0">
                  <p:tgtEl>
                    <p:spTgt spid="4"/>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971550" y="188913"/>
            <a:ext cx="7061200" cy="6399212"/>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32"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srcRect/>
          <a:stretch>
            <a:fillRect/>
          </a:stretch>
        </p:blipFill>
        <p:spPr bwMode="auto">
          <a:xfrm>
            <a:off x="36513" y="41275"/>
            <a:ext cx="9069387" cy="6773863"/>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260475" y="152400"/>
            <a:ext cx="8640763" cy="261938"/>
          </a:xfrm>
          <a:prstGeom prst="rect">
            <a:avLst/>
          </a:prstGeom>
          <a:noFill/>
          <a:ln w="9525">
            <a:noFill/>
            <a:round/>
            <a:headEnd/>
            <a:tailEnd/>
          </a:ln>
        </p:spPr>
        <p:txBody>
          <a:bodyPr lIns="90000" tIns="46800" rIns="90000" bIns="46800"/>
          <a:lstStyle/>
          <a:p>
            <a:pPr eaLnBrk="1" hangingPunct="1">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it-IT" sz="1100">
                <a:solidFill>
                  <a:srgbClr val="000000"/>
                </a:solidFill>
              </a:rPr>
              <a:t>The 4D nucleome: Evidence for a dynamic nuclear landscape based on co‐aligned active and inactive nuclear compartments</a:t>
            </a:r>
          </a:p>
        </p:txBody>
      </p:sp>
      <p:sp>
        <p:nvSpPr>
          <p:cNvPr id="10243" name="AutoShape 2"/>
          <p:cNvSpPr>
            <a:spLocks noChangeAspect="1" noChangeArrowheads="1"/>
          </p:cNvSpPr>
          <p:nvPr/>
        </p:nvSpPr>
        <p:spPr bwMode="auto">
          <a:xfrm>
            <a:off x="4926013" y="152400"/>
            <a:ext cx="3670300" cy="355600"/>
          </a:xfrm>
          <a:prstGeom prst="rect">
            <a:avLst/>
          </a:prstGeom>
          <a:noFill/>
          <a:ln w="9525">
            <a:noFill/>
            <a:round/>
            <a:headEnd/>
            <a:tailEnd/>
          </a:ln>
        </p:spPr>
        <p:txBody>
          <a:bodyPr wrap="none" anchor="ctr"/>
          <a:lstStyle/>
          <a:p>
            <a:pPr eaLnBrk="1" hangingPunct="1">
              <a:buClr>
                <a:srgbClr val="000000"/>
              </a:buClr>
              <a:buSzPct val="100000"/>
              <a:buFont typeface="Times New Roman" pitchFamily="16" charset="0"/>
              <a:buNone/>
            </a:pPr>
            <a:endParaRPr lang="it-IT"/>
          </a:p>
        </p:txBody>
      </p:sp>
      <p:sp>
        <p:nvSpPr>
          <p:cNvPr id="10244" name="Text Box 3"/>
          <p:cNvSpPr txBox="1">
            <a:spLocks noChangeArrowheads="1"/>
          </p:cNvSpPr>
          <p:nvPr/>
        </p:nvSpPr>
        <p:spPr bwMode="auto">
          <a:xfrm>
            <a:off x="360363" y="5940425"/>
            <a:ext cx="8640762" cy="333375"/>
          </a:xfrm>
          <a:prstGeom prst="rect">
            <a:avLst/>
          </a:prstGeom>
          <a:noFill/>
          <a:ln w="9525">
            <a:noFill/>
            <a:round/>
            <a:headEnd/>
            <a:tailEnd/>
          </a:ln>
        </p:spPr>
        <p:txBody>
          <a:bodyPr lIns="90000" tIns="45000" rIns="90000" bIns="45000"/>
          <a:lstStyle/>
          <a:p>
            <a:pPr eaLnBrk="1" hangingPunct="1">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it-IT" sz="800" b="1">
                <a:solidFill>
                  <a:srgbClr val="0054A6"/>
                </a:solidFill>
              </a:rPr>
              <a:t>The 4D nucleome: Evidence for a dynamic nuclear landscape based on co‐aligned active and inactive nuclear compartments, Volume: 589, Issue: 20PartA, Pages: 2931-2943, First published: 28 May 2015, DOI: (10.1016/j.febslet.2015.05.037) </a:t>
            </a:r>
          </a:p>
        </p:txBody>
      </p:sp>
      <p:pic>
        <p:nvPicPr>
          <p:cNvPr id="10245" name="Picture 4"/>
          <p:cNvPicPr>
            <a:picLocks noChangeAspect="1" noChangeArrowheads="1"/>
          </p:cNvPicPr>
          <p:nvPr/>
        </p:nvPicPr>
        <p:blipFill>
          <a:blip r:embed="rId4"/>
          <a:srcRect/>
          <a:stretch>
            <a:fillRect/>
          </a:stretch>
        </p:blipFill>
        <p:spPr bwMode="auto">
          <a:xfrm>
            <a:off x="1422400" y="1020763"/>
            <a:ext cx="6350000" cy="3294062"/>
          </a:xfrm>
          <a:prstGeom prst="rect">
            <a:avLst/>
          </a:prstGeom>
          <a:noFill/>
          <a:ln w="9525">
            <a:noFill/>
            <a:round/>
            <a:headEnd/>
            <a:tailEnd/>
          </a:ln>
        </p:spPr>
      </p:pic>
      <p:sp>
        <p:nvSpPr>
          <p:cNvPr id="10246" name="CasellaDiTesto 5"/>
          <p:cNvSpPr txBox="1">
            <a:spLocks noChangeArrowheads="1"/>
          </p:cNvSpPr>
          <p:nvPr/>
        </p:nvSpPr>
        <p:spPr bwMode="auto">
          <a:xfrm>
            <a:off x="1363663" y="4848225"/>
            <a:ext cx="6618287" cy="830263"/>
          </a:xfrm>
          <a:prstGeom prst="rect">
            <a:avLst/>
          </a:prstGeom>
          <a:noFill/>
          <a:ln w="9525">
            <a:noFill/>
            <a:miter lim="800000"/>
            <a:headEnd/>
            <a:tailEnd/>
          </a:ln>
        </p:spPr>
        <p:txBody>
          <a:bodyPr wrap="none">
            <a:spAutoFit/>
          </a:bodyPr>
          <a:lstStyle/>
          <a:p>
            <a:r>
              <a:rPr lang="it-IT"/>
              <a:t>Super Resolution Fluorescence Microscopy (10 nm)</a:t>
            </a:r>
          </a:p>
          <a:p>
            <a:r>
              <a:rPr lang="it-IT"/>
              <a:t>3D Electron Microscopy</a:t>
            </a:r>
          </a:p>
        </p:txBody>
      </p:sp>
      <p:pic>
        <p:nvPicPr>
          <p:cNvPr id="7"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wipe dir="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9420" fill="hold"/>
                                        <p:tgtEl>
                                          <p:spTgt spid="7"/>
                                        </p:tgtEl>
                                      </p:cBhvr>
                                    </p:cmd>
                                  </p:childTnLst>
                                </p:cTn>
                              </p:par>
                            </p:childTnLst>
                          </p:cTn>
                        </p:par>
                      </p:childTnLst>
                    </p:cTn>
                  </p:par>
                </p:childTnLst>
              </p:cTn>
              <p:nextCondLst>
                <p:cond evt="onClick" delay="0">
                  <p:tgtEl>
                    <p:spTgt spid="7"/>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1275</Words>
  <Application>Microsoft Office PowerPoint</Application>
  <PresentationFormat>Presentazione su schermo (4:3)</PresentationFormat>
  <Paragraphs>134</Paragraphs>
  <Slides>49</Slides>
  <Notes>27</Notes>
  <HiddenSlides>0</HiddenSlides>
  <MMClips>47</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49</vt:i4>
      </vt:variant>
    </vt:vector>
  </HeadingPairs>
  <TitlesOfParts>
    <vt:vector size="51" baseType="lpstr">
      <vt:lpstr>Tema di Office</vt:lpstr>
      <vt:lpstr>Documento Microsoft Word</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Standard</dc:creator>
  <cp:lastModifiedBy>Standard</cp:lastModifiedBy>
  <cp:revision>1</cp:revision>
  <dcterms:created xsi:type="dcterms:W3CDTF">2020-03-28T16:17:56Z</dcterms:created>
  <dcterms:modified xsi:type="dcterms:W3CDTF">2020-03-28T16:18:30Z</dcterms:modified>
</cp:coreProperties>
</file>