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E1F0A-5496-4503-AF33-65BB7554F15E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11234-C1F5-4C4C-B40A-CB483DA79414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D2063FA-E7FD-4816-9ACF-80B840EAF1BE}" type="slidenum">
              <a:rPr lang="en-GB" altLang="it-IT" smtClean="0">
                <a:solidFill>
                  <a:srgbClr val="000000"/>
                </a:solidFill>
                <a:cs typeface="Arial" charset="0"/>
              </a:rPr>
              <a:pPr/>
              <a:t>3</a:t>
            </a:fld>
            <a:endParaRPr lang="en-GB" altLang="it-IT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1EB1096-7206-4FB1-AE32-F1C5451E5C56}" type="slidenum">
              <a:rPr lang="en-GB" altLang="it-IT" smtClean="0"/>
              <a:pPr/>
              <a:t>4</a:t>
            </a:fld>
            <a:endParaRPr lang="en-GB" altLang="it-IT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E4ED2-FF91-442C-8D0B-F689B566BBC7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46C7-300E-4FBB-B43A-1293C0F46DF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E4ED2-FF91-442C-8D0B-F689B566BBC7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46C7-300E-4FBB-B43A-1293C0F46DF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E4ED2-FF91-442C-8D0B-F689B566BBC7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46C7-300E-4FBB-B43A-1293C0F46DF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E4ED2-FF91-442C-8D0B-F689B566BBC7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46C7-300E-4FBB-B43A-1293C0F46DF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E4ED2-FF91-442C-8D0B-F689B566BBC7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46C7-300E-4FBB-B43A-1293C0F46DF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E4ED2-FF91-442C-8D0B-F689B566BBC7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46C7-300E-4FBB-B43A-1293C0F46DF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E4ED2-FF91-442C-8D0B-F689B566BBC7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46C7-300E-4FBB-B43A-1293C0F46DF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E4ED2-FF91-442C-8D0B-F689B566BBC7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46C7-300E-4FBB-B43A-1293C0F46DF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E4ED2-FF91-442C-8D0B-F689B566BBC7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46C7-300E-4FBB-B43A-1293C0F46DF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E4ED2-FF91-442C-8D0B-F689B566BBC7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46C7-300E-4FBB-B43A-1293C0F46DF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E4ED2-FF91-442C-8D0B-F689B566BBC7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46C7-300E-4FBB-B43A-1293C0F46DF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E4ED2-FF91-442C-8D0B-F689B566BBC7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E46C7-300E-4FBB-B43A-1293C0F46DF0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5.WAV"/><Relationship Id="rId7" Type="http://schemas.openxmlformats.org/officeDocument/2006/relationships/image" Target="../media/image4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5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/>
          <p:cNvSpPr txBox="1">
            <a:spLocks noChangeArrowheads="1"/>
          </p:cNvSpPr>
          <p:nvPr/>
        </p:nvSpPr>
        <p:spPr bwMode="auto">
          <a:xfrm>
            <a:off x="0" y="868363"/>
            <a:ext cx="920880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dirty="0"/>
              <a:t>Sistemi di analisi  delle interazioni genetiche e fisiche tra i geni</a:t>
            </a:r>
          </a:p>
          <a:p>
            <a:r>
              <a:rPr lang="it-IT" sz="2800" dirty="0"/>
              <a:t>                                              Parte II</a:t>
            </a:r>
          </a:p>
        </p:txBody>
      </p:sp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9697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95475" y="962025"/>
            <a:ext cx="535305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1400" y="698500"/>
            <a:ext cx="7059613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www.researchgate.net/profile/Taras_Makhnevych/publication/41111572/figure/fig1/AS:339483544309766@1457950592920/A-correlation-based-network-connecting-genes-with-similar-genetic-interaction-profi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9638" y="419100"/>
            <a:ext cx="732472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0"/>
            <a:ext cx="4341812" cy="642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43138" y="579438"/>
            <a:ext cx="4657725" cy="569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magin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638"/>
            <a:ext cx="9144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magin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8525" y="0"/>
            <a:ext cx="7346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ccia a destra 4"/>
          <p:cNvSpPr/>
          <p:nvPr/>
        </p:nvSpPr>
        <p:spPr>
          <a:xfrm>
            <a:off x="576263" y="2981325"/>
            <a:ext cx="644525" cy="231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magin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6663" y="328613"/>
            <a:ext cx="4130675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magin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8538" y="0"/>
            <a:ext cx="7146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magin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3300" y="0"/>
            <a:ext cx="7137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lide_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Risultati immagini per yeast two hybri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Risultati immagini per yeast two hybri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263" y="0"/>
            <a:ext cx="6467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Risultati immagini per yeast two hybri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125" y="885825"/>
            <a:ext cx="790575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Risultati immagini per affinity captu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0638" y="0"/>
            <a:ext cx="6562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5"/>
          <p:cNvSpPr txBox="1">
            <a:spLocks noChangeArrowheads="1"/>
          </p:cNvSpPr>
          <p:nvPr/>
        </p:nvSpPr>
        <p:spPr bwMode="auto">
          <a:xfrm>
            <a:off x="1835150" y="3500438"/>
            <a:ext cx="17700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it-IT" sz="2800">
                <a:solidFill>
                  <a:srgbClr val="000000"/>
                </a:solidFill>
                <a:latin typeface="Times New Roman" pitchFamily="18" charset="0"/>
              </a:rPr>
              <a:t>Mutations </a:t>
            </a:r>
            <a:endParaRPr lang="en-US" altLang="it-IT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03" name="Text Box 10"/>
          <p:cNvSpPr txBox="1">
            <a:spLocks noChangeArrowheads="1"/>
          </p:cNvSpPr>
          <p:nvPr/>
        </p:nvSpPr>
        <p:spPr bwMode="auto">
          <a:xfrm>
            <a:off x="1547813" y="4462463"/>
            <a:ext cx="22225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it-IT" sz="2800">
                <a:solidFill>
                  <a:srgbClr val="000000"/>
                </a:solidFill>
                <a:latin typeface="Times New Roman" pitchFamily="18" charset="0"/>
              </a:rPr>
              <a:t>Environment</a:t>
            </a:r>
            <a:endParaRPr lang="en-US" altLang="it-IT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51204" name="AutoShape 11"/>
          <p:cNvCxnSpPr>
            <a:cxnSpLocks noChangeShapeType="1"/>
          </p:cNvCxnSpPr>
          <p:nvPr/>
        </p:nvCxnSpPr>
        <p:spPr bwMode="auto">
          <a:xfrm flipV="1">
            <a:off x="2905125" y="3894138"/>
            <a:ext cx="946150" cy="72390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205" name="Line 12"/>
          <p:cNvSpPr>
            <a:spLocks noChangeShapeType="1"/>
          </p:cNvSpPr>
          <p:nvPr/>
        </p:nvSpPr>
        <p:spPr bwMode="auto">
          <a:xfrm>
            <a:off x="3703638" y="3795713"/>
            <a:ext cx="1320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1206" name="Text Box 13"/>
          <p:cNvSpPr txBox="1">
            <a:spLocks noChangeArrowheads="1"/>
          </p:cNvSpPr>
          <p:nvPr/>
        </p:nvSpPr>
        <p:spPr bwMode="auto">
          <a:xfrm>
            <a:off x="5146675" y="3509963"/>
            <a:ext cx="16859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it-IT" sz="2800">
                <a:solidFill>
                  <a:srgbClr val="000000"/>
                </a:solidFill>
                <a:latin typeface="Times New Roman" pitchFamily="18" charset="0"/>
              </a:rPr>
              <a:t>Phenotype</a:t>
            </a:r>
            <a:endParaRPr lang="en-US" altLang="it-IT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463925" y="2630488"/>
            <a:ext cx="3033713" cy="1030287"/>
            <a:chOff x="2517" y="608"/>
            <a:chExt cx="2250" cy="691"/>
          </a:xfrm>
        </p:grpSpPr>
        <p:sp>
          <p:nvSpPr>
            <p:cNvPr id="51216" name="Text Box 15"/>
            <p:cNvSpPr txBox="1">
              <a:spLocks noChangeArrowheads="1"/>
            </p:cNvSpPr>
            <p:nvPr/>
          </p:nvSpPr>
          <p:spPr bwMode="auto">
            <a:xfrm>
              <a:off x="2517" y="608"/>
              <a:ext cx="2250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altLang="it-IT" sz="2800">
                  <a:solidFill>
                    <a:srgbClr val="000000"/>
                  </a:solidFill>
                  <a:latin typeface="Times New Roman" pitchFamily="18" charset="0"/>
                </a:rPr>
                <a:t>Genetic redundancy</a:t>
              </a:r>
              <a:endParaRPr lang="en-US" altLang="it-IT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cxnSp>
          <p:nvCxnSpPr>
            <p:cNvPr id="51217" name="AutoShape 16"/>
            <p:cNvCxnSpPr>
              <a:cxnSpLocks noChangeShapeType="1"/>
            </p:cNvCxnSpPr>
            <p:nvPr/>
          </p:nvCxnSpPr>
          <p:spPr bwMode="auto">
            <a:xfrm rot="16200000" flipH="1">
              <a:off x="2924" y="1024"/>
              <a:ext cx="318" cy="231"/>
            </a:xfrm>
            <a:prstGeom prst="curvedConnector3">
              <a:avLst>
                <a:gd name="adj1" fmla="val 11572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678238" y="3894138"/>
            <a:ext cx="3054350" cy="1263650"/>
            <a:chOff x="2336" y="2296"/>
            <a:chExt cx="2266" cy="847"/>
          </a:xfrm>
        </p:grpSpPr>
        <p:sp>
          <p:nvSpPr>
            <p:cNvPr id="51214" name="Text Box 18"/>
            <p:cNvSpPr txBox="1">
              <a:spLocks noChangeArrowheads="1"/>
            </p:cNvSpPr>
            <p:nvPr/>
          </p:nvSpPr>
          <p:spPr bwMode="auto">
            <a:xfrm>
              <a:off x="2336" y="2795"/>
              <a:ext cx="2266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altLang="it-IT" sz="2800">
                  <a:solidFill>
                    <a:srgbClr val="CC0000"/>
                  </a:solidFill>
                  <a:latin typeface="Times New Roman" pitchFamily="18" charset="0"/>
                </a:rPr>
                <a:t>Genetic background</a:t>
              </a:r>
              <a:endParaRPr lang="en-US" altLang="it-IT" sz="2800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cxnSp>
          <p:nvCxnSpPr>
            <p:cNvPr id="51215" name="AutoShape 22"/>
            <p:cNvCxnSpPr>
              <a:cxnSpLocks noChangeShapeType="1"/>
            </p:cNvCxnSpPr>
            <p:nvPr/>
          </p:nvCxnSpPr>
          <p:spPr bwMode="auto">
            <a:xfrm rot="5400000" flipH="1">
              <a:off x="2802" y="2329"/>
              <a:ext cx="337" cy="272"/>
            </a:xfrm>
            <a:prstGeom prst="curvedConnector3">
              <a:avLst>
                <a:gd name="adj1" fmla="val -14245"/>
              </a:avLst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51209" name="Text Box 24"/>
          <p:cNvSpPr txBox="1">
            <a:spLocks noChangeArrowheads="1"/>
          </p:cNvSpPr>
          <p:nvPr/>
        </p:nvSpPr>
        <p:spPr bwMode="auto">
          <a:xfrm>
            <a:off x="187325" y="5289550"/>
            <a:ext cx="8386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buFontTx/>
              <a:buChar char="•"/>
            </a:pPr>
            <a:r>
              <a:rPr lang="en-GB" altLang="it-IT" sz="2000">
                <a:solidFill>
                  <a:srgbClr val="000000"/>
                </a:solidFill>
                <a:latin typeface="Times New Roman" pitchFamily="18" charset="0"/>
              </a:rPr>
              <a:t>Cross all Yeast Deletion Collection with different yeast strain and species.</a:t>
            </a:r>
          </a:p>
          <a:p>
            <a:pPr marL="457200" indent="-457200" eaLnBrk="1" hangingPunct="1">
              <a:buFontTx/>
              <a:buChar char="•"/>
            </a:pPr>
            <a:r>
              <a:rPr lang="en-GB" altLang="it-IT" sz="2000">
                <a:solidFill>
                  <a:srgbClr val="000000"/>
                </a:solidFill>
                <a:latin typeface="Times New Roman" pitchFamily="18" charset="0"/>
              </a:rPr>
              <a:t> Study of the haplo</a:t>
            </a:r>
            <a:r>
              <a:rPr lang="en-GB" altLang="it-IT" sz="2000" i="1">
                <a:solidFill>
                  <a:srgbClr val="000000"/>
                </a:solidFill>
                <a:latin typeface="Times New Roman" pitchFamily="18" charset="0"/>
              </a:rPr>
              <a:t>isufficiency</a:t>
            </a:r>
            <a:r>
              <a:rPr lang="en-GB" altLang="it-IT" sz="2000">
                <a:solidFill>
                  <a:srgbClr val="000000"/>
                </a:solidFill>
                <a:latin typeface="Times New Roman" pitchFamily="18" charset="0"/>
              </a:rPr>
              <a:t> profile in different environments</a:t>
            </a:r>
          </a:p>
        </p:txBody>
      </p:sp>
      <p:sp>
        <p:nvSpPr>
          <p:cNvPr id="51210" name="Text Box 25"/>
          <p:cNvSpPr txBox="1">
            <a:spLocks noChangeArrowheads="1"/>
          </p:cNvSpPr>
          <p:nvPr/>
        </p:nvSpPr>
        <p:spPr bwMode="auto">
          <a:xfrm>
            <a:off x="269875" y="1463675"/>
            <a:ext cx="86947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it-IT" sz="2400">
                <a:solidFill>
                  <a:srgbClr val="000000"/>
                </a:solidFill>
                <a:latin typeface="Times New Roman" pitchFamily="18" charset="0"/>
              </a:rPr>
              <a:t>Investigating the impact that intra-specific and inter-specific variation have on the phenotypes and fitness</a:t>
            </a:r>
          </a:p>
        </p:txBody>
      </p:sp>
      <p:sp>
        <p:nvSpPr>
          <p:cNvPr id="51211" name="Rectangle 30"/>
          <p:cNvSpPr>
            <a:spLocks noChangeArrowheads="1"/>
          </p:cNvSpPr>
          <p:nvPr/>
        </p:nvSpPr>
        <p:spPr bwMode="auto">
          <a:xfrm>
            <a:off x="1012825" y="779463"/>
            <a:ext cx="6677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it-IT" sz="2400" b="1">
                <a:solidFill>
                  <a:srgbClr val="000000"/>
                </a:solidFill>
                <a:latin typeface="Times New Roman" pitchFamily="18" charset="0"/>
              </a:rPr>
              <a:t>Interaction of genetic background &amp; environment</a:t>
            </a:r>
          </a:p>
        </p:txBody>
      </p:sp>
      <p:sp>
        <p:nvSpPr>
          <p:cNvPr id="51212" name="Rectangle 1"/>
          <p:cNvSpPr>
            <a:spLocks noChangeArrowheads="1"/>
          </p:cNvSpPr>
          <p:nvPr/>
        </p:nvSpPr>
        <p:spPr bwMode="auto">
          <a:xfrm>
            <a:off x="1320800" y="6142038"/>
            <a:ext cx="706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it-IT"/>
              <a:t>Dowell R.D. Ryan O., </a:t>
            </a:r>
            <a:r>
              <a:rPr lang="en-GB" altLang="it-IT" i="1"/>
              <a:t>et al</a:t>
            </a:r>
            <a:r>
              <a:rPr lang="en-GB" altLang="it-IT"/>
              <a:t>.,…&amp; Boone C. (2010), </a:t>
            </a:r>
            <a:r>
              <a:rPr lang="en-GB" altLang="it-IT" i="1"/>
              <a:t>Science </a:t>
            </a:r>
            <a:r>
              <a:rPr lang="en-GB" altLang="it-IT" b="1"/>
              <a:t>328</a:t>
            </a:r>
            <a:r>
              <a:rPr lang="en-GB" altLang="it-IT"/>
              <a:t>: 469</a:t>
            </a:r>
          </a:p>
        </p:txBody>
      </p:sp>
      <p:pic>
        <p:nvPicPr>
          <p:cNvPr id="18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5"/>
          <p:cNvSpPr txBox="1">
            <a:spLocks noChangeArrowheads="1"/>
          </p:cNvSpPr>
          <p:nvPr/>
        </p:nvSpPr>
        <p:spPr bwMode="auto">
          <a:xfrm>
            <a:off x="28575" y="1243013"/>
            <a:ext cx="2074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it-IT" sz="2400">
                <a:latin typeface="Times New Roman" pitchFamily="18" charset="0"/>
              </a:rPr>
              <a:t>Genomic level</a:t>
            </a:r>
          </a:p>
        </p:txBody>
      </p:sp>
      <p:sp>
        <p:nvSpPr>
          <p:cNvPr id="52227" name="Text Box 6"/>
          <p:cNvSpPr txBox="1">
            <a:spLocks noChangeArrowheads="1"/>
          </p:cNvSpPr>
          <p:nvPr/>
        </p:nvSpPr>
        <p:spPr bwMode="auto">
          <a:xfrm>
            <a:off x="0" y="2547938"/>
            <a:ext cx="214471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it-IT" sz="2400">
                <a:latin typeface="Times New Roman" pitchFamily="18" charset="0"/>
              </a:rPr>
              <a:t>Transcriptome</a:t>
            </a:r>
          </a:p>
        </p:txBody>
      </p:sp>
      <p:sp>
        <p:nvSpPr>
          <p:cNvPr id="52228" name="Text Box 7"/>
          <p:cNvSpPr txBox="1">
            <a:spLocks noChangeArrowheads="1"/>
          </p:cNvSpPr>
          <p:nvPr/>
        </p:nvSpPr>
        <p:spPr bwMode="auto">
          <a:xfrm>
            <a:off x="0" y="5011738"/>
            <a:ext cx="14763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it-IT" sz="2400">
                <a:latin typeface="Times New Roman" pitchFamily="18" charset="0"/>
              </a:rPr>
              <a:t>Proteome</a:t>
            </a:r>
          </a:p>
        </p:txBody>
      </p:sp>
      <p:sp>
        <p:nvSpPr>
          <p:cNvPr id="52229" name="Text Box 9"/>
          <p:cNvSpPr txBox="1">
            <a:spLocks noChangeArrowheads="1"/>
          </p:cNvSpPr>
          <p:nvPr/>
        </p:nvSpPr>
        <p:spPr bwMode="auto">
          <a:xfrm>
            <a:off x="3195638" y="1127125"/>
            <a:ext cx="1905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it-IT" sz="2000">
                <a:latin typeface="Times New Roman" pitchFamily="18" charset="0"/>
              </a:rPr>
              <a:t>Single/multiple gene knockout</a:t>
            </a:r>
          </a:p>
        </p:txBody>
      </p:sp>
      <p:sp>
        <p:nvSpPr>
          <p:cNvPr id="52230" name="Text Box 10"/>
          <p:cNvSpPr txBox="1">
            <a:spLocks noChangeArrowheads="1"/>
          </p:cNvSpPr>
          <p:nvPr/>
        </p:nvSpPr>
        <p:spPr bwMode="auto">
          <a:xfrm>
            <a:off x="5805488" y="1200150"/>
            <a:ext cx="15621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it-IT" sz="2000">
                <a:latin typeface="Times New Roman" pitchFamily="18" charset="0"/>
              </a:rPr>
              <a:t>Phenotypic assays</a:t>
            </a:r>
          </a:p>
        </p:txBody>
      </p:sp>
      <p:sp>
        <p:nvSpPr>
          <p:cNvPr id="52231" name="Text Box 11"/>
          <p:cNvSpPr txBox="1">
            <a:spLocks noChangeArrowheads="1"/>
          </p:cNvSpPr>
          <p:nvPr/>
        </p:nvSpPr>
        <p:spPr bwMode="auto">
          <a:xfrm>
            <a:off x="2905125" y="2614613"/>
            <a:ext cx="29733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it-IT" sz="2000">
                <a:latin typeface="Times New Roman" pitchFamily="18" charset="0"/>
              </a:rPr>
              <a:t>Study of the expression profile of the cell under different physiological conditions.</a:t>
            </a:r>
          </a:p>
        </p:txBody>
      </p:sp>
      <p:sp>
        <p:nvSpPr>
          <p:cNvPr id="52232" name="Text Box 12"/>
          <p:cNvSpPr txBox="1">
            <a:spLocks noChangeArrowheads="1"/>
          </p:cNvSpPr>
          <p:nvPr/>
        </p:nvSpPr>
        <p:spPr bwMode="auto">
          <a:xfrm>
            <a:off x="6478588" y="2625725"/>
            <a:ext cx="2006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it-IT" sz="2000">
                <a:latin typeface="Times New Roman" pitchFamily="18" charset="0"/>
              </a:rPr>
              <a:t>Cluster analysis</a:t>
            </a:r>
          </a:p>
        </p:txBody>
      </p:sp>
      <p:sp>
        <p:nvSpPr>
          <p:cNvPr id="52233" name="Rectangle 25"/>
          <p:cNvSpPr>
            <a:spLocks noChangeArrowheads="1"/>
          </p:cNvSpPr>
          <p:nvPr/>
        </p:nvSpPr>
        <p:spPr bwMode="auto">
          <a:xfrm>
            <a:off x="2876550" y="5022850"/>
            <a:ext cx="28956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it-IT" sz="2000">
                <a:latin typeface="Times New Roman" pitchFamily="18" charset="0"/>
              </a:rPr>
              <a:t>Study of the proteins produced by a cell under different physiological conditions.</a:t>
            </a:r>
            <a:r>
              <a:rPr lang="en-GB" altLang="it-IT" sz="2000">
                <a:latin typeface="Times New Roman" pitchFamily="18" charset="0"/>
              </a:rPr>
              <a:t> Protein-protein interaction.</a:t>
            </a:r>
          </a:p>
        </p:txBody>
      </p:sp>
      <p:sp>
        <p:nvSpPr>
          <p:cNvPr id="52234" name="TextBox 24"/>
          <p:cNvSpPr txBox="1">
            <a:spLocks noChangeArrowheads="1"/>
          </p:cNvSpPr>
          <p:nvPr/>
        </p:nvSpPr>
        <p:spPr bwMode="auto">
          <a:xfrm>
            <a:off x="1177925" y="217488"/>
            <a:ext cx="7281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it-IT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Functional analysis from single gene to gene network </a:t>
            </a:r>
            <a:endParaRPr lang="en-US" altLang="it-IT" sz="2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>
            <a:off x="2411413" y="1484313"/>
            <a:ext cx="490537" cy="0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28" name="Straight Arrow Connector 27"/>
          <p:cNvCxnSpPr>
            <a:cxnSpLocks noChangeShapeType="1"/>
          </p:cNvCxnSpPr>
          <p:nvPr/>
        </p:nvCxnSpPr>
        <p:spPr bwMode="auto">
          <a:xfrm>
            <a:off x="5089525" y="1409700"/>
            <a:ext cx="492125" cy="0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 flipV="1">
            <a:off x="7246938" y="1006475"/>
            <a:ext cx="433387" cy="376238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 flipV="1">
            <a:off x="7372350" y="1336675"/>
            <a:ext cx="571500" cy="171450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32" name="Straight Arrow Connector 31"/>
          <p:cNvCxnSpPr>
            <a:cxnSpLocks noChangeShapeType="1"/>
          </p:cNvCxnSpPr>
          <p:nvPr/>
        </p:nvCxnSpPr>
        <p:spPr bwMode="auto">
          <a:xfrm>
            <a:off x="7280275" y="1679575"/>
            <a:ext cx="579438" cy="76200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>
            <a:off x="7154863" y="1920875"/>
            <a:ext cx="446087" cy="182563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52241" name="TextBox 37"/>
          <p:cNvSpPr txBox="1">
            <a:spLocks noChangeArrowheads="1"/>
          </p:cNvSpPr>
          <p:nvPr/>
        </p:nvSpPr>
        <p:spPr bwMode="auto">
          <a:xfrm>
            <a:off x="7761288" y="811213"/>
            <a:ext cx="80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it-IT"/>
              <a:t>Env1 </a:t>
            </a:r>
            <a:endParaRPr lang="en-US" altLang="it-IT"/>
          </a:p>
        </p:txBody>
      </p:sp>
      <p:sp>
        <p:nvSpPr>
          <p:cNvPr id="52242" name="TextBox 38"/>
          <p:cNvSpPr txBox="1">
            <a:spLocks noChangeArrowheads="1"/>
          </p:cNvSpPr>
          <p:nvPr/>
        </p:nvSpPr>
        <p:spPr bwMode="auto">
          <a:xfrm>
            <a:off x="7902575" y="1216025"/>
            <a:ext cx="800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it-IT"/>
              <a:t>Env2 </a:t>
            </a:r>
            <a:endParaRPr lang="en-US" altLang="it-IT"/>
          </a:p>
        </p:txBody>
      </p:sp>
      <p:sp>
        <p:nvSpPr>
          <p:cNvPr id="52243" name="TextBox 39"/>
          <p:cNvSpPr txBox="1">
            <a:spLocks noChangeArrowheads="1"/>
          </p:cNvSpPr>
          <p:nvPr/>
        </p:nvSpPr>
        <p:spPr bwMode="auto">
          <a:xfrm>
            <a:off x="7802563" y="1584325"/>
            <a:ext cx="80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it-IT"/>
              <a:t>Env3 </a:t>
            </a:r>
            <a:endParaRPr lang="en-US" altLang="it-IT"/>
          </a:p>
        </p:txBody>
      </p:sp>
      <p:sp>
        <p:nvSpPr>
          <p:cNvPr id="52244" name="TextBox 40"/>
          <p:cNvSpPr txBox="1">
            <a:spLocks noChangeArrowheads="1"/>
          </p:cNvSpPr>
          <p:nvPr/>
        </p:nvSpPr>
        <p:spPr bwMode="auto">
          <a:xfrm>
            <a:off x="7578725" y="1954213"/>
            <a:ext cx="80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it-IT"/>
              <a:t>Env4 </a:t>
            </a:r>
            <a:endParaRPr lang="en-US" altLang="it-IT"/>
          </a:p>
        </p:txBody>
      </p:sp>
      <p:cxnSp>
        <p:nvCxnSpPr>
          <p:cNvPr id="42" name="Straight Arrow Connector 41"/>
          <p:cNvCxnSpPr>
            <a:cxnSpLocks noChangeShapeType="1"/>
          </p:cNvCxnSpPr>
          <p:nvPr/>
        </p:nvCxnSpPr>
        <p:spPr bwMode="auto">
          <a:xfrm>
            <a:off x="2324100" y="2816225"/>
            <a:ext cx="492125" cy="0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43" name="Straight Arrow Connector 42"/>
          <p:cNvCxnSpPr>
            <a:cxnSpLocks noChangeShapeType="1"/>
          </p:cNvCxnSpPr>
          <p:nvPr/>
        </p:nvCxnSpPr>
        <p:spPr bwMode="auto">
          <a:xfrm>
            <a:off x="5641975" y="2808288"/>
            <a:ext cx="492125" cy="0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45" name="Straight Arrow Connector 44"/>
          <p:cNvCxnSpPr>
            <a:cxnSpLocks noChangeShapeType="1"/>
          </p:cNvCxnSpPr>
          <p:nvPr/>
        </p:nvCxnSpPr>
        <p:spPr bwMode="auto">
          <a:xfrm>
            <a:off x="2171700" y="5200650"/>
            <a:ext cx="492125" cy="0"/>
          </a:xfrm>
          <a:prstGeom prst="straightConnector1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52248" name="Straight Connector 46"/>
          <p:cNvCxnSpPr>
            <a:cxnSpLocks noChangeShapeType="1"/>
          </p:cNvCxnSpPr>
          <p:nvPr/>
        </p:nvCxnSpPr>
        <p:spPr bwMode="auto">
          <a:xfrm>
            <a:off x="0" y="2320925"/>
            <a:ext cx="9144000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8" name="Straight Arrow Connector 47"/>
          <p:cNvCxnSpPr>
            <a:cxnSpLocks noChangeShapeType="1"/>
          </p:cNvCxnSpPr>
          <p:nvPr/>
        </p:nvCxnSpPr>
        <p:spPr bwMode="auto">
          <a:xfrm>
            <a:off x="5337175" y="5211763"/>
            <a:ext cx="492125" cy="0"/>
          </a:xfrm>
          <a:prstGeom prst="straightConnector1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</p:cxnSp>
      <p:pic>
        <p:nvPicPr>
          <p:cNvPr id="52250" name="Picture 30"/>
          <p:cNvPicPr>
            <a:picLocks noChangeAspect="1" noChangeArrowheads="1"/>
          </p:cNvPicPr>
          <p:nvPr/>
        </p:nvPicPr>
        <p:blipFill>
          <a:blip r:embed="rId7"/>
          <a:srcRect t="27737" b="31538"/>
          <a:stretch>
            <a:fillRect/>
          </a:stretch>
        </p:blipFill>
        <p:spPr bwMode="auto">
          <a:xfrm>
            <a:off x="5508625" y="3213100"/>
            <a:ext cx="1679575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1" name="Picture 31"/>
          <p:cNvPicPr>
            <a:picLocks noChangeAspect="1" noChangeArrowheads="1"/>
          </p:cNvPicPr>
          <p:nvPr/>
        </p:nvPicPr>
        <p:blipFill>
          <a:blip r:embed="rId8"/>
          <a:srcRect l="8904" t="11172" r="3030" b="8688"/>
          <a:stretch>
            <a:fillRect/>
          </a:stretch>
        </p:blipFill>
        <p:spPr bwMode="auto">
          <a:xfrm>
            <a:off x="7235825" y="3213100"/>
            <a:ext cx="17414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252" name="Straight Connector 69"/>
          <p:cNvCxnSpPr>
            <a:cxnSpLocks noChangeShapeType="1"/>
          </p:cNvCxnSpPr>
          <p:nvPr/>
        </p:nvCxnSpPr>
        <p:spPr bwMode="auto">
          <a:xfrm>
            <a:off x="0" y="4645025"/>
            <a:ext cx="9144000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pic>
        <p:nvPicPr>
          <p:cNvPr id="52253" name="Picture 6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15100" y="4695825"/>
            <a:ext cx="2125663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5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72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2088" y="15875"/>
            <a:ext cx="6526212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188913"/>
            <a:ext cx="4014788" cy="636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013" y="1209675"/>
            <a:ext cx="7164387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magin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3" y="9525"/>
            <a:ext cx="9096375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260350"/>
            <a:ext cx="3983037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139</Words>
  <Application>Microsoft Office PowerPoint</Application>
  <PresentationFormat>Presentazione su schermo (4:3)</PresentationFormat>
  <Paragraphs>27</Paragraphs>
  <Slides>23</Slides>
  <Notes>2</Notes>
  <HiddenSlides>0</HiddenSlides>
  <MMClips>24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Standard</dc:creator>
  <cp:lastModifiedBy>LabC4</cp:lastModifiedBy>
  <cp:revision>2</cp:revision>
  <dcterms:created xsi:type="dcterms:W3CDTF">2020-03-19T12:43:27Z</dcterms:created>
  <dcterms:modified xsi:type="dcterms:W3CDTF">2020-03-19T12:40:57Z</dcterms:modified>
</cp:coreProperties>
</file>