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5"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4E31DAB-1729-4A01-9785-A88ED5513624}"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A422B6-2D2E-418F-9806-7258F4628CD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84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31DAB-1729-4A01-9785-A88ED5513624}"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398474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31DAB-1729-4A01-9785-A88ED5513624}"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45459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31DAB-1729-4A01-9785-A88ED5513624}"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297034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E31DAB-1729-4A01-9785-A88ED5513624}" type="datetimeFigureOut">
              <a:rPr lang="it-IT" smtClean="0"/>
              <a:t>01/06/2020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A422B6-2D2E-418F-9806-7258F4628CD7}"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70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4E31DAB-1729-4A01-9785-A88ED5513624}"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129005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4E31DAB-1729-4A01-9785-A88ED5513624}" type="datetimeFigureOut">
              <a:rPr lang="it-IT" smtClean="0"/>
              <a:t>01/06/2020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234759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4E31DAB-1729-4A01-9785-A88ED5513624}" type="datetimeFigureOut">
              <a:rPr lang="it-IT" smtClean="0"/>
              <a:t>01/06/2020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405906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E31DAB-1729-4A01-9785-A88ED5513624}" type="datetimeFigureOut">
              <a:rPr lang="it-IT" smtClean="0"/>
              <a:t>01/06/2020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174851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E31DAB-1729-4A01-9785-A88ED5513624}" type="datetimeFigureOut">
              <a:rPr lang="it-IT" smtClean="0"/>
              <a:t>01/06/2020</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A422B6-2D2E-418F-9806-7258F4628CD7}" type="slidenum">
              <a:rPr lang="it-IT" smtClean="0"/>
              <a:t>‹N›</a:t>
            </a:fld>
            <a:endParaRPr lang="it-IT"/>
          </a:p>
        </p:txBody>
      </p:sp>
    </p:spTree>
    <p:extLst>
      <p:ext uri="{BB962C8B-B14F-4D97-AF65-F5344CB8AC3E}">
        <p14:creationId xmlns:p14="http://schemas.microsoft.com/office/powerpoint/2010/main" val="139145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4E31DAB-1729-4A01-9785-A88ED5513624}" type="datetimeFigureOut">
              <a:rPr lang="it-IT" smtClean="0"/>
              <a:t>01/06/2020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EA422B6-2D2E-418F-9806-7258F4628CD7}" type="slidenum">
              <a:rPr lang="it-IT" smtClean="0"/>
              <a:t>‹N›</a:t>
            </a:fld>
            <a:endParaRPr lang="it-IT"/>
          </a:p>
        </p:txBody>
      </p:sp>
    </p:spTree>
    <p:extLst>
      <p:ext uri="{BB962C8B-B14F-4D97-AF65-F5344CB8AC3E}">
        <p14:creationId xmlns:p14="http://schemas.microsoft.com/office/powerpoint/2010/main" val="289360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E31DAB-1729-4A01-9785-A88ED5513624}" type="datetimeFigureOut">
              <a:rPr lang="it-IT" smtClean="0"/>
              <a:t>01/06/2020</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EA422B6-2D2E-418F-9806-7258F4628CD7}"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15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D80E548-1496-42B0-BF6F-6DBED0642B65}"/>
              </a:ext>
            </a:extLst>
          </p:cNvPr>
          <p:cNvSpPr>
            <a:spLocks noGrp="1"/>
          </p:cNvSpPr>
          <p:nvPr>
            <p:ph type="ctrTitle"/>
          </p:nvPr>
        </p:nvSpPr>
        <p:spPr>
          <a:xfrm>
            <a:off x="1097280" y="758952"/>
            <a:ext cx="10058400" cy="3892168"/>
          </a:xfrm>
        </p:spPr>
        <p:txBody>
          <a:bodyPr>
            <a:normAutofit/>
          </a:bodyPr>
          <a:lstStyle/>
          <a:p>
            <a:r>
              <a:rPr lang="it-IT" dirty="0">
                <a:latin typeface="+mn-lt"/>
              </a:rPr>
              <a:t>Tutoraggio genetica Cenci</a:t>
            </a:r>
            <a:br>
              <a:rPr lang="it-IT" dirty="0">
                <a:latin typeface="+mn-lt"/>
              </a:rPr>
            </a:br>
            <a:r>
              <a:rPr lang="it-IT" dirty="0">
                <a:latin typeface="+mn-lt"/>
              </a:rPr>
              <a:t>Lezione 3</a:t>
            </a:r>
          </a:p>
        </p:txBody>
      </p:sp>
      <p:sp>
        <p:nvSpPr>
          <p:cNvPr id="17"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ottotitolo 2">
            <a:extLst>
              <a:ext uri="{FF2B5EF4-FFF2-40B4-BE49-F238E27FC236}">
                <a16:creationId xmlns:a16="http://schemas.microsoft.com/office/drawing/2014/main" id="{1D984A73-F4EF-4F3D-B65F-15D1BC8E17D1}"/>
              </a:ext>
            </a:extLst>
          </p:cNvPr>
          <p:cNvSpPr>
            <a:spLocks noGrp="1"/>
          </p:cNvSpPr>
          <p:nvPr>
            <p:ph type="subTitle" idx="1"/>
          </p:nvPr>
        </p:nvSpPr>
        <p:spPr>
          <a:xfrm>
            <a:off x="1066783" y="5642864"/>
            <a:ext cx="10058400" cy="525272"/>
          </a:xfrm>
        </p:spPr>
        <p:txBody>
          <a:bodyPr>
            <a:normAutofit/>
          </a:bodyPr>
          <a:lstStyle/>
          <a:p>
            <a:pPr marL="342900" indent="-342900">
              <a:buFont typeface="Arial" panose="020B0604020202020204" pitchFamily="34" charset="0"/>
              <a:buChar char="•"/>
            </a:pPr>
            <a:r>
              <a:rPr lang="it-IT" sz="2000" dirty="0">
                <a:solidFill>
                  <a:srgbClr val="FFFFFF"/>
                </a:solidFill>
                <a:latin typeface="+mn-lt"/>
              </a:rPr>
              <a:t>Analisi delle tetradi</a:t>
            </a:r>
          </a:p>
        </p:txBody>
      </p:sp>
      <p:sp>
        <p:nvSpPr>
          <p:cNvPr id="18"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825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FA1C4-4EBF-4794-833C-4E85A51041AC}"/>
              </a:ext>
            </a:extLst>
          </p:cNvPr>
          <p:cNvSpPr>
            <a:spLocks noGrp="1"/>
          </p:cNvSpPr>
          <p:nvPr>
            <p:ph type="title"/>
          </p:nvPr>
        </p:nvSpPr>
        <p:spPr/>
        <p:txBody>
          <a:bodyPr>
            <a:normAutofit/>
          </a:bodyPr>
          <a:lstStyle/>
          <a:p>
            <a:pPr algn="ctr"/>
            <a:r>
              <a:rPr lang="it-IT" sz="8800" b="1" dirty="0">
                <a:solidFill>
                  <a:srgbClr val="BD582C"/>
                </a:solidFill>
              </a:rPr>
              <a:t>Cosa sono le tetradi?</a:t>
            </a:r>
          </a:p>
        </p:txBody>
      </p:sp>
      <p:pic>
        <p:nvPicPr>
          <p:cNvPr id="5" name="Segnaposto contenuto 4" descr="Immagine che contiene screenshot, computer&#10;&#10;Descrizione generata automaticamente">
            <a:extLst>
              <a:ext uri="{FF2B5EF4-FFF2-40B4-BE49-F238E27FC236}">
                <a16:creationId xmlns:a16="http://schemas.microsoft.com/office/drawing/2014/main" id="{5D82542A-3700-4862-809C-CBB923DA4DD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609" t="20402" r="45626" b="15666"/>
          <a:stretch/>
        </p:blipFill>
        <p:spPr>
          <a:xfrm>
            <a:off x="866774" y="1811143"/>
            <a:ext cx="4086225" cy="4484881"/>
          </a:xfrm>
        </p:spPr>
      </p:pic>
      <p:sp>
        <p:nvSpPr>
          <p:cNvPr id="6" name="CasellaDiTesto 5">
            <a:extLst>
              <a:ext uri="{FF2B5EF4-FFF2-40B4-BE49-F238E27FC236}">
                <a16:creationId xmlns:a16="http://schemas.microsoft.com/office/drawing/2014/main" id="{3466E1BD-106F-4F28-ADC8-00FFB9BE0DF7}"/>
              </a:ext>
            </a:extLst>
          </p:cNvPr>
          <p:cNvSpPr txBox="1"/>
          <p:nvPr/>
        </p:nvSpPr>
        <p:spPr>
          <a:xfrm>
            <a:off x="6467475" y="1933575"/>
            <a:ext cx="4019550" cy="4401205"/>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a:t>Il ciclo vitale di organismi come Neurospora Crassa e </a:t>
            </a:r>
            <a:r>
              <a:rPr lang="it-IT" sz="2000" dirty="0" err="1"/>
              <a:t>Chlamydomonas</a:t>
            </a:r>
            <a:r>
              <a:rPr lang="it-IT" sz="2000" dirty="0"/>
              <a:t> prevede alternanza di riproduzione sessuale ed asessuale</a:t>
            </a:r>
          </a:p>
          <a:p>
            <a:pPr marL="285750" indent="-285750" algn="just">
              <a:buFont typeface="Arial" panose="020B0604020202020204" pitchFamily="34" charset="0"/>
              <a:buChar char="•"/>
            </a:pPr>
            <a:r>
              <a:rPr lang="it-IT" sz="2000" dirty="0"/>
              <a:t>Il passaggio di nostro interesse riguarda la formazione degli aschi, dove a seguito di divisione meiotica, si formano tetradi: prodotti ordinati disposti all’interno dell’asco. Tale ordinamento riflette cosa accade in meiosi</a:t>
            </a:r>
          </a:p>
          <a:p>
            <a:pPr marL="285750" indent="-285750">
              <a:buFont typeface="Arial" panose="020B0604020202020204" pitchFamily="34" charset="0"/>
              <a:buChar char="•"/>
            </a:pPr>
            <a:endParaRPr lang="it-IT" sz="2000" dirty="0"/>
          </a:p>
        </p:txBody>
      </p:sp>
    </p:spTree>
    <p:extLst>
      <p:ext uri="{BB962C8B-B14F-4D97-AF65-F5344CB8AC3E}">
        <p14:creationId xmlns:p14="http://schemas.microsoft.com/office/powerpoint/2010/main" val="27222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BD466-C1F0-40FA-A0D4-8255690ED5ED}"/>
              </a:ext>
            </a:extLst>
          </p:cNvPr>
          <p:cNvSpPr>
            <a:spLocks noGrp="1"/>
          </p:cNvSpPr>
          <p:nvPr>
            <p:ph type="title"/>
          </p:nvPr>
        </p:nvSpPr>
        <p:spPr/>
        <p:txBody>
          <a:bodyPr>
            <a:normAutofit/>
          </a:bodyPr>
          <a:lstStyle/>
          <a:p>
            <a:pPr algn="ctr"/>
            <a:r>
              <a:rPr lang="it-IT" sz="8800" b="1" dirty="0">
                <a:solidFill>
                  <a:srgbClr val="BD582C"/>
                </a:solidFill>
              </a:rPr>
              <a:t>Analisi delle tetradi</a:t>
            </a:r>
          </a:p>
        </p:txBody>
      </p:sp>
      <p:sp>
        <p:nvSpPr>
          <p:cNvPr id="3" name="Segnaposto contenuto 2">
            <a:extLst>
              <a:ext uri="{FF2B5EF4-FFF2-40B4-BE49-F238E27FC236}">
                <a16:creationId xmlns:a16="http://schemas.microsoft.com/office/drawing/2014/main" id="{C46E3213-7291-4CA3-97D3-9FECAA31DA80}"/>
              </a:ext>
            </a:extLst>
          </p:cNvPr>
          <p:cNvSpPr>
            <a:spLocks noGrp="1"/>
          </p:cNvSpPr>
          <p:nvPr>
            <p:ph idx="1"/>
          </p:nvPr>
        </p:nvSpPr>
        <p:spPr>
          <a:xfrm>
            <a:off x="1437886" y="2769011"/>
            <a:ext cx="9316227" cy="2548713"/>
          </a:xfrm>
        </p:spPr>
        <p:txBody>
          <a:bodyPr>
            <a:normAutofit/>
          </a:bodyPr>
          <a:lstStyle/>
          <a:p>
            <a:pPr algn="just"/>
            <a:r>
              <a:rPr lang="it-IT" sz="2800" dirty="0">
                <a:solidFill>
                  <a:srgbClr val="BD582C"/>
                </a:solidFill>
              </a:rPr>
              <a:t>Analisi di tetradi ordinate: </a:t>
            </a:r>
            <a:r>
              <a:rPr lang="it-IT" dirty="0">
                <a:solidFill>
                  <a:schemeClr val="tx1"/>
                </a:solidFill>
              </a:rPr>
              <a:t>partendo dal presupposto di conoscere la posizione ed il genotipo di ogni ascospora, si può condurre un’analisi di tetradi ordinate. Di base questa si affida sulla dissezione di ogni singola ascospora nell’asco. Essa perciò permette operazioni quali:</a:t>
            </a:r>
          </a:p>
          <a:p>
            <a:pPr marL="457200" indent="-457200">
              <a:buFont typeface="+mj-lt"/>
              <a:buAutoNum type="arabicPeriod"/>
            </a:pPr>
            <a:r>
              <a:rPr lang="it-IT" dirty="0">
                <a:solidFill>
                  <a:schemeClr val="tx1"/>
                </a:solidFill>
              </a:rPr>
              <a:t>Seguire quali alleli siano segreganti in prima ed in seconda divisione meiotica </a:t>
            </a:r>
          </a:p>
          <a:p>
            <a:pPr marL="457200" indent="-457200">
              <a:buFont typeface="+mj-lt"/>
              <a:buAutoNum type="arabicPeriod"/>
            </a:pPr>
            <a:r>
              <a:rPr lang="it-IT" dirty="0">
                <a:solidFill>
                  <a:schemeClr val="tx1"/>
                </a:solidFill>
              </a:rPr>
              <a:t>Mappare la distanza tra un gene ed un centromero</a:t>
            </a:r>
            <a:endParaRPr lang="it-IT" dirty="0">
              <a:solidFill>
                <a:srgbClr val="BD582C"/>
              </a:solidFill>
            </a:endParaRPr>
          </a:p>
        </p:txBody>
      </p:sp>
    </p:spTree>
    <p:extLst>
      <p:ext uri="{BB962C8B-B14F-4D97-AF65-F5344CB8AC3E}">
        <p14:creationId xmlns:p14="http://schemas.microsoft.com/office/powerpoint/2010/main" val="197933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917430-71CF-4AB9-A1D4-1F935A9452C2}"/>
              </a:ext>
            </a:extLst>
          </p:cNvPr>
          <p:cNvSpPr>
            <a:spLocks noGrp="1"/>
          </p:cNvSpPr>
          <p:nvPr>
            <p:ph type="title"/>
          </p:nvPr>
        </p:nvSpPr>
        <p:spPr/>
        <p:txBody>
          <a:bodyPr>
            <a:normAutofit/>
          </a:bodyPr>
          <a:lstStyle/>
          <a:p>
            <a:pPr algn="ctr"/>
            <a:r>
              <a:rPr lang="it-IT" sz="8800" b="1" dirty="0">
                <a:solidFill>
                  <a:srgbClr val="BD582C"/>
                </a:solidFill>
              </a:rPr>
              <a:t>Esercizio 1</a:t>
            </a:r>
          </a:p>
        </p:txBody>
      </p:sp>
      <p:pic>
        <p:nvPicPr>
          <p:cNvPr id="5" name="Segnaposto contenuto 4" descr="Immagine che contiene screenshot&#10;&#10;Descrizione generata automaticamente">
            <a:extLst>
              <a:ext uri="{FF2B5EF4-FFF2-40B4-BE49-F238E27FC236}">
                <a16:creationId xmlns:a16="http://schemas.microsoft.com/office/drawing/2014/main" id="{DE28609C-13DC-442E-987A-12D8414490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482" t="10601" r="32257" b="44158"/>
          <a:stretch/>
        </p:blipFill>
        <p:spPr>
          <a:xfrm>
            <a:off x="1588030" y="1882066"/>
            <a:ext cx="9015940" cy="4390188"/>
          </a:xfrm>
        </p:spPr>
      </p:pic>
    </p:spTree>
    <p:extLst>
      <p:ext uri="{BB962C8B-B14F-4D97-AF65-F5344CB8AC3E}">
        <p14:creationId xmlns:p14="http://schemas.microsoft.com/office/powerpoint/2010/main" val="224085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screenshot&#10;&#10;Descrizione generata automaticamente">
            <a:extLst>
              <a:ext uri="{FF2B5EF4-FFF2-40B4-BE49-F238E27FC236}">
                <a16:creationId xmlns:a16="http://schemas.microsoft.com/office/drawing/2014/main" id="{355B88B9-B8CC-42BD-88F0-F7A462A1E8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2385" t="33898" r="25249" b="12352"/>
          <a:stretch/>
        </p:blipFill>
        <p:spPr>
          <a:xfrm>
            <a:off x="633999" y="180975"/>
            <a:ext cx="6275667" cy="6410325"/>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FF7FA9A0-56A6-432C-BB89-64E4C163DD71}"/>
              </a:ext>
            </a:extLst>
          </p:cNvPr>
          <p:cNvSpPr>
            <a:spLocks noGrp="1"/>
          </p:cNvSpPr>
          <p:nvPr>
            <p:ph type="title"/>
          </p:nvPr>
        </p:nvSpPr>
        <p:spPr>
          <a:xfrm>
            <a:off x="8076230" y="1794606"/>
            <a:ext cx="3659246" cy="2956844"/>
          </a:xfrm>
        </p:spPr>
        <p:txBody>
          <a:bodyPr vert="horz" lIns="91440" tIns="45720" rIns="91440" bIns="45720" rtlCol="0" anchor="b">
            <a:normAutofit fontScale="90000"/>
          </a:bodyPr>
          <a:lstStyle/>
          <a:p>
            <a:r>
              <a:rPr lang="en-US" sz="6000" b="1" dirty="0">
                <a:solidFill>
                  <a:srgbClr val="FFFFFF"/>
                </a:solidFill>
              </a:rPr>
              <a:t>Come </a:t>
            </a:r>
            <a:r>
              <a:rPr lang="en-US" sz="6000" b="1" dirty="0" err="1">
                <a:solidFill>
                  <a:srgbClr val="FFFFFF"/>
                </a:solidFill>
              </a:rPr>
              <a:t>classificare</a:t>
            </a:r>
            <a:r>
              <a:rPr lang="en-US" sz="6000" b="1" dirty="0">
                <a:solidFill>
                  <a:srgbClr val="FFFFFF"/>
                </a:solidFill>
              </a:rPr>
              <a:t> </a:t>
            </a:r>
            <a:r>
              <a:rPr lang="en-US" sz="6000" b="1" dirty="0" err="1">
                <a:solidFill>
                  <a:srgbClr val="FFFFFF"/>
                </a:solidFill>
              </a:rPr>
              <a:t>i</a:t>
            </a:r>
            <a:r>
              <a:rPr lang="en-US" sz="6000" b="1" dirty="0">
                <a:solidFill>
                  <a:srgbClr val="FFFFFF"/>
                </a:solidFill>
              </a:rPr>
              <a:t> </a:t>
            </a:r>
            <a:r>
              <a:rPr lang="en-US" sz="6000" b="1" dirty="0" err="1">
                <a:solidFill>
                  <a:srgbClr val="FFFFFF"/>
                </a:solidFill>
              </a:rPr>
              <a:t>genotipi</a:t>
            </a:r>
            <a:r>
              <a:rPr lang="en-US" sz="6000" b="1" dirty="0">
                <a:solidFill>
                  <a:srgbClr val="FFFFFF"/>
                </a:solidFill>
              </a:rPr>
              <a:t> </a:t>
            </a:r>
            <a:r>
              <a:rPr lang="en-US" sz="6000" b="1" dirty="0" err="1">
                <a:solidFill>
                  <a:srgbClr val="FFFFFF"/>
                </a:solidFill>
              </a:rPr>
              <a:t>delle</a:t>
            </a:r>
            <a:r>
              <a:rPr lang="en-US" sz="6000" b="1" dirty="0">
                <a:solidFill>
                  <a:srgbClr val="FFFFFF"/>
                </a:solidFill>
              </a:rPr>
              <a:t> </a:t>
            </a:r>
            <a:r>
              <a:rPr lang="en-US" sz="6000" b="1" dirty="0" err="1">
                <a:solidFill>
                  <a:srgbClr val="FFFFFF"/>
                </a:solidFill>
              </a:rPr>
              <a:t>tetradi</a:t>
            </a:r>
            <a:endParaRPr lang="en-US" sz="6000" b="1" dirty="0">
              <a:solidFill>
                <a:srgbClr val="FFFFFF"/>
              </a:solidFill>
            </a:endParaRP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342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6D5756D-7C64-4A77-BABD-DDFFD1A4FDBC}"/>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200" b="1" dirty="0" err="1">
                <a:solidFill>
                  <a:srgbClr val="BD582C"/>
                </a:solidFill>
              </a:rPr>
              <a:t>Segreganti</a:t>
            </a:r>
            <a:r>
              <a:rPr lang="en-US" sz="4200" b="1" dirty="0">
                <a:solidFill>
                  <a:srgbClr val="BD582C"/>
                </a:solidFill>
              </a:rPr>
              <a:t> in prima o in </a:t>
            </a:r>
            <a:r>
              <a:rPr lang="en-US" sz="4200" b="1" dirty="0" err="1">
                <a:solidFill>
                  <a:srgbClr val="BD582C"/>
                </a:solidFill>
              </a:rPr>
              <a:t>seconda</a:t>
            </a:r>
            <a:r>
              <a:rPr lang="en-US" sz="4200" b="1" dirty="0">
                <a:solidFill>
                  <a:srgbClr val="BD582C"/>
                </a:solidFill>
              </a:rPr>
              <a:t> </a:t>
            </a:r>
            <a:r>
              <a:rPr lang="en-US" sz="4200" b="1" dirty="0" err="1">
                <a:solidFill>
                  <a:srgbClr val="BD582C"/>
                </a:solidFill>
              </a:rPr>
              <a:t>divisione</a:t>
            </a:r>
            <a:r>
              <a:rPr lang="en-US" sz="4200" b="1" dirty="0">
                <a:solidFill>
                  <a:srgbClr val="BD582C"/>
                </a:solidFill>
              </a:rPr>
              <a:t> </a:t>
            </a:r>
            <a:r>
              <a:rPr lang="en-US" sz="4200" b="1" dirty="0" err="1">
                <a:solidFill>
                  <a:srgbClr val="BD582C"/>
                </a:solidFill>
              </a:rPr>
              <a:t>meiotica</a:t>
            </a:r>
            <a:endParaRPr lang="en-US" sz="4200" b="1" dirty="0">
              <a:solidFill>
                <a:srgbClr val="BD582C"/>
              </a:solidFill>
            </a:endParaRPr>
          </a:p>
        </p:txBody>
      </p:sp>
      <p:pic>
        <p:nvPicPr>
          <p:cNvPr id="5" name="Segnaposto contenuto 4" descr="Immagine che contiene screenshot&#10;&#10;Descrizione generata automaticamente">
            <a:extLst>
              <a:ext uri="{FF2B5EF4-FFF2-40B4-BE49-F238E27FC236}">
                <a16:creationId xmlns:a16="http://schemas.microsoft.com/office/drawing/2014/main" id="{3B383A29-34A9-4B18-9713-E7463CE150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229" t="15904" r="9000" b="51420"/>
          <a:stretch/>
        </p:blipFill>
        <p:spPr>
          <a:xfrm>
            <a:off x="635457" y="276225"/>
            <a:ext cx="5131653" cy="4627000"/>
          </a:xfrm>
          <a:prstGeom prst="rect">
            <a:avLst/>
          </a:prstGeom>
        </p:spPr>
      </p:pic>
      <p:sp>
        <p:nvSpPr>
          <p:cNvPr id="37" name="Rectangle 36">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screenshot&#10;&#10;Descrizione generata automaticamente">
            <a:extLst>
              <a:ext uri="{FF2B5EF4-FFF2-40B4-BE49-F238E27FC236}">
                <a16:creationId xmlns:a16="http://schemas.microsoft.com/office/drawing/2014/main" id="{3B07776D-35BF-4FF2-9196-8893122BEE5F}"/>
              </a:ext>
            </a:extLst>
          </p:cNvPr>
          <p:cNvPicPr>
            <a:picLocks noChangeAspect="1"/>
          </p:cNvPicPr>
          <p:nvPr/>
        </p:nvPicPr>
        <p:blipFill rotWithShape="1">
          <a:blip r:embed="rId3">
            <a:extLst>
              <a:ext uri="{28A0092B-C50C-407E-A947-70E740481C1C}">
                <a14:useLocalDpi xmlns:a14="http://schemas.microsoft.com/office/drawing/2010/main" val="0"/>
              </a:ext>
            </a:extLst>
          </a:blip>
          <a:srcRect l="68311" t="12639" r="18449" b="44042"/>
          <a:stretch/>
        </p:blipFill>
        <p:spPr>
          <a:xfrm>
            <a:off x="7219951" y="85729"/>
            <a:ext cx="3519209" cy="4857741"/>
          </a:xfrm>
          <a:prstGeom prst="rect">
            <a:avLst/>
          </a:prstGeom>
        </p:spPr>
      </p:pic>
      <p:cxnSp>
        <p:nvCxnSpPr>
          <p:cNvPr id="39" name="Straight Connector 38">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743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917430-71CF-4AB9-A1D4-1F935A9452C2}"/>
              </a:ext>
            </a:extLst>
          </p:cNvPr>
          <p:cNvSpPr>
            <a:spLocks noGrp="1"/>
          </p:cNvSpPr>
          <p:nvPr>
            <p:ph type="title"/>
          </p:nvPr>
        </p:nvSpPr>
        <p:spPr/>
        <p:txBody>
          <a:bodyPr>
            <a:normAutofit/>
          </a:bodyPr>
          <a:lstStyle/>
          <a:p>
            <a:pPr algn="ctr"/>
            <a:r>
              <a:rPr lang="it-IT" sz="8800" b="1" dirty="0">
                <a:solidFill>
                  <a:srgbClr val="BD582C"/>
                </a:solidFill>
              </a:rPr>
              <a:t>Esercizio 2</a:t>
            </a:r>
          </a:p>
        </p:txBody>
      </p:sp>
      <p:pic>
        <p:nvPicPr>
          <p:cNvPr id="7" name="Segnaposto contenuto 6" descr="Immagine che contiene screenshot&#10;&#10;Descrizione generata automaticamente">
            <a:extLst>
              <a:ext uri="{FF2B5EF4-FFF2-40B4-BE49-F238E27FC236}">
                <a16:creationId xmlns:a16="http://schemas.microsoft.com/office/drawing/2014/main" id="{301B5462-4B02-4E3D-9889-D005CBC537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683" t="41713" r="15393" b="10932"/>
          <a:stretch/>
        </p:blipFill>
        <p:spPr>
          <a:xfrm>
            <a:off x="425648" y="1933575"/>
            <a:ext cx="11340703" cy="4320268"/>
          </a:xfrm>
        </p:spPr>
      </p:pic>
    </p:spTree>
    <p:extLst>
      <p:ext uri="{BB962C8B-B14F-4D97-AF65-F5344CB8AC3E}">
        <p14:creationId xmlns:p14="http://schemas.microsoft.com/office/powerpoint/2010/main" val="406768001"/>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86</TotalTime>
  <Words>151</Words>
  <Application>Microsoft Office PowerPoint</Application>
  <PresentationFormat>Widescreen</PresentationFormat>
  <Paragraphs>13</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Calibri Light</vt:lpstr>
      <vt:lpstr>Retrospettivo</vt:lpstr>
      <vt:lpstr>Tutoraggio genetica Cenci Lezione 3</vt:lpstr>
      <vt:lpstr>Cosa sono le tetradi?</vt:lpstr>
      <vt:lpstr>Analisi delle tetradi</vt:lpstr>
      <vt:lpstr>Esercizio 1</vt:lpstr>
      <vt:lpstr>Come classificare i genotipi delle tetradi</vt:lpstr>
      <vt:lpstr>Segreganti in prima o in seconda divisione meiotica</vt:lpstr>
      <vt:lpstr>Esercizio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Tutoraggio genetica Cenci Lezione 3</dc:title>
  <dc:creator>lily6611@gmail.com</dc:creator>
  <cp:lastModifiedBy>lily6611@gmail.com</cp:lastModifiedBy>
  <cp:revision>3</cp:revision>
  <dcterms:created xsi:type="dcterms:W3CDTF">2020-05-30T14:49:26Z</dcterms:created>
  <dcterms:modified xsi:type="dcterms:W3CDTF">2020-06-01T10:19:38Z</dcterms:modified>
</cp:coreProperties>
</file>