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56" r:id="rId3"/>
    <p:sldId id="258" r:id="rId4"/>
    <p:sldId id="259" r:id="rId5"/>
    <p:sldId id="265" r:id="rId6"/>
    <p:sldId id="261" r:id="rId7"/>
    <p:sldId id="262" r:id="rId8"/>
    <p:sldId id="264"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58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618DEAC6-9BA1-4A70-BDCA-BAADCB52A893}" type="datetimeFigureOut">
              <a:rPr lang="it-IT" smtClean="0"/>
              <a:t>25/05/2020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6C530C3-EF81-4C8C-A48B-1A60138FFD7F}"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4616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18DEAC6-9BA1-4A70-BDCA-BAADCB52A893}" type="datetimeFigureOut">
              <a:rPr lang="it-IT" smtClean="0"/>
              <a:t>25/05/2020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6C530C3-EF81-4C8C-A48B-1A60138FFD7F}" type="slidenum">
              <a:rPr lang="it-IT" smtClean="0"/>
              <a:t>‹N›</a:t>
            </a:fld>
            <a:endParaRPr lang="it-IT"/>
          </a:p>
        </p:txBody>
      </p:sp>
    </p:spTree>
    <p:extLst>
      <p:ext uri="{BB962C8B-B14F-4D97-AF65-F5344CB8AC3E}">
        <p14:creationId xmlns:p14="http://schemas.microsoft.com/office/powerpoint/2010/main" val="149367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18DEAC6-9BA1-4A70-BDCA-BAADCB52A893}" type="datetimeFigureOut">
              <a:rPr lang="it-IT" smtClean="0"/>
              <a:t>25/05/2020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6C530C3-EF81-4C8C-A48B-1A60138FFD7F}" type="slidenum">
              <a:rPr lang="it-IT" smtClean="0"/>
              <a:t>‹N›</a:t>
            </a:fld>
            <a:endParaRPr lang="it-IT"/>
          </a:p>
        </p:txBody>
      </p:sp>
    </p:spTree>
    <p:extLst>
      <p:ext uri="{BB962C8B-B14F-4D97-AF65-F5344CB8AC3E}">
        <p14:creationId xmlns:p14="http://schemas.microsoft.com/office/powerpoint/2010/main" val="2089966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18DEAC6-9BA1-4A70-BDCA-BAADCB52A893}" type="datetimeFigureOut">
              <a:rPr lang="it-IT" smtClean="0"/>
              <a:t>25/05/2020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6C530C3-EF81-4C8C-A48B-1A60138FFD7F}" type="slidenum">
              <a:rPr lang="it-IT" smtClean="0"/>
              <a:t>‹N›</a:t>
            </a:fld>
            <a:endParaRPr lang="it-IT"/>
          </a:p>
        </p:txBody>
      </p:sp>
    </p:spTree>
    <p:extLst>
      <p:ext uri="{BB962C8B-B14F-4D97-AF65-F5344CB8AC3E}">
        <p14:creationId xmlns:p14="http://schemas.microsoft.com/office/powerpoint/2010/main" val="945284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18DEAC6-9BA1-4A70-BDCA-BAADCB52A893}" type="datetimeFigureOut">
              <a:rPr lang="it-IT" smtClean="0"/>
              <a:t>25/05/2020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6C530C3-EF81-4C8C-A48B-1A60138FFD7F}"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8543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618DEAC6-9BA1-4A70-BDCA-BAADCB52A893}" type="datetimeFigureOut">
              <a:rPr lang="it-IT" smtClean="0"/>
              <a:t>25/05/2020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6C530C3-EF81-4C8C-A48B-1A60138FFD7F}" type="slidenum">
              <a:rPr lang="it-IT" smtClean="0"/>
              <a:t>‹N›</a:t>
            </a:fld>
            <a:endParaRPr lang="it-IT"/>
          </a:p>
        </p:txBody>
      </p:sp>
    </p:spTree>
    <p:extLst>
      <p:ext uri="{BB962C8B-B14F-4D97-AF65-F5344CB8AC3E}">
        <p14:creationId xmlns:p14="http://schemas.microsoft.com/office/powerpoint/2010/main" val="3562873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9728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92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618DEAC6-9BA1-4A70-BDCA-BAADCB52A893}" type="datetimeFigureOut">
              <a:rPr lang="it-IT" smtClean="0"/>
              <a:t>25/05/2020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6C530C3-EF81-4C8C-A48B-1A60138FFD7F}" type="slidenum">
              <a:rPr lang="it-IT" smtClean="0"/>
              <a:t>‹N›</a:t>
            </a:fld>
            <a:endParaRPr lang="it-IT"/>
          </a:p>
        </p:txBody>
      </p:sp>
    </p:spTree>
    <p:extLst>
      <p:ext uri="{BB962C8B-B14F-4D97-AF65-F5344CB8AC3E}">
        <p14:creationId xmlns:p14="http://schemas.microsoft.com/office/powerpoint/2010/main" val="221077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18DEAC6-9BA1-4A70-BDCA-BAADCB52A893}" type="datetimeFigureOut">
              <a:rPr lang="it-IT" smtClean="0"/>
              <a:t>25/05/2020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6C530C3-EF81-4C8C-A48B-1A60138FFD7F}" type="slidenum">
              <a:rPr lang="it-IT" smtClean="0"/>
              <a:t>‹N›</a:t>
            </a:fld>
            <a:endParaRPr lang="it-IT"/>
          </a:p>
        </p:txBody>
      </p:sp>
    </p:spTree>
    <p:extLst>
      <p:ext uri="{BB962C8B-B14F-4D97-AF65-F5344CB8AC3E}">
        <p14:creationId xmlns:p14="http://schemas.microsoft.com/office/powerpoint/2010/main" val="677705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18DEAC6-9BA1-4A70-BDCA-BAADCB52A893}" type="datetimeFigureOut">
              <a:rPr lang="it-IT" smtClean="0"/>
              <a:t>25/05/2020</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86C530C3-EF81-4C8C-A48B-1A60138FFD7F}" type="slidenum">
              <a:rPr lang="it-IT" smtClean="0"/>
              <a:t>‹N›</a:t>
            </a:fld>
            <a:endParaRPr lang="it-IT"/>
          </a:p>
        </p:txBody>
      </p:sp>
    </p:spTree>
    <p:extLst>
      <p:ext uri="{BB962C8B-B14F-4D97-AF65-F5344CB8AC3E}">
        <p14:creationId xmlns:p14="http://schemas.microsoft.com/office/powerpoint/2010/main" val="2866168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18DEAC6-9BA1-4A70-BDCA-BAADCB52A893}" type="datetimeFigureOut">
              <a:rPr lang="it-IT" smtClean="0"/>
              <a:t>25/05/2020</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6C530C3-EF81-4C8C-A48B-1A60138FFD7F}" type="slidenum">
              <a:rPr lang="it-IT" smtClean="0"/>
              <a:t>‹N›</a:t>
            </a:fld>
            <a:endParaRPr lang="it-IT"/>
          </a:p>
        </p:txBody>
      </p:sp>
    </p:spTree>
    <p:extLst>
      <p:ext uri="{BB962C8B-B14F-4D97-AF65-F5344CB8AC3E}">
        <p14:creationId xmlns:p14="http://schemas.microsoft.com/office/powerpoint/2010/main" val="1112727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18DEAC6-9BA1-4A70-BDCA-BAADCB52A893}" type="datetimeFigureOut">
              <a:rPr lang="it-IT" smtClean="0"/>
              <a:t>25/05/2020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6C530C3-EF81-4C8C-A48B-1A60138FFD7F}" type="slidenum">
              <a:rPr lang="it-IT" smtClean="0"/>
              <a:t>‹N›</a:t>
            </a:fld>
            <a:endParaRPr lang="it-IT"/>
          </a:p>
        </p:txBody>
      </p:sp>
    </p:spTree>
    <p:extLst>
      <p:ext uri="{BB962C8B-B14F-4D97-AF65-F5344CB8AC3E}">
        <p14:creationId xmlns:p14="http://schemas.microsoft.com/office/powerpoint/2010/main" val="1140074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18DEAC6-9BA1-4A70-BDCA-BAADCB52A893}" type="datetimeFigureOut">
              <a:rPr lang="it-IT" smtClean="0"/>
              <a:t>25/05/2020</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6C530C3-EF81-4C8C-A48B-1A60138FFD7F}" type="slidenum">
              <a:rPr lang="it-IT" smtClean="0"/>
              <a:t>‹N›</a:t>
            </a:fld>
            <a:endParaRPr 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707669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0D80E548-1496-42B0-BF6F-6DBED0642B65}"/>
              </a:ext>
            </a:extLst>
          </p:cNvPr>
          <p:cNvSpPr>
            <a:spLocks noGrp="1"/>
          </p:cNvSpPr>
          <p:nvPr>
            <p:ph type="ctrTitle"/>
          </p:nvPr>
        </p:nvSpPr>
        <p:spPr>
          <a:xfrm>
            <a:off x="1097280" y="758952"/>
            <a:ext cx="10058400" cy="3892168"/>
          </a:xfrm>
        </p:spPr>
        <p:txBody>
          <a:bodyPr>
            <a:normAutofit/>
          </a:bodyPr>
          <a:lstStyle/>
          <a:p>
            <a:r>
              <a:rPr lang="it-IT" dirty="0">
                <a:latin typeface="+mn-lt"/>
              </a:rPr>
              <a:t>Tutoraggio genetica Cenci</a:t>
            </a:r>
            <a:br>
              <a:rPr lang="it-IT" dirty="0">
                <a:latin typeface="+mn-lt"/>
              </a:rPr>
            </a:br>
            <a:r>
              <a:rPr lang="it-IT" dirty="0">
                <a:latin typeface="+mn-lt"/>
              </a:rPr>
              <a:t>Lezione 2</a:t>
            </a:r>
          </a:p>
        </p:txBody>
      </p:sp>
      <p:sp>
        <p:nvSpPr>
          <p:cNvPr id="17" name="Rectangle 9">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ottotitolo 2">
            <a:extLst>
              <a:ext uri="{FF2B5EF4-FFF2-40B4-BE49-F238E27FC236}">
                <a16:creationId xmlns:a16="http://schemas.microsoft.com/office/drawing/2014/main" id="{1D984A73-F4EF-4F3D-B65F-15D1BC8E17D1}"/>
              </a:ext>
            </a:extLst>
          </p:cNvPr>
          <p:cNvSpPr>
            <a:spLocks noGrp="1"/>
          </p:cNvSpPr>
          <p:nvPr>
            <p:ph type="subTitle" idx="1"/>
          </p:nvPr>
        </p:nvSpPr>
        <p:spPr>
          <a:xfrm>
            <a:off x="1066783" y="5642864"/>
            <a:ext cx="10058400" cy="525272"/>
          </a:xfrm>
        </p:spPr>
        <p:txBody>
          <a:bodyPr>
            <a:normAutofit/>
          </a:bodyPr>
          <a:lstStyle/>
          <a:p>
            <a:pPr marL="342900" indent="-342900">
              <a:buFont typeface="Arial" panose="020B0604020202020204" pitchFamily="34" charset="0"/>
              <a:buChar char="•"/>
            </a:pPr>
            <a:r>
              <a:rPr lang="it-IT" sz="2000" dirty="0">
                <a:solidFill>
                  <a:srgbClr val="FFFFFF"/>
                </a:solidFill>
                <a:latin typeface="+mn-lt"/>
              </a:rPr>
              <a:t>Geni associati</a:t>
            </a:r>
          </a:p>
        </p:txBody>
      </p:sp>
      <p:sp>
        <p:nvSpPr>
          <p:cNvPr id="18" name="Rectangle 11">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03935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195536DE-CBD9-441C-B787-3A0DE66C7172}"/>
              </a:ext>
            </a:extLst>
          </p:cNvPr>
          <p:cNvSpPr>
            <a:spLocks noGrp="1"/>
          </p:cNvSpPr>
          <p:nvPr>
            <p:ph type="ctrTitle"/>
          </p:nvPr>
        </p:nvSpPr>
        <p:spPr>
          <a:xfrm>
            <a:off x="477622" y="358329"/>
            <a:ext cx="3084844" cy="1021187"/>
          </a:xfrm>
        </p:spPr>
        <p:txBody>
          <a:bodyPr vert="horz" lIns="91440" tIns="45720" rIns="91440" bIns="45720" rtlCol="0" anchor="b">
            <a:noAutofit/>
          </a:bodyPr>
          <a:lstStyle/>
          <a:p>
            <a:r>
              <a:rPr lang="en-US" sz="4000" b="1" dirty="0" err="1">
                <a:solidFill>
                  <a:srgbClr val="FFFFFF"/>
                </a:solidFill>
              </a:rPr>
              <a:t>Associazione</a:t>
            </a:r>
            <a:r>
              <a:rPr lang="en-US" sz="4000" b="1" dirty="0">
                <a:solidFill>
                  <a:srgbClr val="FFFFFF"/>
                </a:solidFill>
              </a:rPr>
              <a:t> </a:t>
            </a:r>
            <a:r>
              <a:rPr lang="en-US" sz="4000" b="1" dirty="0" err="1">
                <a:solidFill>
                  <a:srgbClr val="FFFFFF"/>
                </a:solidFill>
              </a:rPr>
              <a:t>genica</a:t>
            </a:r>
            <a:endParaRPr lang="en-US" sz="4000" b="1" dirty="0">
              <a:solidFill>
                <a:srgbClr val="FFFFFF"/>
              </a:solidFill>
            </a:endParaRPr>
          </a:p>
        </p:txBody>
      </p:sp>
      <p:sp>
        <p:nvSpPr>
          <p:cNvPr id="4" name="CasellaDiTesto 3">
            <a:extLst>
              <a:ext uri="{FF2B5EF4-FFF2-40B4-BE49-F238E27FC236}">
                <a16:creationId xmlns:a16="http://schemas.microsoft.com/office/drawing/2014/main" id="{9DD980F7-6CD9-4C05-A822-9521746F216A}"/>
              </a:ext>
            </a:extLst>
          </p:cNvPr>
          <p:cNvSpPr txBox="1"/>
          <p:nvPr/>
        </p:nvSpPr>
        <p:spPr>
          <a:xfrm>
            <a:off x="475077" y="1844543"/>
            <a:ext cx="3084844" cy="3746510"/>
          </a:xfrm>
          <a:prstGeom prst="rect">
            <a:avLst/>
          </a:prstGeom>
        </p:spPr>
        <p:txBody>
          <a:bodyPr vert="horz" lIns="0" tIns="45720" rIns="0" bIns="45720" rtlCol="0">
            <a:noAutofit/>
          </a:bodyPr>
          <a:lstStyle/>
          <a:p>
            <a:pPr marL="285750" indent="-285750" defTabSz="914400">
              <a:lnSpc>
                <a:spcPct val="90000"/>
              </a:lnSpc>
              <a:spcAft>
                <a:spcPts val="600"/>
              </a:spcAft>
              <a:buClr>
                <a:schemeClr val="accent1"/>
              </a:buClr>
              <a:buFont typeface="Calibri" panose="020F0502020204030204" pitchFamily="34" charset="0"/>
              <a:buChar char="•"/>
            </a:pPr>
            <a:r>
              <a:rPr lang="en-US" sz="1600" dirty="0">
                <a:solidFill>
                  <a:srgbClr val="FFFFFF"/>
                </a:solidFill>
              </a:rPr>
              <a:t>I </a:t>
            </a:r>
            <a:r>
              <a:rPr lang="en-US" sz="1600" dirty="0" err="1">
                <a:solidFill>
                  <a:srgbClr val="FFFFFF"/>
                </a:solidFill>
              </a:rPr>
              <a:t>geni</a:t>
            </a:r>
            <a:r>
              <a:rPr lang="en-US" sz="1600" dirty="0">
                <a:solidFill>
                  <a:srgbClr val="FFFFFF"/>
                </a:solidFill>
              </a:rPr>
              <a:t> </a:t>
            </a:r>
            <a:r>
              <a:rPr lang="en-US" sz="1600" dirty="0" err="1">
                <a:solidFill>
                  <a:srgbClr val="FFFFFF"/>
                </a:solidFill>
              </a:rPr>
              <a:t>che</a:t>
            </a:r>
            <a:r>
              <a:rPr lang="en-US" sz="1600" dirty="0">
                <a:solidFill>
                  <a:srgbClr val="FFFFFF"/>
                </a:solidFill>
              </a:rPr>
              <a:t> </a:t>
            </a:r>
            <a:r>
              <a:rPr lang="en-US" sz="1600" dirty="0" err="1">
                <a:solidFill>
                  <a:srgbClr val="FFFFFF"/>
                </a:solidFill>
              </a:rPr>
              <a:t>sono</a:t>
            </a:r>
            <a:r>
              <a:rPr lang="en-US" sz="1600" dirty="0">
                <a:solidFill>
                  <a:srgbClr val="FFFFFF"/>
                </a:solidFill>
              </a:rPr>
              <a:t> </a:t>
            </a:r>
            <a:r>
              <a:rPr lang="en-US" sz="1600" dirty="0" err="1">
                <a:solidFill>
                  <a:srgbClr val="FFFFFF"/>
                </a:solidFill>
              </a:rPr>
              <a:t>situati</a:t>
            </a:r>
            <a:r>
              <a:rPr lang="en-US" sz="1600" dirty="0">
                <a:solidFill>
                  <a:srgbClr val="FFFFFF"/>
                </a:solidFill>
              </a:rPr>
              <a:t> </a:t>
            </a:r>
            <a:r>
              <a:rPr lang="en-US" sz="1600" dirty="0" err="1">
                <a:solidFill>
                  <a:srgbClr val="FFFFFF"/>
                </a:solidFill>
              </a:rPr>
              <a:t>su</a:t>
            </a:r>
            <a:r>
              <a:rPr lang="en-US" sz="1600" dirty="0">
                <a:solidFill>
                  <a:srgbClr val="FFFFFF"/>
                </a:solidFill>
              </a:rPr>
              <a:t> </a:t>
            </a:r>
            <a:r>
              <a:rPr lang="en-US" sz="1600" dirty="0" err="1">
                <a:solidFill>
                  <a:srgbClr val="FFFFFF"/>
                </a:solidFill>
              </a:rPr>
              <a:t>cromosomi</a:t>
            </a:r>
            <a:r>
              <a:rPr lang="en-US" sz="1600" dirty="0">
                <a:solidFill>
                  <a:srgbClr val="FFFFFF"/>
                </a:solidFill>
              </a:rPr>
              <a:t> </a:t>
            </a:r>
            <a:r>
              <a:rPr lang="en-US" sz="1600" dirty="0" err="1">
                <a:solidFill>
                  <a:srgbClr val="FFFFFF"/>
                </a:solidFill>
              </a:rPr>
              <a:t>differenti</a:t>
            </a:r>
            <a:r>
              <a:rPr lang="en-US" sz="1600" dirty="0">
                <a:solidFill>
                  <a:srgbClr val="FFFFFF"/>
                </a:solidFill>
              </a:rPr>
              <a:t> o </a:t>
            </a:r>
            <a:r>
              <a:rPr lang="en-US" sz="1600" dirty="0" err="1">
                <a:solidFill>
                  <a:srgbClr val="FFFFFF"/>
                </a:solidFill>
              </a:rPr>
              <a:t>sullo</a:t>
            </a:r>
            <a:r>
              <a:rPr lang="en-US" sz="1600" dirty="0">
                <a:solidFill>
                  <a:srgbClr val="FFFFFF"/>
                </a:solidFill>
              </a:rPr>
              <a:t> </a:t>
            </a:r>
            <a:r>
              <a:rPr lang="en-US" sz="1600" dirty="0" err="1">
                <a:solidFill>
                  <a:srgbClr val="FFFFFF"/>
                </a:solidFill>
              </a:rPr>
              <a:t>stesso</a:t>
            </a:r>
            <a:r>
              <a:rPr lang="en-US" sz="1600" dirty="0">
                <a:solidFill>
                  <a:srgbClr val="FFFFFF"/>
                </a:solidFill>
              </a:rPr>
              <a:t> </a:t>
            </a:r>
            <a:r>
              <a:rPr lang="en-US" sz="1600" dirty="0" err="1">
                <a:solidFill>
                  <a:srgbClr val="FFFFFF"/>
                </a:solidFill>
              </a:rPr>
              <a:t>cromosoma</a:t>
            </a:r>
            <a:r>
              <a:rPr lang="en-US" sz="1600" dirty="0">
                <a:solidFill>
                  <a:srgbClr val="FFFFFF"/>
                </a:solidFill>
              </a:rPr>
              <a:t> molto </a:t>
            </a:r>
            <a:r>
              <a:rPr lang="en-US" sz="1600" dirty="0" err="1">
                <a:solidFill>
                  <a:srgbClr val="FFFFFF"/>
                </a:solidFill>
              </a:rPr>
              <a:t>distanziati</a:t>
            </a:r>
            <a:r>
              <a:rPr lang="en-US" sz="1600" dirty="0">
                <a:solidFill>
                  <a:srgbClr val="FFFFFF"/>
                </a:solidFill>
              </a:rPr>
              <a:t>, </a:t>
            </a:r>
            <a:r>
              <a:rPr lang="en-US" sz="1600" dirty="0" err="1">
                <a:solidFill>
                  <a:srgbClr val="FFFFFF"/>
                </a:solidFill>
              </a:rPr>
              <a:t>seguono</a:t>
            </a:r>
            <a:r>
              <a:rPr lang="en-US" sz="1600" dirty="0">
                <a:solidFill>
                  <a:srgbClr val="FFFFFF"/>
                </a:solidFill>
              </a:rPr>
              <a:t> le </a:t>
            </a:r>
            <a:r>
              <a:rPr lang="en-US" sz="1600" dirty="0" err="1">
                <a:solidFill>
                  <a:srgbClr val="FFFFFF"/>
                </a:solidFill>
              </a:rPr>
              <a:t>leggi</a:t>
            </a:r>
            <a:r>
              <a:rPr lang="en-US" sz="1600" dirty="0">
                <a:solidFill>
                  <a:srgbClr val="FFFFFF"/>
                </a:solidFill>
              </a:rPr>
              <a:t> </a:t>
            </a:r>
            <a:r>
              <a:rPr lang="en-US" sz="1600" dirty="0" err="1">
                <a:solidFill>
                  <a:srgbClr val="FFFFFF"/>
                </a:solidFill>
              </a:rPr>
              <a:t>dell’assortimento</a:t>
            </a:r>
            <a:r>
              <a:rPr lang="en-US" sz="1600" dirty="0">
                <a:solidFill>
                  <a:srgbClr val="FFFFFF"/>
                </a:solidFill>
              </a:rPr>
              <a:t> </a:t>
            </a:r>
            <a:r>
              <a:rPr lang="en-US" sz="1600" dirty="0" err="1">
                <a:solidFill>
                  <a:srgbClr val="FFFFFF"/>
                </a:solidFill>
              </a:rPr>
              <a:t>indipendente</a:t>
            </a:r>
            <a:r>
              <a:rPr lang="en-US" sz="1600" dirty="0">
                <a:solidFill>
                  <a:srgbClr val="FFFFFF"/>
                </a:solidFill>
              </a:rPr>
              <a:t>: </a:t>
            </a:r>
            <a:r>
              <a:rPr lang="en-US" sz="1600" dirty="0" err="1">
                <a:solidFill>
                  <a:srgbClr val="FFFFFF"/>
                </a:solidFill>
              </a:rPr>
              <a:t>segregano</a:t>
            </a:r>
            <a:r>
              <a:rPr lang="en-US" sz="1600" dirty="0">
                <a:solidFill>
                  <a:srgbClr val="FFFFFF"/>
                </a:solidFill>
              </a:rPr>
              <a:t> in </a:t>
            </a:r>
            <a:r>
              <a:rPr lang="en-US" sz="1600" dirty="0" err="1">
                <a:solidFill>
                  <a:srgbClr val="FFFFFF"/>
                </a:solidFill>
              </a:rPr>
              <a:t>maniera</a:t>
            </a:r>
            <a:r>
              <a:rPr lang="en-US" sz="1600" dirty="0">
                <a:solidFill>
                  <a:srgbClr val="FFFFFF"/>
                </a:solidFill>
              </a:rPr>
              <a:t> </a:t>
            </a:r>
            <a:r>
              <a:rPr lang="en-US" sz="1600" dirty="0" err="1">
                <a:solidFill>
                  <a:srgbClr val="FFFFFF"/>
                </a:solidFill>
              </a:rPr>
              <a:t>indipendente</a:t>
            </a:r>
            <a:r>
              <a:rPr lang="en-US" sz="1600" dirty="0">
                <a:solidFill>
                  <a:srgbClr val="FFFFFF"/>
                </a:solidFill>
              </a:rPr>
              <a:t> </a:t>
            </a:r>
            <a:r>
              <a:rPr lang="en-US" sz="1600" dirty="0" err="1">
                <a:solidFill>
                  <a:srgbClr val="FFFFFF"/>
                </a:solidFill>
              </a:rPr>
              <a:t>l’uno</a:t>
            </a:r>
            <a:r>
              <a:rPr lang="en-US" sz="1600" dirty="0">
                <a:solidFill>
                  <a:srgbClr val="FFFFFF"/>
                </a:solidFill>
              </a:rPr>
              <a:t> </a:t>
            </a:r>
            <a:r>
              <a:rPr lang="en-US" sz="1600" dirty="0" err="1">
                <a:solidFill>
                  <a:srgbClr val="FFFFFF"/>
                </a:solidFill>
              </a:rPr>
              <a:t>dall’altro</a:t>
            </a:r>
            <a:r>
              <a:rPr lang="en-US" sz="1600" dirty="0">
                <a:solidFill>
                  <a:srgbClr val="FFFFFF"/>
                </a:solidFill>
              </a:rPr>
              <a:t> al </a:t>
            </a:r>
            <a:r>
              <a:rPr lang="en-US" sz="1600" dirty="0" err="1">
                <a:solidFill>
                  <a:srgbClr val="FFFFFF"/>
                </a:solidFill>
              </a:rPr>
              <a:t>momento</a:t>
            </a:r>
            <a:r>
              <a:rPr lang="en-US" sz="1600" dirty="0">
                <a:solidFill>
                  <a:srgbClr val="FFFFFF"/>
                </a:solidFill>
              </a:rPr>
              <a:t> </a:t>
            </a:r>
            <a:r>
              <a:rPr lang="en-US" sz="1600" dirty="0" err="1">
                <a:solidFill>
                  <a:srgbClr val="FFFFFF"/>
                </a:solidFill>
              </a:rPr>
              <a:t>della</a:t>
            </a:r>
            <a:r>
              <a:rPr lang="en-US" sz="1600" dirty="0">
                <a:solidFill>
                  <a:srgbClr val="FFFFFF"/>
                </a:solidFill>
              </a:rPr>
              <a:t> </a:t>
            </a:r>
            <a:r>
              <a:rPr lang="en-US" sz="1600" dirty="0" err="1">
                <a:solidFill>
                  <a:srgbClr val="FFFFFF"/>
                </a:solidFill>
              </a:rPr>
              <a:t>formazione</a:t>
            </a:r>
            <a:r>
              <a:rPr lang="en-US" sz="1600" dirty="0">
                <a:solidFill>
                  <a:srgbClr val="FFFFFF"/>
                </a:solidFill>
              </a:rPr>
              <a:t> </a:t>
            </a:r>
            <a:r>
              <a:rPr lang="en-US" sz="1600" dirty="0" err="1">
                <a:solidFill>
                  <a:srgbClr val="FFFFFF"/>
                </a:solidFill>
              </a:rPr>
              <a:t>dei</a:t>
            </a:r>
            <a:r>
              <a:rPr lang="en-US" sz="1600" dirty="0">
                <a:solidFill>
                  <a:srgbClr val="FFFFFF"/>
                </a:solidFill>
              </a:rPr>
              <a:t> </a:t>
            </a:r>
            <a:r>
              <a:rPr lang="en-US" sz="1600" dirty="0" err="1">
                <a:solidFill>
                  <a:srgbClr val="FFFFFF"/>
                </a:solidFill>
              </a:rPr>
              <a:t>gameti</a:t>
            </a:r>
            <a:endParaRPr lang="en-US" sz="1600" dirty="0">
              <a:solidFill>
                <a:srgbClr val="FFFFFF"/>
              </a:solidFill>
            </a:endParaRPr>
          </a:p>
          <a:p>
            <a:pPr marL="285750" indent="-285750" defTabSz="914400">
              <a:lnSpc>
                <a:spcPct val="90000"/>
              </a:lnSpc>
              <a:spcAft>
                <a:spcPts val="600"/>
              </a:spcAft>
              <a:buClr>
                <a:schemeClr val="accent1"/>
              </a:buClr>
              <a:buFont typeface="Calibri" panose="020F0502020204030204" pitchFamily="34" charset="0"/>
              <a:buChar char="•"/>
            </a:pPr>
            <a:r>
              <a:rPr lang="en-US" sz="1600" dirty="0">
                <a:solidFill>
                  <a:srgbClr val="FFFFFF"/>
                </a:solidFill>
              </a:rPr>
              <a:t>I </a:t>
            </a:r>
            <a:r>
              <a:rPr lang="en-US" sz="1600" dirty="0" err="1">
                <a:solidFill>
                  <a:srgbClr val="FFFFFF"/>
                </a:solidFill>
              </a:rPr>
              <a:t>geni</a:t>
            </a:r>
            <a:r>
              <a:rPr lang="en-US" sz="1600" dirty="0">
                <a:solidFill>
                  <a:srgbClr val="FFFFFF"/>
                </a:solidFill>
              </a:rPr>
              <a:t> </a:t>
            </a:r>
            <a:r>
              <a:rPr lang="en-US" sz="1600" dirty="0" err="1">
                <a:solidFill>
                  <a:srgbClr val="FFFFFF"/>
                </a:solidFill>
              </a:rPr>
              <a:t>che</a:t>
            </a:r>
            <a:r>
              <a:rPr lang="en-US" sz="1600" dirty="0">
                <a:solidFill>
                  <a:srgbClr val="FFFFFF"/>
                </a:solidFill>
              </a:rPr>
              <a:t> </a:t>
            </a:r>
            <a:r>
              <a:rPr lang="en-US" sz="1600" dirty="0" err="1">
                <a:solidFill>
                  <a:srgbClr val="FFFFFF"/>
                </a:solidFill>
              </a:rPr>
              <a:t>sono</a:t>
            </a:r>
            <a:r>
              <a:rPr lang="en-US" sz="1600" dirty="0">
                <a:solidFill>
                  <a:srgbClr val="FFFFFF"/>
                </a:solidFill>
              </a:rPr>
              <a:t> </a:t>
            </a:r>
            <a:r>
              <a:rPr lang="en-US" sz="1600" dirty="0" err="1">
                <a:solidFill>
                  <a:srgbClr val="FFFFFF"/>
                </a:solidFill>
              </a:rPr>
              <a:t>localizzati</a:t>
            </a:r>
            <a:r>
              <a:rPr lang="en-US" sz="1600" dirty="0">
                <a:solidFill>
                  <a:srgbClr val="FFFFFF"/>
                </a:solidFill>
              </a:rPr>
              <a:t> in </a:t>
            </a:r>
            <a:r>
              <a:rPr lang="en-US" sz="1600" dirty="0" err="1">
                <a:solidFill>
                  <a:srgbClr val="FFFFFF"/>
                </a:solidFill>
              </a:rPr>
              <a:t>prossimità</a:t>
            </a:r>
            <a:r>
              <a:rPr lang="en-US" sz="1600" dirty="0">
                <a:solidFill>
                  <a:srgbClr val="FFFFFF"/>
                </a:solidFill>
              </a:rPr>
              <a:t> </a:t>
            </a:r>
            <a:r>
              <a:rPr lang="en-US" sz="1600" dirty="0" err="1">
                <a:solidFill>
                  <a:srgbClr val="FFFFFF"/>
                </a:solidFill>
              </a:rPr>
              <a:t>l’uno</a:t>
            </a:r>
            <a:r>
              <a:rPr lang="en-US" sz="1600" dirty="0">
                <a:solidFill>
                  <a:srgbClr val="FFFFFF"/>
                </a:solidFill>
              </a:rPr>
              <a:t> </a:t>
            </a:r>
            <a:r>
              <a:rPr lang="en-US" sz="1600" dirty="0" err="1">
                <a:solidFill>
                  <a:srgbClr val="FFFFFF"/>
                </a:solidFill>
              </a:rPr>
              <a:t>dell’altro</a:t>
            </a:r>
            <a:r>
              <a:rPr lang="en-US" sz="1600" dirty="0">
                <a:solidFill>
                  <a:srgbClr val="FFFFFF"/>
                </a:solidFill>
              </a:rPr>
              <a:t> </a:t>
            </a:r>
            <a:r>
              <a:rPr lang="en-US" sz="1600" dirty="0" err="1">
                <a:solidFill>
                  <a:srgbClr val="FFFFFF"/>
                </a:solidFill>
              </a:rPr>
              <a:t>sullo</a:t>
            </a:r>
            <a:r>
              <a:rPr lang="en-US" sz="1600" dirty="0">
                <a:solidFill>
                  <a:srgbClr val="FFFFFF"/>
                </a:solidFill>
              </a:rPr>
              <a:t> </a:t>
            </a:r>
            <a:r>
              <a:rPr lang="en-US" sz="1600" dirty="0" err="1">
                <a:solidFill>
                  <a:srgbClr val="FFFFFF"/>
                </a:solidFill>
              </a:rPr>
              <a:t>stesso</a:t>
            </a:r>
            <a:r>
              <a:rPr lang="en-US" sz="1600" dirty="0">
                <a:solidFill>
                  <a:srgbClr val="FFFFFF"/>
                </a:solidFill>
              </a:rPr>
              <a:t> </a:t>
            </a:r>
            <a:r>
              <a:rPr lang="en-US" sz="1600" dirty="0" err="1">
                <a:solidFill>
                  <a:srgbClr val="FFFFFF"/>
                </a:solidFill>
              </a:rPr>
              <a:t>cromosoma</a:t>
            </a:r>
            <a:r>
              <a:rPr lang="en-US" sz="1600" dirty="0">
                <a:solidFill>
                  <a:srgbClr val="FFFFFF"/>
                </a:solidFill>
              </a:rPr>
              <a:t>, in </a:t>
            </a:r>
            <a:r>
              <a:rPr lang="en-US" sz="1600" dirty="0" err="1">
                <a:solidFill>
                  <a:srgbClr val="FFFFFF"/>
                </a:solidFill>
              </a:rPr>
              <a:t>meiosi</a:t>
            </a:r>
            <a:r>
              <a:rPr lang="en-US" sz="1600" dirty="0">
                <a:solidFill>
                  <a:srgbClr val="FFFFFF"/>
                </a:solidFill>
              </a:rPr>
              <a:t> </a:t>
            </a:r>
            <a:r>
              <a:rPr lang="en-US" sz="1600" dirty="0" err="1">
                <a:solidFill>
                  <a:srgbClr val="FFFFFF"/>
                </a:solidFill>
              </a:rPr>
              <a:t>generano</a:t>
            </a:r>
            <a:r>
              <a:rPr lang="en-US" sz="1600" dirty="0">
                <a:solidFill>
                  <a:srgbClr val="FFFFFF"/>
                </a:solidFill>
              </a:rPr>
              <a:t> </a:t>
            </a:r>
            <a:r>
              <a:rPr lang="en-US" sz="1600" dirty="0" err="1">
                <a:solidFill>
                  <a:srgbClr val="FFFFFF"/>
                </a:solidFill>
              </a:rPr>
              <a:t>frequenze</a:t>
            </a:r>
            <a:r>
              <a:rPr lang="en-US" sz="1600" dirty="0">
                <a:solidFill>
                  <a:srgbClr val="FFFFFF"/>
                </a:solidFill>
              </a:rPr>
              <a:t> </a:t>
            </a:r>
            <a:r>
              <a:rPr lang="en-US" sz="1600" dirty="0" err="1">
                <a:solidFill>
                  <a:srgbClr val="FFFFFF"/>
                </a:solidFill>
              </a:rPr>
              <a:t>gametiche</a:t>
            </a:r>
            <a:r>
              <a:rPr lang="en-US" sz="1600" dirty="0">
                <a:solidFill>
                  <a:srgbClr val="FFFFFF"/>
                </a:solidFill>
              </a:rPr>
              <a:t> </a:t>
            </a:r>
            <a:r>
              <a:rPr lang="en-US" sz="1600" dirty="0" err="1">
                <a:solidFill>
                  <a:srgbClr val="FFFFFF"/>
                </a:solidFill>
              </a:rPr>
              <a:t>peculiari</a:t>
            </a:r>
            <a:r>
              <a:rPr lang="en-US" sz="1600" dirty="0">
                <a:solidFill>
                  <a:srgbClr val="FFFFFF"/>
                </a:solidFill>
              </a:rPr>
              <a:t>: </a:t>
            </a:r>
            <a:r>
              <a:rPr lang="en-US" sz="1600" dirty="0" err="1">
                <a:solidFill>
                  <a:srgbClr val="FFFFFF"/>
                </a:solidFill>
              </a:rPr>
              <a:t>essendo</a:t>
            </a:r>
            <a:r>
              <a:rPr lang="en-US" sz="1600" dirty="0">
                <a:solidFill>
                  <a:srgbClr val="FFFFFF"/>
                </a:solidFill>
              </a:rPr>
              <a:t> </a:t>
            </a:r>
            <a:r>
              <a:rPr lang="en-US" sz="1600" dirty="0" err="1">
                <a:solidFill>
                  <a:srgbClr val="FFFFFF"/>
                </a:solidFill>
              </a:rPr>
              <a:t>così</a:t>
            </a:r>
            <a:r>
              <a:rPr lang="en-US" sz="1600" dirty="0">
                <a:solidFill>
                  <a:srgbClr val="FFFFFF"/>
                </a:solidFill>
              </a:rPr>
              <a:t> </a:t>
            </a:r>
            <a:r>
              <a:rPr lang="en-US" sz="1600" dirty="0" err="1">
                <a:solidFill>
                  <a:srgbClr val="FFFFFF"/>
                </a:solidFill>
              </a:rPr>
              <a:t>vicini</a:t>
            </a:r>
            <a:r>
              <a:rPr lang="en-US" sz="1600" dirty="0">
                <a:solidFill>
                  <a:srgbClr val="FFFFFF"/>
                </a:solidFill>
              </a:rPr>
              <a:t>, </a:t>
            </a:r>
            <a:r>
              <a:rPr lang="en-US" sz="1600" dirty="0" err="1">
                <a:solidFill>
                  <a:srgbClr val="FFFFFF"/>
                </a:solidFill>
              </a:rPr>
              <a:t>hanno</a:t>
            </a:r>
            <a:r>
              <a:rPr lang="en-US" sz="1600" dirty="0">
                <a:solidFill>
                  <a:srgbClr val="FFFFFF"/>
                </a:solidFill>
              </a:rPr>
              <a:t> </a:t>
            </a:r>
            <a:r>
              <a:rPr lang="en-US" sz="1600" dirty="0" err="1">
                <a:solidFill>
                  <a:srgbClr val="FFFFFF"/>
                </a:solidFill>
              </a:rPr>
              <a:t>minore</a:t>
            </a:r>
            <a:r>
              <a:rPr lang="en-US" sz="1600" dirty="0">
                <a:solidFill>
                  <a:srgbClr val="FFFFFF"/>
                </a:solidFill>
              </a:rPr>
              <a:t> </a:t>
            </a:r>
            <a:r>
              <a:rPr lang="en-US" sz="1600" dirty="0" err="1">
                <a:solidFill>
                  <a:srgbClr val="FFFFFF"/>
                </a:solidFill>
              </a:rPr>
              <a:t>probabilità</a:t>
            </a:r>
            <a:r>
              <a:rPr lang="en-US" sz="1600" dirty="0">
                <a:solidFill>
                  <a:srgbClr val="FFFFFF"/>
                </a:solidFill>
              </a:rPr>
              <a:t> di </a:t>
            </a:r>
            <a:r>
              <a:rPr lang="en-US" sz="1600" dirty="0" err="1">
                <a:solidFill>
                  <a:srgbClr val="FFFFFF"/>
                </a:solidFill>
              </a:rPr>
              <a:t>essere</a:t>
            </a:r>
            <a:r>
              <a:rPr lang="en-US" sz="1600" dirty="0">
                <a:solidFill>
                  <a:srgbClr val="FFFFFF"/>
                </a:solidFill>
              </a:rPr>
              <a:t> </a:t>
            </a:r>
            <a:r>
              <a:rPr lang="en-US" sz="1600" dirty="0" err="1">
                <a:solidFill>
                  <a:srgbClr val="FFFFFF"/>
                </a:solidFill>
              </a:rPr>
              <a:t>coinvolti</a:t>
            </a:r>
            <a:r>
              <a:rPr lang="en-US" sz="1600" dirty="0">
                <a:solidFill>
                  <a:srgbClr val="FFFFFF"/>
                </a:solidFill>
              </a:rPr>
              <a:t> in un </a:t>
            </a:r>
            <a:r>
              <a:rPr lang="en-US" sz="1600" dirty="0" err="1">
                <a:solidFill>
                  <a:srgbClr val="FFFFFF"/>
                </a:solidFill>
              </a:rPr>
              <a:t>fenomeno</a:t>
            </a:r>
            <a:r>
              <a:rPr lang="en-US" sz="1600" dirty="0">
                <a:solidFill>
                  <a:srgbClr val="FFFFFF"/>
                </a:solidFill>
              </a:rPr>
              <a:t> di </a:t>
            </a:r>
            <a:r>
              <a:rPr lang="en-US" sz="1600" dirty="0" err="1">
                <a:solidFill>
                  <a:srgbClr val="FFFFFF"/>
                </a:solidFill>
              </a:rPr>
              <a:t>ricombinazione</a:t>
            </a:r>
            <a:r>
              <a:rPr lang="en-US" sz="1600" dirty="0">
                <a:solidFill>
                  <a:srgbClr val="FFFFFF"/>
                </a:solidFill>
              </a:rPr>
              <a:t>, </a:t>
            </a:r>
            <a:r>
              <a:rPr lang="en-US" sz="1600" dirty="0" err="1">
                <a:solidFill>
                  <a:srgbClr val="FFFFFF"/>
                </a:solidFill>
              </a:rPr>
              <a:t>noto</a:t>
            </a:r>
            <a:r>
              <a:rPr lang="en-US" sz="1600" dirty="0">
                <a:solidFill>
                  <a:srgbClr val="FFFFFF"/>
                </a:solidFill>
              </a:rPr>
              <a:t> come crossing over. I </a:t>
            </a:r>
            <a:r>
              <a:rPr lang="en-US" sz="1600" dirty="0" err="1">
                <a:solidFill>
                  <a:srgbClr val="FFFFFF"/>
                </a:solidFill>
              </a:rPr>
              <a:t>geni</a:t>
            </a:r>
            <a:r>
              <a:rPr lang="en-US" sz="1600" dirty="0">
                <a:solidFill>
                  <a:srgbClr val="FFFFFF"/>
                </a:solidFill>
              </a:rPr>
              <a:t> in </a:t>
            </a:r>
            <a:r>
              <a:rPr lang="en-US" sz="1600" dirty="0" err="1">
                <a:solidFill>
                  <a:srgbClr val="FFFFFF"/>
                </a:solidFill>
              </a:rPr>
              <a:t>questione</a:t>
            </a:r>
            <a:r>
              <a:rPr lang="en-US" sz="1600" dirty="0">
                <a:solidFill>
                  <a:srgbClr val="FFFFFF"/>
                </a:solidFill>
              </a:rPr>
              <a:t> </a:t>
            </a:r>
            <a:r>
              <a:rPr lang="en-US" sz="1600" dirty="0" err="1">
                <a:solidFill>
                  <a:srgbClr val="FFFFFF"/>
                </a:solidFill>
              </a:rPr>
              <a:t>sono</a:t>
            </a:r>
            <a:r>
              <a:rPr lang="en-US" sz="1600" dirty="0">
                <a:solidFill>
                  <a:srgbClr val="FFFFFF"/>
                </a:solidFill>
              </a:rPr>
              <a:t> </a:t>
            </a:r>
            <a:r>
              <a:rPr lang="en-US" sz="1600" dirty="0" err="1">
                <a:solidFill>
                  <a:srgbClr val="FFFFFF"/>
                </a:solidFill>
              </a:rPr>
              <a:t>pertanto</a:t>
            </a:r>
            <a:r>
              <a:rPr lang="en-US" sz="1600" dirty="0">
                <a:solidFill>
                  <a:srgbClr val="FFFFFF"/>
                </a:solidFill>
              </a:rPr>
              <a:t> </a:t>
            </a:r>
            <a:r>
              <a:rPr lang="en-US" sz="1600" dirty="0" err="1">
                <a:solidFill>
                  <a:srgbClr val="FFFFFF"/>
                </a:solidFill>
              </a:rPr>
              <a:t>definiti</a:t>
            </a:r>
            <a:r>
              <a:rPr lang="en-US" sz="1600" dirty="0">
                <a:solidFill>
                  <a:srgbClr val="FFFFFF"/>
                </a:solidFill>
              </a:rPr>
              <a:t> «</a:t>
            </a:r>
            <a:r>
              <a:rPr lang="en-US" sz="1600" dirty="0" err="1">
                <a:solidFill>
                  <a:srgbClr val="FFFFFF"/>
                </a:solidFill>
              </a:rPr>
              <a:t>associati</a:t>
            </a:r>
            <a:r>
              <a:rPr lang="en-US" sz="1600" dirty="0">
                <a:solidFill>
                  <a:srgbClr val="FFFFFF"/>
                </a:solidFill>
              </a:rPr>
              <a:t>»</a:t>
            </a:r>
          </a:p>
        </p:txBody>
      </p:sp>
      <p:sp>
        <p:nvSpPr>
          <p:cNvPr id="21" name="Rectangle 20">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Immagine 5" descr="Immagine che contiene screenshot, monitor, computer, nero&#10;&#10;Descrizione generata automaticamente">
            <a:extLst>
              <a:ext uri="{FF2B5EF4-FFF2-40B4-BE49-F238E27FC236}">
                <a16:creationId xmlns:a16="http://schemas.microsoft.com/office/drawing/2014/main" id="{065CDD1D-71C2-4FCF-A3C2-9821524F5D87}"/>
              </a:ext>
            </a:extLst>
          </p:cNvPr>
          <p:cNvPicPr>
            <a:picLocks noChangeAspect="1"/>
          </p:cNvPicPr>
          <p:nvPr/>
        </p:nvPicPr>
        <p:blipFill rotWithShape="1">
          <a:blip r:embed="rId2">
            <a:extLst>
              <a:ext uri="{28A0092B-C50C-407E-A947-70E740481C1C}">
                <a14:useLocalDpi xmlns:a14="http://schemas.microsoft.com/office/drawing/2010/main" val="0"/>
              </a:ext>
            </a:extLst>
          </a:blip>
          <a:srcRect l="64765" t="14131" r="10274" b="56250"/>
          <a:stretch/>
        </p:blipFill>
        <p:spPr>
          <a:xfrm>
            <a:off x="4742017" y="1160249"/>
            <a:ext cx="6798082" cy="4537501"/>
          </a:xfrm>
          <a:prstGeom prst="rect">
            <a:avLst/>
          </a:prstGeom>
        </p:spPr>
      </p:pic>
    </p:spTree>
    <p:extLst>
      <p:ext uri="{BB962C8B-B14F-4D97-AF65-F5344CB8AC3E}">
        <p14:creationId xmlns:p14="http://schemas.microsoft.com/office/powerpoint/2010/main" val="2276545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5536DE-CBD9-441C-B787-3A0DE66C7172}"/>
              </a:ext>
            </a:extLst>
          </p:cNvPr>
          <p:cNvSpPr>
            <a:spLocks noGrp="1"/>
          </p:cNvSpPr>
          <p:nvPr>
            <p:ph type="ctrTitle"/>
          </p:nvPr>
        </p:nvSpPr>
        <p:spPr>
          <a:xfrm>
            <a:off x="1097280" y="758952"/>
            <a:ext cx="10058400" cy="755523"/>
          </a:xfrm>
        </p:spPr>
        <p:txBody>
          <a:bodyPr>
            <a:noAutofit/>
          </a:bodyPr>
          <a:lstStyle/>
          <a:p>
            <a:pPr algn="ctr"/>
            <a:r>
              <a:rPr lang="it-IT" sz="7200" b="1" dirty="0">
                <a:solidFill>
                  <a:srgbClr val="BD582C"/>
                </a:solidFill>
              </a:rPr>
              <a:t>Associazione genica</a:t>
            </a:r>
          </a:p>
        </p:txBody>
      </p:sp>
      <p:sp>
        <p:nvSpPr>
          <p:cNvPr id="4" name="CasellaDiTesto 3">
            <a:extLst>
              <a:ext uri="{FF2B5EF4-FFF2-40B4-BE49-F238E27FC236}">
                <a16:creationId xmlns:a16="http://schemas.microsoft.com/office/drawing/2014/main" id="{9DD980F7-6CD9-4C05-A822-9521746F216A}"/>
              </a:ext>
            </a:extLst>
          </p:cNvPr>
          <p:cNvSpPr txBox="1"/>
          <p:nvPr/>
        </p:nvSpPr>
        <p:spPr>
          <a:xfrm>
            <a:off x="1252639" y="1793289"/>
            <a:ext cx="9747681" cy="2308324"/>
          </a:xfrm>
          <a:prstGeom prst="rect">
            <a:avLst/>
          </a:prstGeom>
          <a:noFill/>
        </p:spPr>
        <p:txBody>
          <a:bodyPr wrap="square" rtlCol="0">
            <a:spAutoFit/>
          </a:bodyPr>
          <a:lstStyle/>
          <a:p>
            <a:pPr marL="285750" indent="-285750">
              <a:buFont typeface="Arial" panose="020B0604020202020204" pitchFamily="34" charset="0"/>
              <a:buChar char="•"/>
            </a:pPr>
            <a:r>
              <a:rPr lang="it-IT" dirty="0"/>
              <a:t>Questo tipo di osservazione nasce da esperimenti condotti da Thomas Hunt Morgan all’inizio del secolo scorso, su </a:t>
            </a:r>
            <a:r>
              <a:rPr lang="it-IT" i="1" dirty="0"/>
              <a:t>Drosophila </a:t>
            </a:r>
            <a:r>
              <a:rPr lang="it-IT" i="1" dirty="0" err="1"/>
              <a:t>melanogaster</a:t>
            </a:r>
            <a:r>
              <a:rPr lang="it-IT" i="1" dirty="0"/>
              <a:t>.</a:t>
            </a:r>
            <a:endParaRPr lang="it-IT" dirty="0"/>
          </a:p>
          <a:p>
            <a:pPr marL="285750" indent="-285750">
              <a:buFont typeface="Arial" panose="020B0604020202020204" pitchFamily="34" charset="0"/>
              <a:buChar char="•"/>
            </a:pPr>
            <a:r>
              <a:rPr lang="it-IT" dirty="0"/>
              <a:t>Incrociando due linee pure di </a:t>
            </a:r>
            <a:r>
              <a:rPr lang="it-IT" i="1" dirty="0"/>
              <a:t>Drosophila </a:t>
            </a:r>
            <a:r>
              <a:rPr lang="it-IT" dirty="0"/>
              <a:t>per due geni differenti, ottenne in prima generazione ciò che Mendel aveva osservato: tutti gli individui dimostravano fenotipo dominante. Al momento dell’incrocio degli individui della F1 con omozigoti recessivi, non ottenne il rapporto fenotipico che si aspettava da un classico «test cross» per due geni (1:1:1:1), che si esplica in un 50% di fenotipi parentali e 50% di fenotipi ricombinanti. Egli ottenne in questo esperimento una prevalenza di fenotipi parentali ed un’esigua porzione di fenotipi ricombinanti.</a:t>
            </a:r>
            <a:endParaRPr lang="it-IT" i="1" dirty="0"/>
          </a:p>
        </p:txBody>
      </p:sp>
      <p:sp>
        <p:nvSpPr>
          <p:cNvPr id="5" name="CasellaDiTesto 4">
            <a:extLst>
              <a:ext uri="{FF2B5EF4-FFF2-40B4-BE49-F238E27FC236}">
                <a16:creationId xmlns:a16="http://schemas.microsoft.com/office/drawing/2014/main" id="{8AABD553-ABF2-4056-B484-6755F832D58D}"/>
              </a:ext>
            </a:extLst>
          </p:cNvPr>
          <p:cNvSpPr txBox="1"/>
          <p:nvPr/>
        </p:nvSpPr>
        <p:spPr>
          <a:xfrm>
            <a:off x="1252639" y="4333782"/>
            <a:ext cx="9747681" cy="1754326"/>
          </a:xfrm>
          <a:prstGeom prst="rect">
            <a:avLst/>
          </a:prstGeom>
          <a:noFill/>
        </p:spPr>
        <p:txBody>
          <a:bodyPr wrap="square" rtlCol="0">
            <a:spAutoFit/>
          </a:bodyPr>
          <a:lstStyle/>
          <a:p>
            <a:pPr marL="285750" indent="-285750">
              <a:buFont typeface="Arial" panose="020B0604020202020204" pitchFamily="34" charset="0"/>
              <a:buChar char="•"/>
            </a:pPr>
            <a:r>
              <a:rPr lang="it-IT" dirty="0"/>
              <a:t>È così che definì in geni in esame come: «concatenati, associati». Associò le frequenze osservate al fenomeno del crossing over ed ipotizzò che la frequenza di ricombinazione fosse direttamente correlata alla distanza tra i due geni: quanto più i geni sono vicini, tanto più bassa è la possibilità che ricombinino, tanto più sono lontani, maggiore è la probabilità che ricombinino. L’unità di misura per la distanza tra geni associata, misurata su questo presupposto è il </a:t>
            </a:r>
            <a:r>
              <a:rPr lang="it-IT" b="1" i="1" dirty="0" err="1"/>
              <a:t>centiMorgan</a:t>
            </a:r>
            <a:r>
              <a:rPr lang="it-IT" b="1" i="1" dirty="0"/>
              <a:t> (</a:t>
            </a:r>
            <a:r>
              <a:rPr lang="it-IT" b="1" i="1" dirty="0" err="1"/>
              <a:t>cM</a:t>
            </a:r>
            <a:r>
              <a:rPr lang="it-IT" b="1" i="1" dirty="0"/>
              <a:t>) </a:t>
            </a:r>
            <a:r>
              <a:rPr lang="it-IT" dirty="0"/>
              <a:t>o </a:t>
            </a:r>
            <a:r>
              <a:rPr lang="it-IT" b="1" i="1" dirty="0"/>
              <a:t>unità di mappa (</a:t>
            </a:r>
            <a:r>
              <a:rPr lang="it-IT" b="1" i="1" dirty="0" err="1"/>
              <a:t>u.m</a:t>
            </a:r>
            <a:r>
              <a:rPr lang="it-IT" b="1" i="1" dirty="0"/>
              <a:t>)</a:t>
            </a:r>
            <a:r>
              <a:rPr lang="it-IT" dirty="0"/>
              <a:t>.</a:t>
            </a:r>
            <a:endParaRPr lang="it-IT" b="1" i="1" dirty="0"/>
          </a:p>
        </p:txBody>
      </p:sp>
    </p:spTree>
    <p:extLst>
      <p:ext uri="{BB962C8B-B14F-4D97-AF65-F5344CB8AC3E}">
        <p14:creationId xmlns:p14="http://schemas.microsoft.com/office/powerpoint/2010/main" val="2473913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843D27FB-D598-4846-B49A-852DA79391AA}"/>
              </a:ext>
            </a:extLst>
          </p:cNvPr>
          <p:cNvSpPr>
            <a:spLocks noGrp="1"/>
          </p:cNvSpPr>
          <p:nvPr>
            <p:ph type="title"/>
          </p:nvPr>
        </p:nvSpPr>
        <p:spPr>
          <a:xfrm>
            <a:off x="477622" y="3114675"/>
            <a:ext cx="3084844" cy="858585"/>
          </a:xfrm>
        </p:spPr>
        <p:txBody>
          <a:bodyPr>
            <a:normAutofit/>
          </a:bodyPr>
          <a:lstStyle/>
          <a:p>
            <a:r>
              <a:rPr lang="it-IT" sz="5400" dirty="0">
                <a:solidFill>
                  <a:srgbClr val="FFFFFF"/>
                </a:solidFill>
              </a:rPr>
              <a:t>Esercizio 1</a:t>
            </a:r>
          </a:p>
        </p:txBody>
      </p:sp>
      <p:sp>
        <p:nvSpPr>
          <p:cNvPr id="16" name="Rectangle 15">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Segnaposto contenuto 4" descr="Immagine che contiene screenshot&#10;&#10;Descrizione generata automaticamente">
            <a:extLst>
              <a:ext uri="{FF2B5EF4-FFF2-40B4-BE49-F238E27FC236}">
                <a16:creationId xmlns:a16="http://schemas.microsoft.com/office/drawing/2014/main" id="{8A6CFE27-D65A-40D1-B7BD-CECF9D254C31}"/>
              </a:ext>
            </a:extLst>
          </p:cNvPr>
          <p:cNvPicPr>
            <a:picLocks noChangeAspect="1"/>
          </p:cNvPicPr>
          <p:nvPr/>
        </p:nvPicPr>
        <p:blipFill rotWithShape="1">
          <a:blip r:embed="rId2">
            <a:extLst>
              <a:ext uri="{28A0092B-C50C-407E-A947-70E740481C1C}">
                <a14:useLocalDpi xmlns:a14="http://schemas.microsoft.com/office/drawing/2010/main" val="0"/>
              </a:ext>
            </a:extLst>
          </a:blip>
          <a:srcRect l="17102" t="12218" r="17902" b="23378"/>
          <a:stretch/>
        </p:blipFill>
        <p:spPr>
          <a:xfrm>
            <a:off x="4142238" y="914401"/>
            <a:ext cx="8049762" cy="5106804"/>
          </a:xfrm>
          <a:prstGeom prst="rect">
            <a:avLst/>
          </a:prstGeom>
        </p:spPr>
      </p:pic>
    </p:spTree>
    <p:extLst>
      <p:ext uri="{BB962C8B-B14F-4D97-AF65-F5344CB8AC3E}">
        <p14:creationId xmlns:p14="http://schemas.microsoft.com/office/powerpoint/2010/main" val="3767233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D64C187-05E1-4E44-A815-61FB1CE84BF6}"/>
              </a:ext>
            </a:extLst>
          </p:cNvPr>
          <p:cNvSpPr txBox="1"/>
          <p:nvPr/>
        </p:nvSpPr>
        <p:spPr>
          <a:xfrm>
            <a:off x="1362075" y="838200"/>
            <a:ext cx="9467850" cy="4893647"/>
          </a:xfrm>
          <a:prstGeom prst="rect">
            <a:avLst/>
          </a:prstGeom>
          <a:noFill/>
        </p:spPr>
        <p:txBody>
          <a:bodyPr wrap="square" rtlCol="0">
            <a:spAutoFit/>
          </a:bodyPr>
          <a:lstStyle/>
          <a:p>
            <a:r>
              <a:rPr lang="it-IT" sz="4400" dirty="0">
                <a:solidFill>
                  <a:srgbClr val="BD582C"/>
                </a:solidFill>
              </a:rPr>
              <a:t>Interferenza e coefficiente di coincidenza</a:t>
            </a:r>
          </a:p>
          <a:p>
            <a:pPr marL="342900" indent="-342900">
              <a:buFont typeface="Arial" panose="020B0604020202020204" pitchFamily="34" charset="0"/>
              <a:buChar char="•"/>
            </a:pPr>
            <a:r>
              <a:rPr lang="it-IT" sz="2400" dirty="0">
                <a:solidFill>
                  <a:srgbClr val="BD582C"/>
                </a:solidFill>
              </a:rPr>
              <a:t>Interferenza:</a:t>
            </a:r>
            <a:r>
              <a:rPr lang="it-IT" sz="2400" dirty="0"/>
              <a:t> valore che misura quanto l’avvenimento di un crossing over in una regione cromosomica, possa influenzare l’avvenimento dello stesso processo nella regione adiacente. Esso viene misurato come:</a:t>
            </a:r>
          </a:p>
          <a:p>
            <a:pPr algn="ctr"/>
            <a:r>
              <a:rPr lang="it-IT" sz="6000" i="1" dirty="0">
                <a:solidFill>
                  <a:srgbClr val="BD582C"/>
                </a:solidFill>
              </a:rPr>
              <a:t>I= 1-cc</a:t>
            </a:r>
          </a:p>
          <a:p>
            <a:pPr marL="342900" indent="-342900">
              <a:buFont typeface="Arial" panose="020B0604020202020204" pitchFamily="34" charset="0"/>
              <a:buChar char="•"/>
            </a:pPr>
            <a:r>
              <a:rPr lang="it-IT" sz="2400" dirty="0">
                <a:solidFill>
                  <a:srgbClr val="BD582C"/>
                </a:solidFill>
              </a:rPr>
              <a:t>Coefficiente di coincidenza (CC): </a:t>
            </a:r>
            <a:r>
              <a:rPr lang="it-IT" sz="2400" dirty="0"/>
              <a:t>valore che rappresenta il rapporto tra il numero di doppi ricombinanti osservati, rapportato al numero di doppi ricombinanti attesi.</a:t>
            </a:r>
          </a:p>
          <a:p>
            <a:pPr algn="ctr"/>
            <a:r>
              <a:rPr lang="it-IT" sz="3600" dirty="0">
                <a:solidFill>
                  <a:srgbClr val="BD582C"/>
                </a:solidFill>
              </a:rPr>
              <a:t>CC=</a:t>
            </a:r>
            <a:r>
              <a:rPr lang="it-IT" sz="2800" i="1" dirty="0">
                <a:solidFill>
                  <a:srgbClr val="BD582C"/>
                </a:solidFill>
              </a:rPr>
              <a:t>numero D.R. osservati/numero D.R. attesi</a:t>
            </a:r>
          </a:p>
          <a:p>
            <a:pPr algn="ctr"/>
            <a:r>
              <a:rPr lang="it-IT" sz="2800" i="1" dirty="0" err="1">
                <a:solidFill>
                  <a:srgbClr val="BD582C"/>
                </a:solidFill>
              </a:rPr>
              <a:t>D.R.attesi</a:t>
            </a:r>
            <a:r>
              <a:rPr lang="it-IT" sz="2800" i="1" dirty="0">
                <a:solidFill>
                  <a:srgbClr val="BD582C"/>
                </a:solidFill>
              </a:rPr>
              <a:t>= f(RI)x f(RII)x </a:t>
            </a:r>
            <a:r>
              <a:rPr lang="it-IT" sz="2800" i="1" dirty="0" err="1">
                <a:solidFill>
                  <a:srgbClr val="BD582C"/>
                </a:solidFill>
              </a:rPr>
              <a:t>tot.individui</a:t>
            </a:r>
            <a:endParaRPr lang="it-IT" sz="3600" dirty="0">
              <a:solidFill>
                <a:srgbClr val="BD582C"/>
              </a:solidFill>
            </a:endParaRPr>
          </a:p>
        </p:txBody>
      </p:sp>
    </p:spTree>
    <p:extLst>
      <p:ext uri="{BB962C8B-B14F-4D97-AF65-F5344CB8AC3E}">
        <p14:creationId xmlns:p14="http://schemas.microsoft.com/office/powerpoint/2010/main" val="2199663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5" name="Segnaposto contenuto 4" descr="Immagine che contiene screenshot&#10;&#10;Descrizione generata automaticamente">
            <a:extLst>
              <a:ext uri="{FF2B5EF4-FFF2-40B4-BE49-F238E27FC236}">
                <a16:creationId xmlns:a16="http://schemas.microsoft.com/office/drawing/2014/main" id="{3180C669-F48E-438B-98B5-013E7F53CEE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7213" t="11168" r="18057" b="18603"/>
          <a:stretch/>
        </p:blipFill>
        <p:spPr>
          <a:xfrm>
            <a:off x="184237" y="420815"/>
            <a:ext cx="7191264" cy="5977509"/>
          </a:xfrm>
          <a:prstGeom prst="rect">
            <a:avLst/>
          </a:prstGeom>
        </p:spPr>
      </p:pic>
      <p:sp>
        <p:nvSpPr>
          <p:cNvPr id="18" name="Rectangle 17">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3D2FFC42-B2F9-40BE-BE4F-1A533EE5D2F5}"/>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a:solidFill>
                  <a:srgbClr val="FFFFFF"/>
                </a:solidFill>
              </a:rPr>
              <a:t>Esercizio 2</a:t>
            </a:r>
          </a:p>
        </p:txBody>
      </p:sp>
      <p:sp>
        <p:nvSpPr>
          <p:cNvPr id="20" name="Rectangle 19">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22554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17">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19">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8" name="Rectangle 21">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11" name="Segnaposto contenuto 10" descr="Immagine che contiene screenshot&#10;&#10;Descrizione generata automaticamente">
            <a:extLst>
              <a:ext uri="{FF2B5EF4-FFF2-40B4-BE49-F238E27FC236}">
                <a16:creationId xmlns:a16="http://schemas.microsoft.com/office/drawing/2014/main" id="{6C4A5BC4-DB40-490B-89E3-B64F1B539FF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8400" t="27980" r="33508" b="8327"/>
          <a:stretch/>
        </p:blipFill>
        <p:spPr>
          <a:xfrm>
            <a:off x="98837" y="390526"/>
            <a:ext cx="7197314" cy="6153150"/>
          </a:xfrm>
          <a:prstGeom prst="rect">
            <a:avLst/>
          </a:prstGeom>
        </p:spPr>
      </p:pic>
      <p:sp>
        <p:nvSpPr>
          <p:cNvPr id="24" name="Rectangle 23">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3D2FFC42-B2F9-40BE-BE4F-1A533EE5D2F5}"/>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a:solidFill>
                  <a:srgbClr val="FFFFFF"/>
                </a:solidFill>
              </a:rPr>
              <a:t>Esercizio 3</a:t>
            </a:r>
          </a:p>
        </p:txBody>
      </p:sp>
      <p:sp>
        <p:nvSpPr>
          <p:cNvPr id="26" name="Rectangle 25">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97324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3D27FB-D598-4846-B49A-852DA79391AA}"/>
              </a:ext>
            </a:extLst>
          </p:cNvPr>
          <p:cNvSpPr>
            <a:spLocks noGrp="1"/>
          </p:cNvSpPr>
          <p:nvPr>
            <p:ph type="title"/>
          </p:nvPr>
        </p:nvSpPr>
        <p:spPr/>
        <p:txBody>
          <a:bodyPr>
            <a:normAutofit/>
          </a:bodyPr>
          <a:lstStyle/>
          <a:p>
            <a:pPr algn="ctr"/>
            <a:r>
              <a:rPr lang="it-IT" sz="9600" dirty="0">
                <a:solidFill>
                  <a:srgbClr val="BD582C"/>
                </a:solidFill>
              </a:rPr>
              <a:t>Esercizio 4</a:t>
            </a:r>
          </a:p>
        </p:txBody>
      </p:sp>
      <p:pic>
        <p:nvPicPr>
          <p:cNvPr id="7" name="Segnaposto contenuto 6" descr="Immagine che contiene screenshot&#10;&#10;Descrizione generata automaticamente">
            <a:extLst>
              <a:ext uri="{FF2B5EF4-FFF2-40B4-BE49-F238E27FC236}">
                <a16:creationId xmlns:a16="http://schemas.microsoft.com/office/drawing/2014/main" id="{630C8367-D8CA-430B-AF77-FDB498A9C31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6004" t="26086" r="26448" b="44790"/>
          <a:stretch/>
        </p:blipFill>
        <p:spPr>
          <a:xfrm>
            <a:off x="1662065" y="2065324"/>
            <a:ext cx="8867869" cy="3055317"/>
          </a:xfrm>
        </p:spPr>
      </p:pic>
    </p:spTree>
    <p:extLst>
      <p:ext uri="{BB962C8B-B14F-4D97-AF65-F5344CB8AC3E}">
        <p14:creationId xmlns:p14="http://schemas.microsoft.com/office/powerpoint/2010/main" val="3871110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3D27FB-D598-4846-B49A-852DA79391AA}"/>
              </a:ext>
            </a:extLst>
          </p:cNvPr>
          <p:cNvSpPr>
            <a:spLocks noGrp="1"/>
          </p:cNvSpPr>
          <p:nvPr>
            <p:ph type="title"/>
          </p:nvPr>
        </p:nvSpPr>
        <p:spPr/>
        <p:txBody>
          <a:bodyPr>
            <a:normAutofit/>
          </a:bodyPr>
          <a:lstStyle/>
          <a:p>
            <a:pPr algn="ctr"/>
            <a:r>
              <a:rPr lang="it-IT" sz="9600" dirty="0">
                <a:solidFill>
                  <a:srgbClr val="BD582C"/>
                </a:solidFill>
              </a:rPr>
              <a:t>Esercizio 5</a:t>
            </a:r>
          </a:p>
        </p:txBody>
      </p:sp>
      <p:pic>
        <p:nvPicPr>
          <p:cNvPr id="7" name="Segnaposto contenuto 6" descr="Immagine che contiene screenshot&#10;&#10;Descrizione generata automaticamente">
            <a:extLst>
              <a:ext uri="{FF2B5EF4-FFF2-40B4-BE49-F238E27FC236}">
                <a16:creationId xmlns:a16="http://schemas.microsoft.com/office/drawing/2014/main" id="{AE3C71FD-5CB9-4AE0-A727-9B07EC28BCE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6669" t="39345" r="31243" b="26322"/>
          <a:stretch/>
        </p:blipFill>
        <p:spPr>
          <a:xfrm>
            <a:off x="1331266" y="1842782"/>
            <a:ext cx="9590427" cy="4400671"/>
          </a:xfrm>
        </p:spPr>
      </p:pic>
    </p:spTree>
    <p:extLst>
      <p:ext uri="{BB962C8B-B14F-4D97-AF65-F5344CB8AC3E}">
        <p14:creationId xmlns:p14="http://schemas.microsoft.com/office/powerpoint/2010/main" val="296579380"/>
      </p:ext>
    </p:extLst>
  </p:cSld>
  <p:clrMapOvr>
    <a:masterClrMapping/>
  </p:clrMapOvr>
</p:sld>
</file>

<file path=ppt/theme/theme1.xml><?xml version="1.0" encoding="utf-8"?>
<a:theme xmlns:a="http://schemas.openxmlformats.org/drawingml/2006/main" name="Retrospettivo">
  <a:themeElements>
    <a:clrScheme name="Retrospettivo">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150</TotalTime>
  <Words>416</Words>
  <Application>Microsoft Office PowerPoint</Application>
  <PresentationFormat>Widescreen</PresentationFormat>
  <Paragraphs>20</Paragraphs>
  <Slides>9</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9</vt:i4>
      </vt:variant>
    </vt:vector>
  </HeadingPairs>
  <TitlesOfParts>
    <vt:vector size="13" baseType="lpstr">
      <vt:lpstr>Arial</vt:lpstr>
      <vt:lpstr>Calibri</vt:lpstr>
      <vt:lpstr>Calibri Light</vt:lpstr>
      <vt:lpstr>Retrospettivo</vt:lpstr>
      <vt:lpstr>Tutoraggio genetica Cenci Lezione 2</vt:lpstr>
      <vt:lpstr>Associazione genica</vt:lpstr>
      <vt:lpstr>Associazione genica</vt:lpstr>
      <vt:lpstr>Esercizio 1</vt:lpstr>
      <vt:lpstr>Presentazione standard di PowerPoint</vt:lpstr>
      <vt:lpstr>Esercizio 2</vt:lpstr>
      <vt:lpstr>Esercizio 3</vt:lpstr>
      <vt:lpstr>Esercizio 4</vt:lpstr>
      <vt:lpstr>Esercizio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Tutoraggio genetica Cenci Lezione 2</dc:title>
  <dc:creator>lily6611@gmail.com</dc:creator>
  <cp:lastModifiedBy>lily6611@gmail.com</cp:lastModifiedBy>
  <cp:revision>4</cp:revision>
  <dcterms:created xsi:type="dcterms:W3CDTF">2020-05-24T16:37:46Z</dcterms:created>
  <dcterms:modified xsi:type="dcterms:W3CDTF">2020-05-25T11:07:31Z</dcterms:modified>
</cp:coreProperties>
</file>