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2" r:id="rId9"/>
    <p:sldId id="261" r:id="rId10"/>
    <p:sldId id="264" r:id="rId11"/>
    <p:sldId id="266" r:id="rId12"/>
    <p:sldId id="267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  <a:srgbClr val="F6D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69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6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6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13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75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3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81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86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996E87-01D5-45B9-AA8C-E4297AD4DC21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0F6CD6-0CB5-4B41-A54E-6B239120C36F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4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80E548-1496-42B0-BF6F-6DBED064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Tutoraggio genetica Cenci</a:t>
            </a: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Lezione 1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984A73-F4EF-4F3D-B65F-15D1BC8E1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592932"/>
            <a:ext cx="10058400" cy="10313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FFFF"/>
                </a:solidFill>
                <a:latin typeface="+mn-lt"/>
              </a:rPr>
              <a:t>Mendelismo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FFFF"/>
                </a:solidFill>
                <a:latin typeface="+mn-lt"/>
              </a:rPr>
              <a:t>Pedigree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93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389D5A-8322-428D-BEA2-A98996442394}"/>
              </a:ext>
            </a:extLst>
          </p:cNvPr>
          <p:cNvSpPr txBox="1"/>
          <p:nvPr/>
        </p:nvSpPr>
        <p:spPr>
          <a:xfrm>
            <a:off x="1155577" y="665824"/>
            <a:ext cx="988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E48312"/>
                </a:solidFill>
              </a:rPr>
              <a:t>Esercizio 5</a:t>
            </a:r>
          </a:p>
        </p:txBody>
      </p:sp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57678D2-A80C-4590-8145-F5C364AFD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t="10814" r="16084" b="27555"/>
          <a:stretch/>
        </p:blipFill>
        <p:spPr>
          <a:xfrm>
            <a:off x="2270514" y="1889760"/>
            <a:ext cx="7919966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4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389D5A-8322-428D-BEA2-A98996442394}"/>
              </a:ext>
            </a:extLst>
          </p:cNvPr>
          <p:cNvSpPr txBox="1"/>
          <p:nvPr/>
        </p:nvSpPr>
        <p:spPr>
          <a:xfrm>
            <a:off x="1155577" y="665824"/>
            <a:ext cx="988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E48312"/>
                </a:solidFill>
              </a:rPr>
              <a:t>Esercizio 6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D63A44E-05A0-4518-B0B9-E9CBD27D4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21826" r="25834" b="10815"/>
          <a:stretch/>
        </p:blipFill>
        <p:spPr>
          <a:xfrm>
            <a:off x="2678492" y="1772029"/>
            <a:ext cx="6198611" cy="45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389D5A-8322-428D-BEA2-A98996442394}"/>
              </a:ext>
            </a:extLst>
          </p:cNvPr>
          <p:cNvSpPr txBox="1"/>
          <p:nvPr/>
        </p:nvSpPr>
        <p:spPr>
          <a:xfrm>
            <a:off x="1088994" y="0"/>
            <a:ext cx="988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E48312"/>
                </a:solidFill>
              </a:rPr>
              <a:t>Esercizio 7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E04B5D-00D6-46D5-9911-510166A7159A}"/>
              </a:ext>
            </a:extLst>
          </p:cNvPr>
          <p:cNvSpPr txBox="1"/>
          <p:nvPr/>
        </p:nvSpPr>
        <p:spPr>
          <a:xfrm>
            <a:off x="1088994" y="696725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L’albero sottostante rappresenta la modalità di trasmissione, in una famiglia, del daltonismo, carattere recessivo, legato al cromosoma X. Calcolate la massima probabilità che l’individuo V1 sia affetto. 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87D27585-3B9D-4A5A-B49F-D9AE1C24A6BA}"/>
              </a:ext>
            </a:extLst>
          </p:cNvPr>
          <p:cNvSpPr txBox="1"/>
          <p:nvPr/>
        </p:nvSpPr>
        <p:spPr>
          <a:xfrm>
            <a:off x="5916966" y="5791943"/>
            <a:ext cx="2308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F67A7B23-C5A6-43B6-97C6-4F4BE52CE65A}"/>
              </a:ext>
            </a:extLst>
          </p:cNvPr>
          <p:cNvGrpSpPr/>
          <p:nvPr/>
        </p:nvGrpSpPr>
        <p:grpSpPr>
          <a:xfrm>
            <a:off x="3497806" y="1935332"/>
            <a:ext cx="4391482" cy="3818735"/>
            <a:chOff x="3497806" y="1935332"/>
            <a:chExt cx="4391482" cy="3818735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44EEF6D7-0C9F-49A1-B299-B609E7B91770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6116714" y="2213894"/>
              <a:ext cx="230820" cy="55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F7C819D4-39EE-47F5-B722-F229A9D5DD57}"/>
                </a:ext>
              </a:extLst>
            </p:cNvPr>
            <p:cNvCxnSpPr/>
            <p:nvPr/>
          </p:nvCxnSpPr>
          <p:spPr>
            <a:xfrm>
              <a:off x="7004491" y="3746377"/>
              <a:ext cx="7013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9384ACF4-8687-4312-8DFB-E90A785C3CC4}"/>
                </a:ext>
              </a:extLst>
            </p:cNvPr>
            <p:cNvCxnSpPr/>
            <p:nvPr/>
          </p:nvCxnSpPr>
          <p:spPr>
            <a:xfrm>
              <a:off x="7004491" y="3746377"/>
              <a:ext cx="0" cy="19530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57830703-437A-4DF7-8AF7-ABE057DFCD4D}"/>
                </a:ext>
              </a:extLst>
            </p:cNvPr>
            <p:cNvCxnSpPr/>
            <p:nvPr/>
          </p:nvCxnSpPr>
          <p:spPr>
            <a:xfrm>
              <a:off x="7705827" y="3747857"/>
              <a:ext cx="0" cy="19530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CCFBF62E-C7A4-4A5B-82FB-2E874990B071}"/>
                </a:ext>
              </a:extLst>
            </p:cNvPr>
            <p:cNvSpPr/>
            <p:nvPr/>
          </p:nvSpPr>
          <p:spPr>
            <a:xfrm>
              <a:off x="6826937" y="3941685"/>
              <a:ext cx="399495" cy="286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9F1AB28D-C644-4FB6-B7BE-ED6530828A44}"/>
                </a:ext>
              </a:extLst>
            </p:cNvPr>
            <p:cNvSpPr/>
            <p:nvPr/>
          </p:nvSpPr>
          <p:spPr>
            <a:xfrm>
              <a:off x="6232134" y="4006043"/>
              <a:ext cx="319596" cy="221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A555A5A1-6977-45E4-846E-54C5CCD3BCED}"/>
                </a:ext>
              </a:extLst>
            </p:cNvPr>
            <p:cNvCxnSpPr/>
            <p:nvPr/>
          </p:nvCxnSpPr>
          <p:spPr>
            <a:xfrm>
              <a:off x="6347544" y="4536489"/>
              <a:ext cx="7013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20042CD6-7816-49AB-BBB6-DAB7AEB27103}"/>
                </a:ext>
              </a:extLst>
            </p:cNvPr>
            <p:cNvSpPr/>
            <p:nvPr/>
          </p:nvSpPr>
          <p:spPr>
            <a:xfrm>
              <a:off x="6849132" y="4739932"/>
              <a:ext cx="399495" cy="286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1E5D51EE-2657-4696-8996-86D0F5108831}"/>
                </a:ext>
              </a:extLst>
            </p:cNvPr>
            <p:cNvCxnSpPr/>
            <p:nvPr/>
          </p:nvCxnSpPr>
          <p:spPr>
            <a:xfrm flipH="1">
              <a:off x="5903659" y="4883085"/>
              <a:ext cx="266329" cy="77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7D6F29C-B1FB-4846-AD66-BA9EFFDE95C1}"/>
                </a:ext>
              </a:extLst>
            </p:cNvPr>
            <p:cNvSpPr/>
            <p:nvPr/>
          </p:nvSpPr>
          <p:spPr>
            <a:xfrm>
              <a:off x="5717219" y="2092960"/>
              <a:ext cx="399495" cy="2418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E1F9266-25DA-48E8-A460-99C6DEBF494E}"/>
                </a:ext>
              </a:extLst>
            </p:cNvPr>
            <p:cNvSpPr/>
            <p:nvPr/>
          </p:nvSpPr>
          <p:spPr>
            <a:xfrm>
              <a:off x="6826927" y="3109310"/>
              <a:ext cx="399495" cy="286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5AC622C7-4D68-4C9E-B932-519F3865483F}"/>
                </a:ext>
              </a:extLst>
            </p:cNvPr>
            <p:cNvCxnSpPr/>
            <p:nvPr/>
          </p:nvCxnSpPr>
          <p:spPr>
            <a:xfrm>
              <a:off x="6232124" y="2219417"/>
              <a:ext cx="0" cy="8824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4691B05F-3197-4DC0-ABA1-314355FA80A0}"/>
                </a:ext>
              </a:extLst>
            </p:cNvPr>
            <p:cNvCxnSpPr/>
            <p:nvPr/>
          </p:nvCxnSpPr>
          <p:spPr>
            <a:xfrm>
              <a:off x="5495278" y="2911876"/>
              <a:ext cx="150920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BFF0991F-BA32-4B45-95C3-75DCB7C222FD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78" y="2911876"/>
              <a:ext cx="0" cy="1900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1BEE7E1-0A7A-47F8-A8FE-5951EB2DBE9D}"/>
                </a:ext>
              </a:extLst>
            </p:cNvPr>
            <p:cNvCxnSpPr>
              <a:cxnSpLocks/>
            </p:cNvCxnSpPr>
            <p:nvPr/>
          </p:nvCxnSpPr>
          <p:spPr>
            <a:xfrm>
              <a:off x="7004481" y="2911876"/>
              <a:ext cx="0" cy="1900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864F09C-294E-4DE0-93B5-3E5E2277F793}"/>
                </a:ext>
              </a:extLst>
            </p:cNvPr>
            <p:cNvSpPr/>
            <p:nvPr/>
          </p:nvSpPr>
          <p:spPr>
            <a:xfrm>
              <a:off x="6072326" y="3094514"/>
              <a:ext cx="319596" cy="221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4F28FFF9-62BF-4C45-A78D-618ACBFB4870}"/>
                </a:ext>
              </a:extLst>
            </p:cNvPr>
            <p:cNvSpPr/>
            <p:nvPr/>
          </p:nvSpPr>
          <p:spPr>
            <a:xfrm>
              <a:off x="5335480" y="3109310"/>
              <a:ext cx="319596" cy="2219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4CB83CF3-C82C-4637-B2E4-B7EAC9CFF2BD}"/>
                </a:ext>
              </a:extLst>
            </p:cNvPr>
            <p:cNvSpPr/>
            <p:nvPr/>
          </p:nvSpPr>
          <p:spPr>
            <a:xfrm>
              <a:off x="6347534" y="2092960"/>
              <a:ext cx="399495" cy="286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C00CF795-DB4D-4AA6-B59D-24705274FBC3}"/>
                </a:ext>
              </a:extLst>
            </p:cNvPr>
            <p:cNvCxnSpPr>
              <a:stCxn id="8" idx="6"/>
            </p:cNvCxnSpPr>
            <p:nvPr/>
          </p:nvCxnSpPr>
          <p:spPr>
            <a:xfrm flipV="1">
              <a:off x="7226422" y="3252463"/>
              <a:ext cx="257454" cy="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7ACCB71-8842-427E-B827-30705FE01665}"/>
                </a:ext>
              </a:extLst>
            </p:cNvPr>
            <p:cNvSpPr/>
            <p:nvPr/>
          </p:nvSpPr>
          <p:spPr>
            <a:xfrm>
              <a:off x="7483875" y="3101912"/>
              <a:ext cx="399491" cy="2615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11748587-6E46-480B-A772-2D5EC6C788C7}"/>
                </a:ext>
              </a:extLst>
            </p:cNvPr>
            <p:cNvCxnSpPr/>
            <p:nvPr/>
          </p:nvCxnSpPr>
          <p:spPr>
            <a:xfrm>
              <a:off x="7355149" y="3252463"/>
              <a:ext cx="0" cy="4939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D859E749-F8D9-4352-84B5-346C0598EE4C}"/>
                </a:ext>
              </a:extLst>
            </p:cNvPr>
            <p:cNvSpPr/>
            <p:nvPr/>
          </p:nvSpPr>
          <p:spPr>
            <a:xfrm>
              <a:off x="7546019" y="3941684"/>
              <a:ext cx="319587" cy="2863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B2EEA8D3-BC8D-4746-8D9F-E074B0F0680F}"/>
                </a:ext>
              </a:extLst>
            </p:cNvPr>
            <p:cNvCxnSpPr>
              <a:stCxn id="32" idx="2"/>
            </p:cNvCxnSpPr>
            <p:nvPr/>
          </p:nvCxnSpPr>
          <p:spPr>
            <a:xfrm flipH="1">
              <a:off x="6560598" y="4084839"/>
              <a:ext cx="266329" cy="77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7AA77281-57B3-4578-81FD-8989CD63D41C}"/>
                </a:ext>
              </a:extLst>
            </p:cNvPr>
            <p:cNvCxnSpPr>
              <a:cxnSpLocks/>
            </p:cNvCxnSpPr>
            <p:nvPr/>
          </p:nvCxnSpPr>
          <p:spPr>
            <a:xfrm>
              <a:off x="6693762" y="4092606"/>
              <a:ext cx="0" cy="4438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15E10B32-0EF9-4655-8229-217F481C1CB4}"/>
                </a:ext>
              </a:extLst>
            </p:cNvPr>
            <p:cNvCxnSpPr/>
            <p:nvPr/>
          </p:nvCxnSpPr>
          <p:spPr>
            <a:xfrm>
              <a:off x="6357891" y="4536489"/>
              <a:ext cx="0" cy="19530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FF13EFB1-D71A-483A-8D6F-99CA2C48C46A}"/>
                </a:ext>
              </a:extLst>
            </p:cNvPr>
            <p:cNvCxnSpPr/>
            <p:nvPr/>
          </p:nvCxnSpPr>
          <p:spPr>
            <a:xfrm>
              <a:off x="7038511" y="4536489"/>
              <a:ext cx="0" cy="19530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7E0CBE46-430E-432C-89C2-48AD3FB07B37}"/>
                </a:ext>
              </a:extLst>
            </p:cNvPr>
            <p:cNvSpPr/>
            <p:nvPr/>
          </p:nvSpPr>
          <p:spPr>
            <a:xfrm>
              <a:off x="6161103" y="4739932"/>
              <a:ext cx="399495" cy="2863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BFC5E551-2F9E-4E41-8269-61972E044BE7}"/>
                </a:ext>
              </a:extLst>
            </p:cNvPr>
            <p:cNvSpPr/>
            <p:nvPr/>
          </p:nvSpPr>
          <p:spPr>
            <a:xfrm>
              <a:off x="5597370" y="4772114"/>
              <a:ext cx="319596" cy="2219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DA7B00A8-71E0-49F6-A8E4-ABC6698F93AB}"/>
                </a:ext>
              </a:extLst>
            </p:cNvPr>
            <p:cNvCxnSpPr/>
            <p:nvPr/>
          </p:nvCxnSpPr>
          <p:spPr>
            <a:xfrm>
              <a:off x="6036813" y="4896402"/>
              <a:ext cx="0" cy="19530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Decisione 48">
              <a:extLst>
                <a:ext uri="{FF2B5EF4-FFF2-40B4-BE49-F238E27FC236}">
                  <a16:creationId xmlns:a16="http://schemas.microsoft.com/office/drawing/2014/main" id="{BF44D680-1377-4C90-A511-A79FBB9445F3}"/>
                </a:ext>
              </a:extLst>
            </p:cNvPr>
            <p:cNvSpPr/>
            <p:nvPr/>
          </p:nvSpPr>
          <p:spPr>
            <a:xfrm rot="5400000">
              <a:off x="5727348" y="5231536"/>
              <a:ext cx="640672" cy="404389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4D5B3798-83CF-41C2-A071-1217DAE630D9}"/>
                </a:ext>
              </a:extLst>
            </p:cNvPr>
            <p:cNvSpPr txBox="1"/>
            <p:nvPr/>
          </p:nvSpPr>
          <p:spPr>
            <a:xfrm>
              <a:off x="3586579" y="1935332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I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9561A366-AF70-4A4D-97C4-D9E997D59862}"/>
                </a:ext>
              </a:extLst>
            </p:cNvPr>
            <p:cNvSpPr txBox="1"/>
            <p:nvPr/>
          </p:nvSpPr>
          <p:spPr>
            <a:xfrm>
              <a:off x="3586579" y="3038969"/>
              <a:ext cx="3462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II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30529DA0-6FD3-48DD-9ED1-1895BC60CB96}"/>
                </a:ext>
              </a:extLst>
            </p:cNvPr>
            <p:cNvSpPr txBox="1"/>
            <p:nvPr/>
          </p:nvSpPr>
          <p:spPr>
            <a:xfrm>
              <a:off x="3533317" y="3907940"/>
              <a:ext cx="3994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III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0BE28A3D-23C9-4B69-9FDD-898B9365FD1A}"/>
                </a:ext>
              </a:extLst>
            </p:cNvPr>
            <p:cNvSpPr txBox="1"/>
            <p:nvPr/>
          </p:nvSpPr>
          <p:spPr>
            <a:xfrm>
              <a:off x="3497806" y="4698419"/>
              <a:ext cx="3994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IV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4880410E-232B-4E57-8951-E2417897D491}"/>
                </a:ext>
              </a:extLst>
            </p:cNvPr>
            <p:cNvSpPr txBox="1"/>
            <p:nvPr/>
          </p:nvSpPr>
          <p:spPr>
            <a:xfrm>
              <a:off x="5788239" y="2389358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5324E0F2-0D6B-47F5-B577-AFEF771A8AA0}"/>
                </a:ext>
              </a:extLst>
            </p:cNvPr>
            <p:cNvSpPr txBox="1"/>
            <p:nvPr/>
          </p:nvSpPr>
          <p:spPr>
            <a:xfrm>
              <a:off x="6396360" y="2389049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B74C5318-A8E6-4588-9993-C2F85137CF5D}"/>
                </a:ext>
              </a:extLst>
            </p:cNvPr>
            <p:cNvSpPr txBox="1"/>
            <p:nvPr/>
          </p:nvSpPr>
          <p:spPr>
            <a:xfrm>
              <a:off x="5335480" y="3368279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5F4D2301-91B8-4E85-A9E0-BC7B892D614E}"/>
                </a:ext>
              </a:extLst>
            </p:cNvPr>
            <p:cNvSpPr txBox="1"/>
            <p:nvPr/>
          </p:nvSpPr>
          <p:spPr>
            <a:xfrm>
              <a:off x="6223245" y="4162657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4748072E-77BB-45C2-827C-294044831C1F}"/>
                </a:ext>
              </a:extLst>
            </p:cNvPr>
            <p:cNvSpPr txBox="1"/>
            <p:nvPr/>
          </p:nvSpPr>
          <p:spPr>
            <a:xfrm>
              <a:off x="5596627" y="4969942"/>
              <a:ext cx="2308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3B3F3FAD-58DD-474C-8DE9-FEFF63AD4443}"/>
                </a:ext>
              </a:extLst>
            </p:cNvPr>
            <p:cNvSpPr txBox="1"/>
            <p:nvPr/>
          </p:nvSpPr>
          <p:spPr>
            <a:xfrm>
              <a:off x="3506684" y="5304232"/>
              <a:ext cx="3994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V</a:t>
              </a: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F26110AA-C395-41DE-9CC3-2F541C50F32E}"/>
                </a:ext>
              </a:extLst>
            </p:cNvPr>
            <p:cNvSpPr txBox="1"/>
            <p:nvPr/>
          </p:nvSpPr>
          <p:spPr>
            <a:xfrm>
              <a:off x="6223243" y="4974289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E097647D-D0A9-46A6-AA8E-1DFE80F15D44}"/>
                </a:ext>
              </a:extLst>
            </p:cNvPr>
            <p:cNvSpPr txBox="1"/>
            <p:nvPr/>
          </p:nvSpPr>
          <p:spPr>
            <a:xfrm>
              <a:off x="6880194" y="4159022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992017A8-0CDE-48CB-919A-2759C511C4FC}"/>
                </a:ext>
              </a:extLst>
            </p:cNvPr>
            <p:cNvSpPr txBox="1"/>
            <p:nvPr/>
          </p:nvSpPr>
          <p:spPr>
            <a:xfrm>
              <a:off x="6095259" y="3368322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7B9B312B-FBC4-43E3-B56F-C54808D249A5}"/>
                </a:ext>
              </a:extLst>
            </p:cNvPr>
            <p:cNvSpPr txBox="1"/>
            <p:nvPr/>
          </p:nvSpPr>
          <p:spPr>
            <a:xfrm>
              <a:off x="6876494" y="3375566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3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FA9D92ED-381B-4B34-8BCE-A978CC1E7F3D}"/>
                </a:ext>
              </a:extLst>
            </p:cNvPr>
            <p:cNvSpPr txBox="1"/>
            <p:nvPr/>
          </p:nvSpPr>
          <p:spPr>
            <a:xfrm>
              <a:off x="7580049" y="4167157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3</a:t>
              </a: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B00D6EE8-A095-4FFE-BB8D-D38E576591D9}"/>
                </a:ext>
              </a:extLst>
            </p:cNvPr>
            <p:cNvSpPr txBox="1"/>
            <p:nvPr/>
          </p:nvSpPr>
          <p:spPr>
            <a:xfrm>
              <a:off x="6894249" y="4948181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3</a:t>
              </a: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8CD3B465-E4C3-4B12-BDBF-D78327125820}"/>
                </a:ext>
              </a:extLst>
            </p:cNvPr>
            <p:cNvSpPr txBox="1"/>
            <p:nvPr/>
          </p:nvSpPr>
          <p:spPr>
            <a:xfrm>
              <a:off x="7524566" y="3377331"/>
              <a:ext cx="3092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38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389D5A-8322-428D-BEA2-A98996442394}"/>
              </a:ext>
            </a:extLst>
          </p:cNvPr>
          <p:cNvSpPr txBox="1"/>
          <p:nvPr/>
        </p:nvSpPr>
        <p:spPr>
          <a:xfrm>
            <a:off x="1155577" y="665824"/>
            <a:ext cx="988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E48312"/>
                </a:solidFill>
              </a:rPr>
              <a:t>Esercizio 8: i gruppi sanguigni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E972F1A-1DD6-43BA-8B90-E089068F6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15704" r="14666" b="41629"/>
          <a:stretch/>
        </p:blipFill>
        <p:spPr>
          <a:xfrm rot="164423">
            <a:off x="1894840" y="2387600"/>
            <a:ext cx="84023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F3FBDC-382C-4E90-B5D9-ECA9685A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1002786"/>
            <a:ext cx="10058400" cy="2731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The end!!</a:t>
            </a:r>
          </a:p>
        </p:txBody>
      </p:sp>
    </p:spTree>
    <p:extLst>
      <p:ext uri="{BB962C8B-B14F-4D97-AF65-F5344CB8AC3E}">
        <p14:creationId xmlns:p14="http://schemas.microsoft.com/office/powerpoint/2010/main" val="197139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A9763-D96B-4000-A487-7E6BF756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+mn-lt"/>
              </a:rPr>
              <a:t>Le Leggi di Mendel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4C72C9-DB24-409D-B393-EC0151D2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44724"/>
            <a:ext cx="100584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E48312"/>
                </a:solidFill>
              </a:rPr>
              <a:t>Dominanza</a:t>
            </a:r>
            <a:r>
              <a:rPr lang="it-IT" dirty="0">
                <a:solidFill>
                  <a:srgbClr val="F6D9B7"/>
                </a:solidFill>
              </a:rPr>
              <a:t>: </a:t>
            </a:r>
            <a:r>
              <a:rPr lang="it-IT" dirty="0">
                <a:solidFill>
                  <a:schemeClr val="tx1"/>
                </a:solidFill>
              </a:rPr>
              <a:t>Gli ibridi che si ottengono incrociando due individui di linee pura, che differiscono per un solo carattere, sono tutti uguali tra loro e ad uno dei due individui parentali; il carattere che compare negli ibridi viene detto dominante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E48312"/>
                </a:solidFill>
              </a:rPr>
              <a:t>Segregazione:</a:t>
            </a:r>
            <a:r>
              <a:rPr lang="it-IT" dirty="0">
                <a:solidFill>
                  <a:schemeClr val="tx1"/>
                </a:solidFill>
              </a:rPr>
              <a:t> Gli elementi che formano una coppia di fattori ereditari si separano casualmente alla formazione dei gameti.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E48312"/>
                </a:solidFill>
              </a:rPr>
              <a:t>Assortimento indipendente: </a:t>
            </a:r>
            <a:r>
              <a:rPr lang="it-IT" dirty="0">
                <a:solidFill>
                  <a:schemeClr val="tx1"/>
                </a:solidFill>
              </a:rPr>
              <a:t>Al momento della formazione dei gameti, la segregazione di ogni coppia di alleli, segue autonomamente le leggi del caso, per cui si può produrre un assortimento indipendente dei caratteri. </a:t>
            </a:r>
            <a:endParaRPr lang="it-IT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6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389D5A-8322-428D-BEA2-A98996442394}"/>
              </a:ext>
            </a:extLst>
          </p:cNvPr>
          <p:cNvSpPr txBox="1"/>
          <p:nvPr/>
        </p:nvSpPr>
        <p:spPr>
          <a:xfrm>
            <a:off x="1155577" y="683580"/>
            <a:ext cx="988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E48312"/>
                </a:solidFill>
              </a:rPr>
              <a:t>Esercizio 1</a:t>
            </a:r>
            <a:endParaRPr lang="it-IT" sz="4800" dirty="0">
              <a:solidFill>
                <a:srgbClr val="E48312"/>
              </a:solidFill>
            </a:endParaRPr>
          </a:p>
        </p:txBody>
      </p:sp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C376357-2232-4770-AADB-58779BEA0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15015" r="14077" b="35534"/>
          <a:stretch/>
        </p:blipFill>
        <p:spPr>
          <a:xfrm>
            <a:off x="1639410" y="2183907"/>
            <a:ext cx="8913180" cy="33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C7525D9-CCF5-46CC-A905-4657BCCAC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8595" r="15084" b="12740"/>
          <a:stretch/>
        </p:blipFill>
        <p:spPr>
          <a:xfrm>
            <a:off x="203963" y="1386401"/>
            <a:ext cx="7209941" cy="448823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389D5A-8322-428D-BEA2-A98996442394}"/>
              </a:ext>
            </a:extLst>
          </p:cNvPr>
          <p:cNvSpPr txBox="1"/>
          <p:nvPr/>
        </p:nvSpPr>
        <p:spPr>
          <a:xfrm>
            <a:off x="8096885" y="640080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Esercizio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290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AFD25E4-3051-450C-8950-252449E7B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10293" r="16253" b="8609"/>
          <a:stretch/>
        </p:blipFill>
        <p:spPr>
          <a:xfrm>
            <a:off x="280667" y="386081"/>
            <a:ext cx="6840370" cy="63906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DB6B1B-68FF-4AC1-86E9-8B68E778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Esercizio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481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8AAF323-3FE1-4A35-8E9D-054312946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18074" r="10833" b="50001"/>
          <a:stretch/>
        </p:blipFill>
        <p:spPr>
          <a:xfrm>
            <a:off x="3048" y="1108411"/>
            <a:ext cx="12188952" cy="27914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DB6B1B-68FF-4AC1-86E9-8B68E778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Esercizio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247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DB6B1B-68FF-4AC1-86E9-8B68E778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Esercizio</a:t>
            </a:r>
            <a:r>
              <a:rPr lang="en-US" sz="4400" dirty="0">
                <a:solidFill>
                  <a:srgbClr val="FFFFFF"/>
                </a:solidFill>
              </a:rPr>
              <a:t>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screenshot, computer&#10;&#10;Descrizione generata automaticamente">
            <a:extLst>
              <a:ext uri="{FF2B5EF4-FFF2-40B4-BE49-F238E27FC236}">
                <a16:creationId xmlns:a16="http://schemas.microsoft.com/office/drawing/2014/main" id="{77244447-C47C-4960-B097-FB872DF14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10666" r="23776" b="24296"/>
          <a:stretch/>
        </p:blipFill>
        <p:spPr>
          <a:xfrm>
            <a:off x="28905" y="990600"/>
            <a:ext cx="7499096" cy="49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A9763-D96B-4000-A487-7E6BF756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/>
          <a:lstStyle/>
          <a:p>
            <a:pPr algn="ctr"/>
            <a:r>
              <a:rPr lang="it-IT" dirty="0">
                <a:latin typeface="+mn-lt"/>
              </a:rPr>
              <a:t>Gli alberi genealogici/Pedigree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4C72C9-DB24-409D-B393-EC0151D2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4472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Sono rappresentazioni degli incroci tra individui per rappresentare la trasmissione di un carattere. A seconda della modalità di trasmissione, si può parlare di carattere dominante o recessivo. In base alla localizzazione genetica del carattere in esame, possiamo avere un’ulteriore distinzione tra carattere autosomico o legato al sesso.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Gli individui di sesso maschile sono rappresentati da un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Quelli di sesso femminile sono rappresentati da un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Entrambi sono colorati all’interno per rappresentare la manifestazione di un tratto: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Le generazioni sono rappresentate con numeri romani (I, II, III, IV)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Gli individui sono numerati secondo numerazione araba (1,2,3..)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F6D45C-CF37-42BA-891D-1DC08F77CB69}"/>
              </a:ext>
            </a:extLst>
          </p:cNvPr>
          <p:cNvSpPr/>
          <p:nvPr/>
        </p:nvSpPr>
        <p:spPr>
          <a:xfrm>
            <a:off x="7355840" y="3968811"/>
            <a:ext cx="396240" cy="25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43FEB18-2CCF-4051-8EED-32B4C2DEF499}"/>
              </a:ext>
            </a:extLst>
          </p:cNvPr>
          <p:cNvSpPr/>
          <p:nvPr/>
        </p:nvSpPr>
        <p:spPr>
          <a:xfrm>
            <a:off x="6835805" y="4274664"/>
            <a:ext cx="355107" cy="3817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8129D3A-8ACB-4ABC-A44D-6FA4DD0B5600}"/>
              </a:ext>
            </a:extLst>
          </p:cNvPr>
          <p:cNvSpPr/>
          <p:nvPr/>
        </p:nvSpPr>
        <p:spPr>
          <a:xfrm>
            <a:off x="10180418" y="4866935"/>
            <a:ext cx="355107" cy="25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C12CFDD-602E-492D-BABA-FC7F6D00E22D}"/>
              </a:ext>
            </a:extLst>
          </p:cNvPr>
          <p:cNvSpPr/>
          <p:nvPr/>
        </p:nvSpPr>
        <p:spPr>
          <a:xfrm>
            <a:off x="10739613" y="4803065"/>
            <a:ext cx="355107" cy="3817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54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389D5A-8322-428D-BEA2-A98996442394}"/>
              </a:ext>
            </a:extLst>
          </p:cNvPr>
          <p:cNvSpPr txBox="1"/>
          <p:nvPr/>
        </p:nvSpPr>
        <p:spPr>
          <a:xfrm>
            <a:off x="1155577" y="665824"/>
            <a:ext cx="988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E48312"/>
                </a:solidFill>
              </a:rPr>
              <a:t>Esercizio 4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52AAB2E-CA9E-4625-8190-C79CB9241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8188" r="15607" b="9708"/>
          <a:stretch/>
        </p:blipFill>
        <p:spPr>
          <a:xfrm>
            <a:off x="1741502" y="1787916"/>
            <a:ext cx="8708995" cy="35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62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Retrospettivo</vt:lpstr>
      <vt:lpstr>Tutoraggio genetica Cenci Lezione 1</vt:lpstr>
      <vt:lpstr>Le Leggi di Mendel</vt:lpstr>
      <vt:lpstr>Presentazione standard di PowerPoint</vt:lpstr>
      <vt:lpstr>Presentazione standard di PowerPoint</vt:lpstr>
      <vt:lpstr>Esercizio 3</vt:lpstr>
      <vt:lpstr>Esercizio 4</vt:lpstr>
      <vt:lpstr>Esercizio 5</vt:lpstr>
      <vt:lpstr>Gli alberi genealogici/Pedigree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end!!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Tutoraggio genetica Cenci Lezione 1</dc:title>
  <dc:creator>lily6611@gmail.com</dc:creator>
  <cp:lastModifiedBy>lily6611@gmail.com</cp:lastModifiedBy>
  <cp:revision>2</cp:revision>
  <dcterms:created xsi:type="dcterms:W3CDTF">2020-05-21T08:51:12Z</dcterms:created>
  <dcterms:modified xsi:type="dcterms:W3CDTF">2020-05-21T08:53:06Z</dcterms:modified>
</cp:coreProperties>
</file>