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" ContentType="image/tif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37" d="100"/>
          <a:sy n="37" d="100"/>
        </p:scale>
        <p:origin x="-1984" y="-11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0" name="Shape 1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048904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079500" y="2921000"/>
            <a:ext cx="10845800" cy="2413000"/>
          </a:xfrm>
          <a:prstGeom prst="rect">
            <a:avLst/>
          </a:prstGeom>
        </p:spPr>
        <p:txBody>
          <a:bodyPr anchor="b"/>
          <a:lstStyle>
            <a:lvl1pPr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079500" y="5359400"/>
            <a:ext cx="10845800" cy="138006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pic" sz="half" idx="13"/>
          </p:nvPr>
        </p:nvSpPr>
        <p:spPr>
          <a:xfrm>
            <a:off x="6400800" y="25908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xfrm>
            <a:off x="495300" y="1663700"/>
            <a:ext cx="5651500" cy="3302000"/>
          </a:xfrm>
          <a:prstGeom prst="rect">
            <a:avLst/>
          </a:prstGeom>
        </p:spPr>
        <p:txBody>
          <a:bodyPr anchor="b"/>
          <a:lstStyle/>
          <a:p>
            <a:r>
              <a:t>Titolo Testo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"/>
          </p:nvPr>
        </p:nvSpPr>
        <p:spPr>
          <a:xfrm>
            <a:off x="495300" y="4991100"/>
            <a:ext cx="5651500" cy="3073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sz="half" idx="13"/>
          </p:nvPr>
        </p:nvSpPr>
        <p:spPr>
          <a:xfrm>
            <a:off x="6400800" y="33020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04" name="Shape 104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13" name="Shape 113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4" name="Shape 1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22" name="Shape 122"/>
          <p:cNvSpPr>
            <a:spLocks noGrp="1"/>
          </p:cNvSpPr>
          <p:nvPr>
            <p:ph type="body" sz="half" idx="1"/>
          </p:nvPr>
        </p:nvSpPr>
        <p:spPr>
          <a:xfrm>
            <a:off x="7772400" y="2527300"/>
            <a:ext cx="41529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3" name="Shape 1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2" spcCol="542290" anchor="t"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1079500" y="876300"/>
            <a:ext cx="10845800" cy="8001000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1079500" y="2971800"/>
            <a:ext cx="10845800" cy="3810000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62" name="Shape 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pic" sz="half" idx="13"/>
          </p:nvPr>
        </p:nvSpPr>
        <p:spPr>
          <a:xfrm>
            <a:off x="2451100" y="952500"/>
            <a:ext cx="8102600" cy="609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6 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pic" sz="quarter" idx="13"/>
          </p:nvPr>
        </p:nvSpPr>
        <p:spPr>
          <a:xfrm>
            <a:off x="49784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pic" sz="quarter" idx="14"/>
          </p:nvPr>
        </p:nvSpPr>
        <p:spPr>
          <a:xfrm>
            <a:off x="13335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pic" sz="quarter" idx="15"/>
          </p:nvPr>
        </p:nvSpPr>
        <p:spPr>
          <a:xfrm>
            <a:off x="86233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1" name="Shape 81"/>
          <p:cNvSpPr>
            <a:spLocks noGrp="1"/>
          </p:cNvSpPr>
          <p:nvPr>
            <p:ph type="pic" sz="quarter" idx="16"/>
          </p:nvPr>
        </p:nvSpPr>
        <p:spPr>
          <a:xfrm>
            <a:off x="49784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pic" sz="quarter" idx="17"/>
          </p:nvPr>
        </p:nvSpPr>
        <p:spPr>
          <a:xfrm>
            <a:off x="13335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pic" sz="quarter" idx="18"/>
          </p:nvPr>
        </p:nvSpPr>
        <p:spPr>
          <a:xfrm>
            <a:off x="86233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079500" y="152400"/>
            <a:ext cx="10845800" cy="2095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Titolo Testo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079500" y="2527300"/>
            <a:ext cx="10845800" cy="610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900" y="9080500"/>
            <a:ext cx="384506" cy="368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xmlns:p14="http://schemas.microsoft.com/office/powerpoint/2010/main"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9pPr>
    </p:titleStyle>
    <p:bodyStyle>
      <a:lvl1pPr marL="904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1pPr>
      <a:lvl2pPr marL="1429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2pPr>
      <a:lvl3pPr marL="1937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3pPr>
      <a:lvl4pPr marL="2462257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4pPr>
      <a:lvl5pPr marL="29871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5pPr>
      <a:lvl6pPr marL="33427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6pPr>
      <a:lvl7pPr marL="3698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7pPr>
      <a:lvl8pPr marL="40539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8pPr>
      <a:lvl9pPr marL="44095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Relationship Id="rId3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/>
          </p:cNvSpPr>
          <p:nvPr>
            <p:ph type="title" idx="4294967295"/>
          </p:nvPr>
        </p:nvSpPr>
        <p:spPr>
          <a:xfrm>
            <a:off x="1079500" y="2971800"/>
            <a:ext cx="10845800" cy="3810000"/>
          </a:xfrm>
          <a:prstGeom prst="rect">
            <a:avLst/>
          </a:prstGeom>
        </p:spPr>
        <p:txBody>
          <a:bodyPr/>
          <a:lstStyle/>
          <a:p>
            <a:pPr>
              <a:defRPr sz="8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Corso di Genetica</a:t>
            </a:r>
          </a:p>
          <a:p>
            <a:pPr>
              <a:defRPr sz="8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-Lezione </a:t>
            </a:r>
            <a:r>
              <a:rPr lang="it-IT"/>
              <a:t>9</a:t>
            </a:r>
            <a:r>
              <a:t>-</a:t>
            </a:r>
          </a:p>
          <a:p>
            <a:pPr>
              <a:defRPr sz="8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Cenci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7.5a-b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76200" y="326922"/>
            <a:ext cx="6488551" cy="6130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7.5b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52004" y="317500"/>
            <a:ext cx="6590896" cy="91187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1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7.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6000" y="139700"/>
            <a:ext cx="10429038" cy="946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7.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89250" y="1689100"/>
            <a:ext cx="7226300" cy="7874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Shape 165"/>
          <p:cNvSpPr/>
          <p:nvPr/>
        </p:nvSpPr>
        <p:spPr>
          <a:xfrm>
            <a:off x="2984897" y="730250"/>
            <a:ext cx="6793707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Escissione riparativa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7.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25800" y="406400"/>
            <a:ext cx="7353300" cy="8928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7.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77800" y="-76200"/>
            <a:ext cx="6248400" cy="98889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7.9 fig leg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57900" y="5905500"/>
            <a:ext cx="6921500" cy="3797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7.1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200" y="723900"/>
            <a:ext cx="12839700" cy="76224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7.1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1439" y="3139494"/>
            <a:ext cx="10733263" cy="6066627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Shape 175"/>
          <p:cNvSpPr/>
          <p:nvPr/>
        </p:nvSpPr>
        <p:spPr>
          <a:xfrm>
            <a:off x="1121439" y="1187450"/>
            <a:ext cx="11023402" cy="965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I mutageni inducono le mutazioni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7.12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0725" y="2081415"/>
            <a:ext cx="10872526" cy="255408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7.12a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2407" y="5803034"/>
            <a:ext cx="11595943" cy="2617066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Shape 179"/>
          <p:cNvSpPr/>
          <p:nvPr/>
        </p:nvSpPr>
        <p:spPr>
          <a:xfrm>
            <a:off x="1011311" y="104874"/>
            <a:ext cx="11021940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6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Come i mutageni alterano il DNA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roup 186"/>
          <p:cNvGrpSpPr/>
          <p:nvPr/>
        </p:nvGrpSpPr>
        <p:grpSpPr>
          <a:xfrm>
            <a:off x="2050810" y="432593"/>
            <a:ext cx="9481168" cy="11414417"/>
            <a:chOff x="0" y="0"/>
            <a:chExt cx="10706100" cy="13018727"/>
          </a:xfrm>
        </p:grpSpPr>
        <p:grpSp>
          <p:nvGrpSpPr>
            <p:cNvPr id="183" name="Group 183"/>
            <p:cNvGrpSpPr/>
            <p:nvPr/>
          </p:nvGrpSpPr>
          <p:grpSpPr>
            <a:xfrm>
              <a:off x="0" y="50800"/>
              <a:ext cx="10706100" cy="12967928"/>
              <a:chOff x="0" y="0"/>
              <a:chExt cx="10706100" cy="12967927"/>
            </a:xfrm>
          </p:grpSpPr>
          <p:pic>
            <p:nvPicPr>
              <p:cNvPr id="181" name="7.12b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0"/>
                <a:ext cx="10703178" cy="806919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82" name="7.12b2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2923" y="4888284"/>
                <a:ext cx="10703177" cy="807964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184" name="Shape 184"/>
            <p:cNvSpPr/>
            <p:nvPr/>
          </p:nvSpPr>
          <p:spPr>
            <a:xfrm>
              <a:off x="50800" y="0"/>
              <a:ext cx="10541000" cy="4940300"/>
            </a:xfrm>
            <a:prstGeom prst="rect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>
              <a:outerShdw blurRad="177800" dist="406400" dir="5400000" rotWithShape="0">
                <a:srgbClr val="000000">
                  <a:alpha val="68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300" i="1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85" name="Shape 185"/>
            <p:cNvSpPr/>
            <p:nvPr/>
          </p:nvSpPr>
          <p:spPr>
            <a:xfrm>
              <a:off x="76200" y="4991100"/>
              <a:ext cx="10541000" cy="4470400"/>
            </a:xfrm>
            <a:prstGeom prst="rect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>
              <a:outerShdw blurRad="177800" dist="406400" dir="5400000" rotWithShape="0">
                <a:srgbClr val="000000">
                  <a:alpha val="68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300" i="1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7.12b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629442"/>
            <a:ext cx="10553544" cy="79666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7.12b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27000" y="-5880100"/>
            <a:ext cx="13004800" cy="9804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>
    <p:blinds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518379" y="3104815"/>
            <a:ext cx="12181622" cy="4534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4800"/>
              <a:t>■ Cosa sono le mutazioni</a:t>
            </a:r>
          </a:p>
          <a:p>
            <a:pPr algn="l">
              <a:defRPr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4800">
                <a:solidFill>
                  <a:srgbClr val="FF4013"/>
                </a:solidFill>
              </a:rPr>
              <a:t>■ Cosa ci dicono le mutazioni sulla struttura di un gene</a:t>
            </a:r>
          </a:p>
          <a:p>
            <a:pPr algn="l">
              <a:defRPr>
                <a:solidFill>
                  <a:schemeClr val="accent3">
                    <a:satOff val="18648"/>
                    <a:lumOff val="5971"/>
                  </a:schemeClr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4800"/>
              <a:t>■ Cosa ci dicono le mutazioni sulla funzione di un gene.</a:t>
            </a:r>
          </a:p>
          <a:p>
            <a:pPr algn="l">
              <a:defRPr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4800"/>
              <a:t>■ </a:t>
            </a:r>
            <a:r>
              <a:rPr sz="4800">
                <a:solidFill>
                  <a:schemeClr val="accent1">
                    <a:satOff val="-3355"/>
                    <a:lumOff val="26614"/>
                  </a:schemeClr>
                </a:solidFill>
              </a:rPr>
              <a:t>Come il genotipo è correlato con il fenotipo 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19400" y="1168400"/>
            <a:ext cx="6874934" cy="6997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ip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95700" y="419100"/>
            <a:ext cx="6021693" cy="848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7.12c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9646" y="1731188"/>
            <a:ext cx="11298685" cy="28408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7.12c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63600" y="5623826"/>
            <a:ext cx="11395531" cy="3863074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Shape 197"/>
          <p:cNvSpPr/>
          <p:nvPr/>
        </p:nvSpPr>
        <p:spPr>
          <a:xfrm>
            <a:off x="863600" y="203199"/>
            <a:ext cx="12001500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Come i mutageni alterano il DNA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7.1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19899" y="50800"/>
            <a:ext cx="4500267" cy="9359900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Shape 200"/>
          <p:cNvSpPr/>
          <p:nvPr/>
        </p:nvSpPr>
        <p:spPr>
          <a:xfrm>
            <a:off x="535073" y="1286470"/>
            <a:ext cx="5232335" cy="7489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457200">
              <a:defRPr sz="1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3200">
                <a:solidFill>
                  <a:srgbClr val="FEC700"/>
                </a:solidFill>
              </a:rPr>
              <a:t>Sfrutta la reversione a istidina</a:t>
            </a:r>
          </a:p>
          <a:p>
            <a:pPr algn="l" defTabSz="457200">
              <a:defRPr sz="1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2000">
                <a:solidFill>
                  <a:srgbClr val="FEC700"/>
                </a:solidFill>
              </a:rPr>
              <a:t>+</a:t>
            </a:r>
            <a:r>
              <a:rPr sz="3200">
                <a:solidFill>
                  <a:srgbClr val="FEC700"/>
                </a:solidFill>
              </a:rPr>
              <a:t> di un particolare ceppo mutante istidina-del batterio</a:t>
            </a:r>
          </a:p>
          <a:p>
            <a:pPr algn="l" defTabSz="457200">
              <a:defRPr sz="1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3200" i="1">
                <a:solidFill>
                  <a:srgbClr val="FEC700"/>
                </a:solidFill>
              </a:rPr>
              <a:t>Salmonella typhimu</a:t>
            </a:r>
            <a:r>
              <a:rPr sz="3200" i="1">
                <a:solidFill>
                  <a:srgbClr val="FFB43F"/>
                </a:solidFill>
              </a:rPr>
              <a:t>rium</a:t>
            </a:r>
            <a:r>
              <a:rPr sz="3200">
                <a:solidFill>
                  <a:srgbClr val="FFB43F"/>
                </a:solidFill>
              </a:rPr>
              <a:t>.</a:t>
            </a:r>
          </a:p>
          <a:p>
            <a:pPr algn="l" defTabSz="457200">
              <a:defRPr sz="1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sz="3200">
              <a:solidFill>
                <a:srgbClr val="FFB43F"/>
              </a:solidFill>
            </a:endParaRPr>
          </a:p>
          <a:p>
            <a:pPr algn="l">
              <a:defRPr sz="36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3200"/>
              <a:t>Per simulare l’azione del metabolismo dei mammiferi,</a:t>
            </a:r>
          </a:p>
          <a:p>
            <a:pPr algn="l">
              <a:defRPr sz="36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3200"/>
              <a:t>i tossicologi spesso aggiungono una soluzione di enzimi</a:t>
            </a:r>
          </a:p>
          <a:p>
            <a:pPr algn="l">
              <a:defRPr sz="36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3200"/>
              <a:t>di fegato di ratto alla sostanza che stanno analizzando con</a:t>
            </a:r>
          </a:p>
          <a:p>
            <a:pPr algn="l">
              <a:defRPr sz="36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3200"/>
              <a:t>il test di Ames</a:t>
            </a:r>
          </a:p>
        </p:txBody>
      </p:sp>
      <p:sp>
        <p:nvSpPr>
          <p:cNvPr id="201" name="Shape 201"/>
          <p:cNvSpPr/>
          <p:nvPr/>
        </p:nvSpPr>
        <p:spPr>
          <a:xfrm>
            <a:off x="-3049" y="50800"/>
            <a:ext cx="6489701" cy="1041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Test di Ames</a:t>
            </a:r>
          </a:p>
        </p:txBody>
      </p:sp>
    </p:spTree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>
            <a:off x="457200" y="2813050"/>
            <a:ext cx="12090400" cy="3035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64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t>Le mutazioni: lo strumento</a:t>
            </a:r>
          </a:p>
          <a:p>
            <a:pPr>
              <a:defRPr sz="64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t>principale per l’analisi genetica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/>
        </p:nvSpPr>
        <p:spPr>
          <a:xfrm>
            <a:off x="723900" y="381000"/>
            <a:ext cx="10795000" cy="294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48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FFFC41"/>
                </a:solidFill>
              </a:rPr>
              <a:t>Mutazioni</a:t>
            </a:r>
            <a:r>
              <a:rPr>
                <a:solidFill>
                  <a:srgbClr val="C6824B"/>
                </a:solidFill>
              </a:rPr>
              <a:t>: </a:t>
            </a:r>
            <a:r>
              <a:rPr>
                <a:solidFill>
                  <a:srgbClr val="FF8647"/>
                </a:solidFill>
              </a:rPr>
              <a:t>cambiamenti ereditabili della sequenza di basi che modificano l’informazione contenuta nel DNA</a:t>
            </a:r>
          </a:p>
        </p:txBody>
      </p:sp>
      <p:sp>
        <p:nvSpPr>
          <p:cNvPr id="140" name="Shape 140"/>
          <p:cNvSpPr/>
          <p:nvPr/>
        </p:nvSpPr>
        <p:spPr>
          <a:xfrm>
            <a:off x="5854700" y="5257800"/>
            <a:ext cx="5080695" cy="1219200"/>
          </a:xfrm>
          <a:prstGeom prst="rect">
            <a:avLst/>
          </a:prstGeom>
          <a:ln w="38100">
            <a:solidFill>
              <a:srgbClr val="3A9309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b="1"/>
              <a:t>mutazione “in avanti”</a:t>
            </a:r>
          </a:p>
          <a:p>
            <a:pPr algn="l"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(</a:t>
            </a:r>
            <a:r>
              <a:rPr i="1"/>
              <a:t>forward</a:t>
            </a:r>
            <a:r>
              <a:t>)</a:t>
            </a:r>
          </a:p>
        </p:txBody>
      </p:sp>
      <p:sp>
        <p:nvSpPr>
          <p:cNvPr id="141" name="Shape 141"/>
          <p:cNvSpPr/>
          <p:nvPr/>
        </p:nvSpPr>
        <p:spPr>
          <a:xfrm>
            <a:off x="1943100" y="7493000"/>
            <a:ext cx="7244557" cy="685800"/>
          </a:xfrm>
          <a:prstGeom prst="rect">
            <a:avLst/>
          </a:prstGeom>
          <a:ln w="38100">
            <a:solidFill>
              <a:srgbClr val="D6FB2C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600">
                <a:solidFill>
                  <a:srgbClr val="00C7FC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b="1"/>
              <a:t>mutazione inversa</a:t>
            </a:r>
            <a:r>
              <a:t>, o </a:t>
            </a:r>
            <a:r>
              <a:rPr b="1"/>
              <a:t>reversione</a:t>
            </a:r>
            <a:r>
              <a:t>.</a:t>
            </a:r>
          </a:p>
        </p:txBody>
      </p:sp>
      <p:sp>
        <p:nvSpPr>
          <p:cNvPr id="142" name="Shape 142"/>
          <p:cNvSpPr/>
          <p:nvPr/>
        </p:nvSpPr>
        <p:spPr>
          <a:xfrm>
            <a:off x="850900" y="3746500"/>
            <a:ext cx="5944394" cy="685800"/>
          </a:xfrm>
          <a:prstGeom prst="rect">
            <a:avLst/>
          </a:prstGeom>
          <a:ln w="50800">
            <a:solidFill>
              <a:srgbClr val="F0FAFB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600">
                <a:solidFill>
                  <a:srgbClr val="96D35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b="1"/>
              <a:t>allele selvatico </a:t>
            </a:r>
            <a:r>
              <a:t>(</a:t>
            </a:r>
            <a:r>
              <a:rPr i="1"/>
              <a:t>wild type</a:t>
            </a:r>
            <a:r>
              <a:t>).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2" animBg="1" advAuto="0"/>
      <p:bldP spid="141" grpId="3" animBg="1" advAuto="0"/>
      <p:bldP spid="142" grpId="1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7.2a-c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76690" y="1714500"/>
            <a:ext cx="8537310" cy="7962900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Shape 145"/>
          <p:cNvSpPr/>
          <p:nvPr/>
        </p:nvSpPr>
        <p:spPr>
          <a:xfrm>
            <a:off x="1892300" y="50799"/>
            <a:ext cx="10706100" cy="182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Classificazione delle mutazioni in base al loro effetto sul DNA</a:t>
            </a:r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7.2 d-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38300" y="38100"/>
            <a:ext cx="10210800" cy="9664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7.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7800" y="-38100"/>
            <a:ext cx="6426200" cy="7877804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Shape 150"/>
          <p:cNvSpPr/>
          <p:nvPr/>
        </p:nvSpPr>
        <p:spPr>
          <a:xfrm>
            <a:off x="7048500" y="2311400"/>
            <a:ext cx="5448300" cy="269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La frequenza di mutazione varia da gene a gene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/>
        </p:nvSpPr>
        <p:spPr>
          <a:xfrm>
            <a:off x="482600" y="1790700"/>
            <a:ext cx="12026900" cy="721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4800">
                <a:solidFill>
                  <a:srgbClr val="53D5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(1) le mutazioni che alterano il fenotipo</a:t>
            </a:r>
          </a:p>
          <a:p>
            <a:pPr algn="l">
              <a:defRPr sz="4800">
                <a:solidFill>
                  <a:srgbClr val="53D5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sono molto rare; </a:t>
            </a:r>
          </a:p>
          <a:p>
            <a:pPr algn="l">
              <a:defRPr sz="4800">
                <a:solidFill>
                  <a:srgbClr val="00A3D7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FF4013"/>
                </a:solidFill>
              </a:rPr>
              <a:t>(2) geni differenti mutano con una frequenza differente;</a:t>
            </a:r>
            <a:r>
              <a:t> </a:t>
            </a:r>
          </a:p>
          <a:p>
            <a:pPr algn="l">
              <a:defRPr sz="4800">
                <a:solidFill>
                  <a:srgbClr val="FFFC41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(3) la frequenza delle mutazioni in avanti (l’alterazione di una funzione genica) è quasi sempre più alta della frequenza di reversione (che richiede il ripristino di una funzione di un gene precedentemente danneggiato).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7.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61572" y="2801197"/>
            <a:ext cx="9546128" cy="6622789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Shape 155"/>
          <p:cNvSpPr/>
          <p:nvPr/>
        </p:nvSpPr>
        <p:spPr>
          <a:xfrm>
            <a:off x="-557461" y="-120650"/>
            <a:ext cx="13562261" cy="2654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59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t>Le mutazioni spontanee sono prodotte</a:t>
            </a:r>
          </a:p>
          <a:p>
            <a:pPr>
              <a:defRPr sz="59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t>da diversi tipi di eventi casuali</a:t>
            </a:r>
          </a:p>
          <a:p>
            <a:pPr>
              <a:defRPr sz="59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t>-</a:t>
            </a:r>
            <a:r>
              <a:rPr>
                <a:solidFill>
                  <a:schemeClr val="accent3">
                    <a:satOff val="18648"/>
                    <a:lumOff val="5971"/>
                  </a:schemeClr>
                </a:solidFill>
              </a:rPr>
              <a:t>Il test di fluttuazione</a:t>
            </a:r>
            <a:r>
              <a:t>-</a:t>
            </a:r>
          </a:p>
        </p:txBody>
      </p:sp>
      <p:sp>
        <p:nvSpPr>
          <p:cNvPr id="156" name="Shape 156"/>
          <p:cNvSpPr/>
          <p:nvPr/>
        </p:nvSpPr>
        <p:spPr>
          <a:xfrm>
            <a:off x="4762507" y="4254500"/>
            <a:ext cx="1429005" cy="68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Testo</a:t>
            </a:r>
          </a:p>
        </p:txBody>
      </p:sp>
      <p:sp>
        <p:nvSpPr>
          <p:cNvPr id="157" name="Shape 157"/>
          <p:cNvSpPr/>
          <p:nvPr/>
        </p:nvSpPr>
        <p:spPr>
          <a:xfrm>
            <a:off x="10897443" y="9042400"/>
            <a:ext cx="1249516" cy="63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300" i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1943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tif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tif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Franklin Gothic Medium"/>
        <a:ea typeface="Franklin Gothic Medium"/>
        <a:cs typeface="Franklin Gothic Medium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177800" dist="406400" dir="5400000" rotWithShape="0">
            <a:srgbClr val="000000">
              <a:alpha val="68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300" b="0" i="1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merican Typewri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Franklin Gothic Medium"/>
        <a:ea typeface="Franklin Gothic Medium"/>
        <a:cs typeface="Franklin Gothic Medium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177800" dist="406400" dir="5400000" rotWithShape="0">
            <a:srgbClr val="000000">
              <a:alpha val="68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300" b="0" i="1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merican Typewri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261</Words>
  <Application>Microsoft Macintosh PowerPoint</Application>
  <PresentationFormat>Personalizzato</PresentationFormat>
  <Paragraphs>38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4" baseType="lpstr">
      <vt:lpstr>White</vt:lpstr>
      <vt:lpstr>Corso di Genetica -Lezione 9- Cenci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Corso di Genetica -Lezione 10- Cenci</dc:title>
  <cp:lastModifiedBy>Giovanni Cenci</cp:lastModifiedBy>
  <cp:revision>7</cp:revision>
  <dcterms:modified xsi:type="dcterms:W3CDTF">2020-04-07T07:31:43Z</dcterms:modified>
</cp:coreProperties>
</file>