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8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928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34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ctr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-Lezione </a:t>
            </a:r>
            <a:r>
              <a:rPr lang="it-IT"/>
              <a:t>4</a:t>
            </a:r>
            <a: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Cenci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06400" y="1841500"/>
            <a:ext cx="11391900" cy="1168400"/>
          </a:xfrm>
          <a:prstGeom prst="rect">
            <a:avLst/>
          </a:prstGeom>
          <a:solidFill>
            <a:srgbClr val="CDFB22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(1) i geni possono interagire per generare caratteri nuovi, </a:t>
            </a:r>
          </a:p>
        </p:txBody>
      </p:sp>
      <p:sp>
        <p:nvSpPr>
          <p:cNvPr id="229" name="Shape 229"/>
          <p:cNvSpPr/>
          <p:nvPr/>
        </p:nvSpPr>
        <p:spPr>
          <a:xfrm>
            <a:off x="1422400" y="3022600"/>
            <a:ext cx="11468100" cy="1701800"/>
          </a:xfrm>
          <a:prstGeom prst="rect">
            <a:avLst/>
          </a:prstGeom>
          <a:solidFill>
            <a:srgbClr val="D27D37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(2) gli alleli dominanti di due geni che interagiscono, possono essere entrambi necessari per la produzione di un particolare fenotipo,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1600" y="4775200"/>
            <a:ext cx="11455400" cy="1168400"/>
          </a:xfrm>
          <a:prstGeom prst="rect">
            <a:avLst/>
          </a:prstGeom>
          <a:solidFill>
            <a:srgbClr val="3D5FD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(3) gli alleli di un gene possono mascherare gli effetti di un altro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47800" y="6096000"/>
            <a:ext cx="11430000" cy="1168400"/>
          </a:xfrm>
          <a:prstGeom prst="rect">
            <a:avLst/>
          </a:prstGeom>
          <a:solidFill>
            <a:srgbClr val="5DCFC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(4) gli alleli mutanti di più geni differenti possono generare lo stesso fenotipo.</a:t>
            </a:r>
          </a:p>
        </p:txBody>
      </p:sp>
      <p:sp>
        <p:nvSpPr>
          <p:cNvPr id="232" name="Shape 232"/>
          <p:cNvSpPr/>
          <p:nvPr/>
        </p:nvSpPr>
        <p:spPr>
          <a:xfrm>
            <a:off x="187451" y="7264400"/>
            <a:ext cx="12103101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600">
                <a:solidFill>
                  <a:srgbClr val="F3FB2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 per ogni tipo di interazione genica gli alleli di uno o di entrambi i geni possono esibire dominanza incompleta o codominanza, e queste possibilità aumentano il potenziale di </a:t>
            </a:r>
            <a:r>
              <a:rPr sz="4800">
                <a:solidFill>
                  <a:srgbClr val="51BBFF"/>
                </a:solidFill>
              </a:rPr>
              <a:t>diversità fenotipica.</a:t>
            </a:r>
          </a:p>
        </p:txBody>
      </p:sp>
      <p:sp>
        <p:nvSpPr>
          <p:cNvPr id="233" name="Shape 233"/>
          <p:cNvSpPr/>
          <p:nvPr/>
        </p:nvSpPr>
        <p:spPr>
          <a:xfrm>
            <a:off x="596900" y="762000"/>
            <a:ext cx="113792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53D5FD"/>
                </a:solidFill>
              </a:rPr>
              <a:t>ci sono</a:t>
            </a:r>
            <a:r>
              <a:rPr>
                <a:solidFill>
                  <a:srgbClr val="9EFA0E"/>
                </a:solidFill>
              </a:rPr>
              <a:t> </a:t>
            </a:r>
            <a:r>
              <a:rPr>
                <a:solidFill>
                  <a:srgbClr val="53C5FF"/>
                </a:solidFill>
              </a:rPr>
              <a:t>diverse variazioni genetiche sul tema dei caratteri multifattoriali:</a:t>
            </a:r>
          </a:p>
        </p:txBody>
      </p:sp>
      <p:sp>
        <p:nvSpPr>
          <p:cNvPr id="234" name="Shape 234"/>
          <p:cNvSpPr/>
          <p:nvPr/>
        </p:nvSpPr>
        <p:spPr>
          <a:xfrm>
            <a:off x="6315201" y="133350"/>
            <a:ext cx="4729526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F26"/>
                </a:solidFill>
              </a:defRPr>
            </a:lvl1pPr>
          </a:lstStyle>
          <a:p>
            <a:r>
              <a:t>RIASSUMENDO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  <p:bldP spid="230" grpId="3" animBg="1" advAuto="0"/>
      <p:bldP spid="231" grpId="4" animBg="1" advAuto="0"/>
      <p:bldP spid="232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-25400"/>
            <a:ext cx="7353300" cy="10253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723900"/>
            <a:ext cx="74041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44500" y="279400"/>
            <a:ext cx="115316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Il fenotipo dipende spesso dalla </a:t>
            </a:r>
            <a:r>
              <a:rPr>
                <a:solidFill>
                  <a:srgbClr val="FFFFFF"/>
                </a:solidFill>
              </a:rPr>
              <a:t>penetranza</a:t>
            </a:r>
          </a:p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 dall’</a:t>
            </a:r>
            <a:r>
              <a:rPr>
                <a:solidFill>
                  <a:srgbClr val="D9EB37"/>
                </a:solidFill>
              </a:rPr>
              <a:t>espressività</a:t>
            </a:r>
          </a:p>
        </p:txBody>
      </p:sp>
      <p:sp>
        <p:nvSpPr>
          <p:cNvPr id="241" name="Shape 241"/>
          <p:cNvSpPr/>
          <p:nvPr/>
        </p:nvSpPr>
        <p:spPr>
          <a:xfrm>
            <a:off x="330200" y="2527300"/>
            <a:ext cx="11811000" cy="3327400"/>
          </a:xfrm>
          <a:prstGeom prst="rect">
            <a:avLst/>
          </a:prstGeom>
          <a:ln w="12700">
            <a:solidFill>
              <a:srgbClr val="FFBE1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genetisti usano il termine </a:t>
            </a:r>
            <a:r>
              <a:rPr b="1">
                <a:solidFill>
                  <a:srgbClr val="F5EC00"/>
                </a:solidFill>
              </a:rPr>
              <a:t>penetranza</a:t>
            </a:r>
            <a:r>
              <a:rPr b="1"/>
              <a:t> </a:t>
            </a:r>
            <a:r>
              <a:t>per descrivere</a:t>
            </a:r>
          </a:p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quanti individui di una popolazione con un certo genotipo, mostrano il fenotipo atteso. La penetranza può essere</a:t>
            </a:r>
            <a:r>
              <a:rPr i="1"/>
              <a:t> completa </a:t>
            </a:r>
            <a:r>
              <a:t>(100%), come per i caratteri studiati da Mendel, o</a:t>
            </a:r>
            <a:r>
              <a:rPr i="1"/>
              <a:t> incompleta</a:t>
            </a:r>
            <a:r>
              <a:t>, come per il retinoblastoma</a:t>
            </a:r>
          </a:p>
        </p:txBody>
      </p:sp>
      <p:sp>
        <p:nvSpPr>
          <p:cNvPr id="242" name="Shape 242"/>
          <p:cNvSpPr/>
          <p:nvPr/>
        </p:nvSpPr>
        <p:spPr>
          <a:xfrm>
            <a:off x="292100" y="6464300"/>
            <a:ext cx="12420600" cy="2794000"/>
          </a:xfrm>
          <a:prstGeom prst="rect">
            <a:avLst/>
          </a:prstGeom>
          <a:ln w="12700">
            <a:solidFill>
              <a:srgbClr val="FFFA4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L’</a:t>
            </a:r>
            <a:r>
              <a:rPr b="1">
                <a:solidFill>
                  <a:srgbClr val="E63B7A"/>
                </a:solidFill>
              </a:rPr>
              <a:t>espressività</a:t>
            </a:r>
            <a:r>
              <a:rPr b="1"/>
              <a:t> </a:t>
            </a:r>
            <a:r>
              <a:t>si riferisce al grado o all’intensità con cui un</a:t>
            </a:r>
          </a:p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particolare genotipo è espresso in un fenotipo. L’espressività può essere </a:t>
            </a:r>
            <a:r>
              <a:rPr i="1"/>
              <a:t>variabile</a:t>
            </a:r>
            <a:r>
              <a:t>, come per il retinoblastoma (un occhio o entrambi), o </a:t>
            </a:r>
            <a:r>
              <a:rPr i="1"/>
              <a:t>invariabile</a:t>
            </a:r>
            <a:r>
              <a:t>, come il colore del pisello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939" y="546063"/>
            <a:ext cx="6862954" cy="42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34" y="5796187"/>
            <a:ext cx="4050702" cy="3926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48069" y="-283634"/>
            <a:ext cx="744469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Penetranza Incompleta</a:t>
            </a:r>
          </a:p>
        </p:txBody>
      </p:sp>
      <p:sp>
        <p:nvSpPr>
          <p:cNvPr id="247" name="Shape 247"/>
          <p:cNvSpPr/>
          <p:nvPr/>
        </p:nvSpPr>
        <p:spPr>
          <a:xfrm>
            <a:off x="4772683" y="4812903"/>
            <a:ext cx="38634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Espressività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92" y="1993900"/>
            <a:ext cx="10916170" cy="4960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2900" y="215899"/>
            <a:ext cx="1264331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L’ambiente può influire sull’espressione fenotipica di un genotipo</a:t>
            </a:r>
          </a:p>
        </p:txBody>
      </p:sp>
      <p:sp>
        <p:nvSpPr>
          <p:cNvPr id="251" name="Shape 251"/>
          <p:cNvSpPr/>
          <p:nvPr/>
        </p:nvSpPr>
        <p:spPr>
          <a:xfrm>
            <a:off x="1405921" y="7014633"/>
            <a:ext cx="5660582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t>Mutazioni condizionali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t>permissive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t>restrittive</a:t>
            </a:r>
          </a:p>
        </p:txBody>
      </p:sp>
      <p:sp>
        <p:nvSpPr>
          <p:cNvPr id="252" name="Shape 252"/>
          <p:cNvSpPr/>
          <p:nvPr/>
        </p:nvSpPr>
        <p:spPr>
          <a:xfrm>
            <a:off x="7573773" y="8157633"/>
            <a:ext cx="25562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AE3C"/>
                </a:solidFill>
              </a:defRPr>
            </a:lvl1pPr>
          </a:lstStyle>
          <a:p>
            <a:r>
              <a:t>Fenocopie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ab 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152" y="1369150"/>
            <a:ext cx="11272068" cy="735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1892300"/>
            <a:ext cx="5346700" cy="759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350" y="50800"/>
            <a:ext cx="129921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Federico Guglielmo di Prussia e le Guardie di Potsdam (1713-1740)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1854200"/>
            <a:ext cx="67310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68452" y="7421033"/>
            <a:ext cx="11583525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FF4423"/>
                </a:solidFill>
              </a:rPr>
              <a:t>Caratteri continui</a:t>
            </a:r>
            <a:r>
              <a:t>: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produciono fenotipi a variazione continua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1266419"/>
            <a:ext cx="13487400" cy="85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52400" y="-146050"/>
            <a:ext cx="140335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Anche la variabilità continua può essere spiegata dalle estensioni dell’analisi </a:t>
            </a:r>
          </a:p>
          <a:p>
            <a:pPr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mendeliana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l Hospit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19" y="341910"/>
            <a:ext cx="12947786" cy="76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28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0200" y="330200"/>
            <a:ext cx="12357100" cy="3429000"/>
          </a:xfrm>
          <a:prstGeom prst="rect">
            <a:avLst/>
          </a:prstGeom>
          <a:ln w="38100">
            <a:solidFill>
              <a:srgbClr val="28F91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FFBB2D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I caratteri continui (chiamati anche </a:t>
            </a:r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caratteri quantitativi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>
              <a:defRPr sz="3600">
                <a:solidFill>
                  <a:srgbClr val="FFBB2D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</a:p>
        </p:txBody>
      </p:sp>
      <p:sp>
        <p:nvSpPr>
          <p:cNvPr id="269" name="Shape 269"/>
          <p:cNvSpPr/>
          <p:nvPr/>
        </p:nvSpPr>
        <p:spPr>
          <a:xfrm>
            <a:off x="390651" y="4095750"/>
            <a:ext cx="12204701" cy="283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3600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Essi sono di solito </a:t>
            </a:r>
            <a:r>
              <a:rPr sz="3600" b="1">
                <a:solidFill>
                  <a:srgbClr val="F8FB30"/>
                </a:solidFill>
                <a:latin typeface="Helvetica"/>
                <a:ea typeface="Helvetica"/>
                <a:cs typeface="Helvetica"/>
                <a:sym typeface="Helvetica"/>
              </a:rPr>
              <a:t>poligenici</a:t>
            </a:r>
            <a:r>
              <a:rPr sz="3600" b="1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600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(controllati da più geni) e mostrano gli effetti additivi di un gran numero di alleli, che creano un enorme potenziale di variazione all’interno di una popolazione.</a:t>
            </a:r>
          </a:p>
        </p:txBody>
      </p:sp>
      <p:sp>
        <p:nvSpPr>
          <p:cNvPr id="270" name="Shape 270"/>
          <p:cNvSpPr/>
          <p:nvPr/>
        </p:nvSpPr>
        <p:spPr>
          <a:xfrm>
            <a:off x="419100" y="7137400"/>
            <a:ext cx="125984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I caratteri poligenici sono, per definizione, </a:t>
            </a:r>
            <a:r>
              <a:rPr b="1">
                <a:solidFill>
                  <a:srgbClr val="DF6FFF"/>
                </a:solidFill>
                <a:latin typeface="Helvetica"/>
                <a:ea typeface="Helvetica"/>
                <a:cs typeface="Helvetica"/>
                <a:sym typeface="Helvetica"/>
              </a:rPr>
              <a:t>multifattoriali,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ma non tutti i caratteri multifattoriali sono poligenici (alcuni,</a:t>
            </a: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per esempio, sono determinati dal modo in cui gli alleli di un</a:t>
            </a: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gene interagiscono l’uno con l’altro e con l’ambiente).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5880" y="1378397"/>
            <a:ext cx="6857702" cy="6108700"/>
          </a:xfrm>
        </p:spPr>
        <p:txBody>
          <a:bodyPr/>
          <a:lstStyle/>
          <a:p>
            <a:r>
              <a:rPr lang="en-US"/>
              <a:t>Alan gruppo Sanguigno AB</a:t>
            </a:r>
          </a:p>
          <a:p>
            <a:r>
              <a:rPr lang="en-US"/>
              <a:t>Monica gruppo Sanguigno A</a:t>
            </a:r>
          </a:p>
          <a:p>
            <a:r>
              <a:rPr lang="en-US"/>
              <a:t>Jane, figlia, gruppo sanguigno 0</a:t>
            </a:r>
          </a:p>
          <a:p>
            <a:pPr algn="ctr"/>
            <a:r>
              <a:rPr lang="en-US" sz="4800">
                <a:solidFill>
                  <a:srgbClr val="FF0000"/>
                </a:solidFill>
              </a:rPr>
              <a:t>Allora Alan non è il padre di Jane??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046" y="5602511"/>
            <a:ext cx="5743954" cy="28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3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AB 3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535694" y="266699"/>
            <a:ext cx="49906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422291"/>
            <a:ext cx="11620500" cy="84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20700" y="-127000"/>
            <a:ext cx="1120140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t>Estensioni delle leggi di Mendel nei</a:t>
            </a:r>
          </a:p>
          <a:p>
            <a: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t>casi di eredità multifattoriale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596900" y="1511300"/>
            <a:ext cx="11455400" cy="8242300"/>
            <a:chOff x="0" y="0"/>
            <a:chExt cx="11455400" cy="8242300"/>
          </a:xfrm>
        </p:grpSpPr>
        <p:sp>
          <p:nvSpPr>
            <p:cNvPr id="169" name="Shape 169"/>
            <p:cNvSpPr/>
            <p:nvPr/>
          </p:nvSpPr>
          <p:spPr>
            <a:xfrm>
              <a:off x="5715000" y="0"/>
              <a:ext cx="5740400" cy="6438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6705600"/>
              <a:ext cx="11430000" cy="1536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72" name="Shape 172"/>
          <p:cNvSpPr/>
          <p:nvPr/>
        </p:nvSpPr>
        <p:spPr>
          <a:xfrm>
            <a:off x="3060700" y="4813300"/>
            <a:ext cx="3136900" cy="311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12800" y="6108700"/>
            <a:ext cx="2070100" cy="1422400"/>
            <a:chOff x="0" y="0"/>
            <a:chExt cx="2070100" cy="14224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584200" cy="142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3400" y="67733"/>
              <a:ext cx="1536700" cy="13546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641600" y="2554337"/>
            <a:ext cx="2712641" cy="2373263"/>
            <a:chOff x="0" y="0"/>
            <a:chExt cx="2712640" cy="2373262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4780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65100" y="698500"/>
              <a:ext cx="2070100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54000" y="198120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612900" y="198755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4" animBg="1" advAuto="0"/>
      <p:bldP spid="172" grpId="3" animBg="1" advAuto="0"/>
      <p:bldP spid="175" grpId="1" animBg="1" advAuto="0"/>
      <p:bldP spid="181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514600"/>
            <a:ext cx="10083800" cy="71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2600" y="177800"/>
            <a:ext cx="11607800" cy="22606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In alcune interazioni di sistemi a due geni, le quattro classi fenotipiche F2 definite da Mendel producono meno di quattro fenotipi visibili, perché alcuni fenotipi includono una o più classi genotipiche</a:t>
            </a:r>
          </a:p>
        </p:txBody>
      </p:sp>
      <p:sp>
        <p:nvSpPr>
          <p:cNvPr id="185" name="Shape 185"/>
          <p:cNvSpPr/>
          <p:nvPr/>
        </p:nvSpPr>
        <p:spPr>
          <a:xfrm>
            <a:off x="6565900" y="2508250"/>
            <a:ext cx="4450706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2F2A2B"/>
                </a:solidFill>
              </a:rPr>
              <a:t>azione genica complementare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4591269" y="7861300"/>
            <a:ext cx="6020502" cy="1022351"/>
            <a:chOff x="19269" y="0"/>
            <a:chExt cx="6020501" cy="1022350"/>
          </a:xfrm>
        </p:grpSpPr>
        <p:grpSp>
          <p:nvGrpSpPr>
            <p:cNvPr id="188" name="Group 188"/>
            <p:cNvGrpSpPr/>
            <p:nvPr/>
          </p:nvGrpSpPr>
          <p:grpSpPr>
            <a:xfrm>
              <a:off x="19269" y="0"/>
              <a:ext cx="818264" cy="1022351"/>
              <a:chOff x="19269" y="0"/>
              <a:chExt cx="818263" cy="1022350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397001" y="577850"/>
                <a:ext cx="440532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aa</a:t>
                </a: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4346701" y="825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460500" y="2489200"/>
            <a:ext cx="10083800" cy="7137658"/>
            <a:chOff x="0" y="0"/>
            <a:chExt cx="10083800" cy="7137657"/>
          </a:xfrm>
        </p:grpSpPr>
        <p:pic>
          <p:nvPicPr>
            <p:cNvPr id="191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" name="Group 194"/>
            <p:cNvGrpSpPr/>
            <p:nvPr/>
          </p:nvGrpSpPr>
          <p:grpSpPr>
            <a:xfrm>
              <a:off x="5404069" y="5372100"/>
              <a:ext cx="819752" cy="1022351"/>
              <a:chOff x="19269" y="0"/>
              <a:chExt cx="819751" cy="1022350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97001" y="577850"/>
                <a:ext cx="442020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bb</a:t>
                </a:r>
              </a:p>
            </p:txBody>
          </p:sp>
        </p:grpSp>
        <p:sp>
          <p:nvSpPr>
            <p:cNvPr id="195" name="Shape 195"/>
            <p:cNvSpPr/>
            <p:nvPr/>
          </p:nvSpPr>
          <p:spPr>
            <a:xfrm>
              <a:off x="7458201" y="54292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60500" y="2552700"/>
            <a:ext cx="10083800" cy="7137658"/>
            <a:chOff x="0" y="0"/>
            <a:chExt cx="10083800" cy="7137657"/>
          </a:xfrm>
        </p:grpSpPr>
        <p:pic>
          <p:nvPicPr>
            <p:cNvPr id="197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" name="Group 200"/>
            <p:cNvGrpSpPr/>
            <p:nvPr/>
          </p:nvGrpSpPr>
          <p:grpSpPr>
            <a:xfrm>
              <a:off x="5404069" y="5372100"/>
              <a:ext cx="819752" cy="1022351"/>
              <a:chOff x="19269" y="0"/>
              <a:chExt cx="819751" cy="1022350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97001" y="577850"/>
                <a:ext cx="442020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bb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7458201" y="54292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  <p:grpSp>
          <p:nvGrpSpPr>
            <p:cNvPr id="204" name="Group 204"/>
            <p:cNvGrpSpPr/>
            <p:nvPr/>
          </p:nvGrpSpPr>
          <p:grpSpPr>
            <a:xfrm>
              <a:off x="3118069" y="5372100"/>
              <a:ext cx="818264" cy="1022351"/>
              <a:chOff x="19269" y="0"/>
              <a:chExt cx="818263" cy="1022350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397001" y="577850"/>
                <a:ext cx="440532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aa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6" grpId="2" animBg="1" advAuto="0"/>
      <p:bldP spid="205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8100"/>
            <a:ext cx="11811000" cy="779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16000" y="127000"/>
            <a:ext cx="540034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Nei casi di epistasi, gli alleli di un gene mascherano</a:t>
            </a:r>
          </a:p>
          <a:p>
            <a:pPr>
              <a:defRPr sz="1800"/>
            </a:pPr>
            <a:r>
              <a:rPr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gli effetti degli alleli di un altro gene</a:t>
            </a:r>
          </a:p>
        </p:txBody>
      </p:sp>
      <p:sp>
        <p:nvSpPr>
          <p:cNvPr id="209" name="Shape 209"/>
          <p:cNvSpPr/>
          <p:nvPr/>
        </p:nvSpPr>
        <p:spPr>
          <a:xfrm>
            <a:off x="304800" y="7975600"/>
            <a:ext cx="12395200" cy="1574800"/>
          </a:xfrm>
          <a:prstGeom prst="rect">
            <a:avLst/>
          </a:prstGeom>
          <a:ln w="38100">
            <a:solidFill>
              <a:srgbClr val="F3FD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Un’interazione genica, in cui gli effetti di un allele di un gene nascondono gli effetti degli alleli di un altro gene, è conosciuta come </a:t>
            </a:r>
            <a:r>
              <a:rPr b="1">
                <a:solidFill>
                  <a:srgbClr val="F8FB39"/>
                </a:solidFill>
              </a:rPr>
              <a:t>epistasi</a:t>
            </a:r>
            <a:r>
              <a:t>; l’allele responsabile del mascheramento (in questo caso, l’allele </a:t>
            </a:r>
            <a:r>
              <a:rPr i="1">
                <a:solidFill>
                  <a:srgbClr val="F5FB40"/>
                </a:solidFill>
              </a:rPr>
              <a:t>e</a:t>
            </a:r>
            <a:r>
              <a:t> del gene </a:t>
            </a:r>
            <a:r>
              <a:rPr i="1">
                <a:solidFill>
                  <a:srgbClr val="FFFA48"/>
                </a:solidFill>
              </a:rPr>
              <a:t>E</a:t>
            </a:r>
            <a:r>
              <a:t>) è </a:t>
            </a:r>
            <a:r>
              <a:rPr b="1">
                <a:solidFill>
                  <a:srgbClr val="FBFB28"/>
                </a:solidFill>
              </a:rPr>
              <a:t>epistatico</a:t>
            </a:r>
            <a:r>
              <a:rPr b="1"/>
              <a:t> </a:t>
            </a:r>
            <a:r>
              <a:t>sul gene che viene mascherato (</a:t>
            </a:r>
            <a:r>
              <a:rPr i="1"/>
              <a:t>gene ipostatico</a:t>
            </a:r>
            <a:r>
              <a:t>).</a:t>
            </a:r>
          </a:p>
        </p:txBody>
      </p:sp>
      <p:sp>
        <p:nvSpPr>
          <p:cNvPr id="210" name="Shape 210"/>
          <p:cNvSpPr/>
          <p:nvPr/>
        </p:nvSpPr>
        <p:spPr>
          <a:xfrm>
            <a:off x="8842501" y="5549900"/>
            <a:ext cx="4486608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t>Epistasi recessiva</a:t>
            </a:r>
          </a:p>
        </p:txBody>
      </p:sp>
      <p:sp>
        <p:nvSpPr>
          <p:cNvPr id="211" name="Shape 211"/>
          <p:cNvSpPr/>
          <p:nvPr/>
        </p:nvSpPr>
        <p:spPr>
          <a:xfrm>
            <a:off x="6477000" y="749300"/>
            <a:ext cx="5549900" cy="4533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214" name="Group 214"/>
          <p:cNvGrpSpPr/>
          <p:nvPr/>
        </p:nvGrpSpPr>
        <p:grpSpPr>
          <a:xfrm>
            <a:off x="762000" y="4241800"/>
            <a:ext cx="5461000" cy="2247900"/>
            <a:chOff x="0" y="0"/>
            <a:chExt cx="5461000" cy="2247900"/>
          </a:xfrm>
        </p:grpSpPr>
        <p:sp>
          <p:nvSpPr>
            <p:cNvPr id="212" name="Shape 212"/>
            <p:cNvSpPr/>
            <p:nvPr/>
          </p:nvSpPr>
          <p:spPr>
            <a:xfrm>
              <a:off x="3175000" y="0"/>
              <a:ext cx="2286000" cy="2247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77800"/>
              <a:ext cx="1981200" cy="1460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1" grpId="3" animBg="1" advAuto="0"/>
      <p:bldP spid="214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6337300" y="228600"/>
            <a:ext cx="65659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pic>
        <p:nvPicPr>
          <p:cNvPr id="217" name="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203200"/>
            <a:ext cx="13603910" cy="881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880601" y="7035800"/>
            <a:ext cx="4808673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t>Epistasi dominante</a:t>
            </a:r>
          </a:p>
        </p:txBody>
      </p:sp>
      <p:grpSp>
        <p:nvGrpSpPr>
          <p:cNvPr id="221" name="Group 221"/>
          <p:cNvGrpSpPr/>
          <p:nvPr/>
        </p:nvGrpSpPr>
        <p:grpSpPr>
          <a:xfrm>
            <a:off x="12700" y="4610100"/>
            <a:ext cx="6159500" cy="2857500"/>
            <a:chOff x="0" y="0"/>
            <a:chExt cx="6159500" cy="2857500"/>
          </a:xfrm>
        </p:grpSpPr>
        <p:sp>
          <p:nvSpPr>
            <p:cNvPr id="219" name="Shape 219"/>
            <p:cNvSpPr/>
            <p:nvPr/>
          </p:nvSpPr>
          <p:spPr>
            <a:xfrm>
              <a:off x="3441700" y="177800"/>
              <a:ext cx="2717800" cy="267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0" y="0"/>
              <a:ext cx="2298700" cy="267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222" name="Shape 222"/>
          <p:cNvSpPr/>
          <p:nvPr/>
        </p:nvSpPr>
        <p:spPr>
          <a:xfrm>
            <a:off x="6489700" y="215900"/>
            <a:ext cx="64516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2" animBg="1" advAuto="0"/>
      <p:bldP spid="221" grpId="1" animBg="1" advAuto="0"/>
      <p:bldP spid="222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1536700"/>
            <a:ext cx="13526228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41300" y="-50800"/>
            <a:ext cx="9575800" cy="170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5EC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Per alcuni caratteri, il fenotipo mutante è il risultato dell’omozigosi per un allele mutante di uno qualsiasi di uno o più geni</a:t>
            </a:r>
          </a:p>
        </p:txBody>
      </p:sp>
      <p:sp>
        <p:nvSpPr>
          <p:cNvPr id="226" name="Shape 226"/>
          <p:cNvSpPr/>
          <p:nvPr/>
        </p:nvSpPr>
        <p:spPr>
          <a:xfrm>
            <a:off x="2235200" y="4991100"/>
            <a:ext cx="9588500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585</Words>
  <Application>Microsoft Macintosh PowerPoint</Application>
  <PresentationFormat>Personalizzato</PresentationFormat>
  <Paragraphs>57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White</vt:lpstr>
      <vt:lpstr>Corso di Genetica -Lezione 4- Cenci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3- Cenci</dc:title>
  <cp:lastModifiedBy>Giovanni Cenci</cp:lastModifiedBy>
  <cp:revision>9</cp:revision>
  <dcterms:modified xsi:type="dcterms:W3CDTF">2020-03-04T16:17:27Z</dcterms:modified>
</cp:coreProperties>
</file>