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" ContentType="image/t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merican Typewriter"/>
      </a:defRPr>
    </a:lvl1pPr>
    <a:lvl2pPr marL="0" marR="0" indent="2667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merican Typewriter"/>
      </a:defRPr>
    </a:lvl2pPr>
    <a:lvl3pPr marL="0" marR="0" indent="5334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merican Typewriter"/>
      </a:defRPr>
    </a:lvl3pPr>
    <a:lvl4pPr marL="0" marR="0" indent="8001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merican Typewriter"/>
      </a:defRPr>
    </a:lvl4pPr>
    <a:lvl5pPr marL="0" marR="0" indent="10668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merican Typewriter"/>
      </a:defRPr>
    </a:lvl5pPr>
    <a:lvl6pPr marL="0" marR="0" indent="13335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merican Typewriter"/>
      </a:defRPr>
    </a:lvl6pPr>
    <a:lvl7pPr marL="0" marR="0" indent="16129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merican Typewriter"/>
      </a:defRPr>
    </a:lvl7pPr>
    <a:lvl8pPr marL="0" marR="0" indent="18796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merican Typewriter"/>
      </a:defRPr>
    </a:lvl8pPr>
    <a:lvl9pPr marL="0" marR="0" indent="21463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merican Typewriter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44" d="100"/>
          <a:sy n="44" d="100"/>
        </p:scale>
        <p:origin x="-11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08632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06400" latinLnBrk="0">
      <a:defRPr sz="1400">
        <a:latin typeface="Lucida Grande"/>
        <a:ea typeface="Lucida Grande"/>
        <a:cs typeface="Lucida Grande"/>
        <a:sym typeface="Lucida Grande"/>
      </a:defRPr>
    </a:lvl1pPr>
    <a:lvl2pPr indent="228600" defTabSz="406400" latinLnBrk="0">
      <a:defRPr sz="1400">
        <a:latin typeface="Lucida Grande"/>
        <a:ea typeface="Lucida Grande"/>
        <a:cs typeface="Lucida Grande"/>
        <a:sym typeface="Lucida Grande"/>
      </a:defRPr>
    </a:lvl2pPr>
    <a:lvl3pPr indent="457200" defTabSz="406400" latinLnBrk="0">
      <a:defRPr sz="1400">
        <a:latin typeface="Lucida Grande"/>
        <a:ea typeface="Lucida Grande"/>
        <a:cs typeface="Lucida Grande"/>
        <a:sym typeface="Lucida Grande"/>
      </a:defRPr>
    </a:lvl3pPr>
    <a:lvl4pPr indent="685800" defTabSz="406400" latinLnBrk="0">
      <a:defRPr sz="1400">
        <a:latin typeface="Lucida Grande"/>
        <a:ea typeface="Lucida Grande"/>
        <a:cs typeface="Lucida Grande"/>
        <a:sym typeface="Lucida Grande"/>
      </a:defRPr>
    </a:lvl4pPr>
    <a:lvl5pPr indent="914400" defTabSz="406400" latinLnBrk="0">
      <a:defRPr sz="1400">
        <a:latin typeface="Lucida Grande"/>
        <a:ea typeface="Lucida Grande"/>
        <a:cs typeface="Lucida Grande"/>
        <a:sym typeface="Lucida Grande"/>
      </a:defRPr>
    </a:lvl5pPr>
    <a:lvl6pPr indent="1143000" defTabSz="406400" latinLnBrk="0">
      <a:defRPr sz="1400">
        <a:latin typeface="Lucida Grande"/>
        <a:ea typeface="Lucida Grande"/>
        <a:cs typeface="Lucida Grande"/>
        <a:sym typeface="Lucida Grande"/>
      </a:defRPr>
    </a:lvl6pPr>
    <a:lvl7pPr indent="1371600" defTabSz="406400" latinLnBrk="0">
      <a:defRPr sz="1400">
        <a:latin typeface="Lucida Grande"/>
        <a:ea typeface="Lucida Grande"/>
        <a:cs typeface="Lucida Grande"/>
        <a:sym typeface="Lucida Grande"/>
      </a:defRPr>
    </a:lvl7pPr>
    <a:lvl8pPr indent="1600200" defTabSz="406400" latinLnBrk="0">
      <a:defRPr sz="1400">
        <a:latin typeface="Lucida Grande"/>
        <a:ea typeface="Lucida Grande"/>
        <a:cs typeface="Lucida Grande"/>
        <a:sym typeface="Lucida Grande"/>
      </a:defRPr>
    </a:lvl8pPr>
    <a:lvl9pPr indent="1828800" defTabSz="406400" latinLnBrk="0">
      <a:defRPr sz="14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749300" y="2070100"/>
            <a:ext cx="7620000" cy="1689100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t>Titolo Testo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749300" y="3771900"/>
            <a:ext cx="7620000" cy="97036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pic" sz="half" idx="13"/>
          </p:nvPr>
        </p:nvSpPr>
        <p:spPr>
          <a:xfrm>
            <a:off x="4520564" y="1828800"/>
            <a:ext cx="4241801" cy="3201359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342900" y="1168400"/>
            <a:ext cx="3975100" cy="23241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342900" y="3505200"/>
            <a:ext cx="3975100" cy="2159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sz="half" idx="13"/>
          </p:nvPr>
        </p:nvSpPr>
        <p:spPr>
          <a:xfrm>
            <a:off x="4520564" y="2324100"/>
            <a:ext cx="4241801" cy="3201359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half" idx="1"/>
          </p:nvPr>
        </p:nvSpPr>
        <p:spPr>
          <a:xfrm>
            <a:off x="749300" y="1778000"/>
            <a:ext cx="3683000" cy="4292600"/>
          </a:xfrm>
          <a:prstGeom prst="rect">
            <a:avLst/>
          </a:prstGeom>
        </p:spPr>
        <p:txBody>
          <a:bodyPr/>
          <a:lstStyle>
            <a:lvl1pPr marL="625948" indent="-359248">
              <a:defRPr sz="2000"/>
            </a:lvl1pPr>
            <a:lvl2pPr marL="1037243" indent="-359248">
              <a:defRPr sz="2000"/>
            </a:lvl2pPr>
            <a:lvl3pPr marL="1434118" indent="-359248">
              <a:defRPr sz="2000"/>
            </a:lvl3pPr>
            <a:lvl4pPr marL="1844222" indent="-359248">
              <a:defRPr sz="2000"/>
            </a:lvl4pPr>
            <a:lvl5pPr marL="2251548" indent="-359248">
              <a:defRPr sz="20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half" idx="1"/>
          </p:nvPr>
        </p:nvSpPr>
        <p:spPr>
          <a:xfrm>
            <a:off x="749300" y="1778000"/>
            <a:ext cx="3683000" cy="4292600"/>
          </a:xfrm>
          <a:prstGeom prst="rect">
            <a:avLst/>
          </a:prstGeom>
        </p:spPr>
        <p:txBody>
          <a:bodyPr/>
          <a:lstStyle>
            <a:lvl1pPr marL="625948" indent="-359248">
              <a:defRPr sz="2000"/>
            </a:lvl1pPr>
            <a:lvl2pPr marL="1037243" indent="-359248">
              <a:defRPr sz="2000"/>
            </a:lvl2pPr>
            <a:lvl3pPr marL="1434118" indent="-359248">
              <a:defRPr sz="2000"/>
            </a:lvl3pPr>
            <a:lvl4pPr marL="1844222" indent="-359248">
              <a:defRPr sz="2000"/>
            </a:lvl4pPr>
            <a:lvl5pPr marL="2251548" indent="-359248">
              <a:defRPr sz="20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quarter" idx="1"/>
          </p:nvPr>
        </p:nvSpPr>
        <p:spPr>
          <a:xfrm>
            <a:off x="5461000" y="1778000"/>
            <a:ext cx="2921000" cy="4292600"/>
          </a:xfrm>
          <a:prstGeom prst="rect">
            <a:avLst/>
          </a:prstGeom>
        </p:spPr>
        <p:txBody>
          <a:bodyPr/>
          <a:lstStyle>
            <a:lvl1pPr marL="625948" indent="-359248">
              <a:defRPr sz="2000"/>
            </a:lvl1pPr>
            <a:lvl2pPr marL="1037243" indent="-359248">
              <a:defRPr sz="2000"/>
            </a:lvl2pPr>
            <a:lvl3pPr marL="1434118" indent="-359248">
              <a:defRPr sz="2000"/>
            </a:lvl3pPr>
            <a:lvl4pPr marL="1844222" indent="-359248">
              <a:defRPr sz="2000"/>
            </a:lvl4pPr>
            <a:lvl5pPr marL="2251548" indent="-359248">
              <a:defRPr sz="20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4553888-4080-2B4C-B1C4-BC0C9FC8FE1D}" type="datetimeFigureOut">
              <a:t>08/05/19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4427856" y="6384727"/>
            <a:ext cx="290753" cy="266900"/>
          </a:xfrm>
        </p:spPr>
        <p:txBody>
          <a:bodyPr/>
          <a:lstStyle/>
          <a:p>
            <a:fld id="{AA3746D8-D2C7-4642-853B-3117BEF67374}" type="slidenum"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49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381000" anchor="t"/>
          <a:lstStyle>
            <a:lvl1pPr marL="625948" indent="-359248">
              <a:defRPr sz="2000"/>
            </a:lvl1pPr>
            <a:lvl2pPr marL="1037243" indent="-359248">
              <a:defRPr sz="2000"/>
            </a:lvl2pPr>
            <a:lvl3pPr marL="1434118" indent="-359248">
              <a:defRPr sz="2000"/>
            </a:lvl3pPr>
            <a:lvl4pPr marL="1844222" indent="-359248">
              <a:defRPr sz="2000"/>
            </a:lvl4pPr>
            <a:lvl5pPr marL="2251548" indent="-359248">
              <a:defRPr sz="20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749300" y="622300"/>
            <a:ext cx="7620000" cy="56261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749300" y="2095500"/>
            <a:ext cx="7620000" cy="2679700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Titolo Testo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1727200" y="647700"/>
            <a:ext cx="5689600" cy="4295763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749300" y="5257800"/>
            <a:ext cx="7620000" cy="1028700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Titolo Testo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6 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quarter" idx="13"/>
          </p:nvPr>
        </p:nvSpPr>
        <p:spPr>
          <a:xfrm>
            <a:off x="3492500" y="736600"/>
            <a:ext cx="2152203" cy="16256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sz="quarter" idx="14"/>
          </p:nvPr>
        </p:nvSpPr>
        <p:spPr>
          <a:xfrm>
            <a:off x="939800" y="736600"/>
            <a:ext cx="2152203" cy="16256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pic" sz="quarter" idx="15"/>
          </p:nvPr>
        </p:nvSpPr>
        <p:spPr>
          <a:xfrm>
            <a:off x="6057900" y="736600"/>
            <a:ext cx="2152203" cy="16256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pic" sz="quarter" idx="16"/>
          </p:nvPr>
        </p:nvSpPr>
        <p:spPr>
          <a:xfrm>
            <a:off x="3492500" y="2794000"/>
            <a:ext cx="2152203" cy="16256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sz="quarter" idx="17"/>
          </p:nvPr>
        </p:nvSpPr>
        <p:spPr>
          <a:xfrm>
            <a:off x="939800" y="2794000"/>
            <a:ext cx="2152203" cy="16256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pic" sz="quarter" idx="18"/>
          </p:nvPr>
        </p:nvSpPr>
        <p:spPr>
          <a:xfrm>
            <a:off x="6057900" y="2794000"/>
            <a:ext cx="2152203" cy="16256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749300" y="5257800"/>
            <a:ext cx="7620000" cy="1028700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Titolo Testo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749300" y="101600"/>
            <a:ext cx="7620000" cy="147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749300" y="1778000"/>
            <a:ext cx="7620000" cy="429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435498" y="6394450"/>
            <a:ext cx="269038" cy="254000"/>
          </a:xfrm>
          <a:prstGeom prst="rect">
            <a:avLst/>
          </a:prstGeom>
          <a:ln w="12700">
            <a:miter lim="400000"/>
          </a:ln>
        </p:spPr>
        <p:txBody>
          <a:bodyPr wrap="none" lIns="38100" tIns="38100" rIns="38100" bIns="381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xmlns:p14="http://schemas.microsoft.com/office/powerpoint/2010/main" spd="med"/>
  <p:txStyles>
    <p:titleStyle>
      <a:lvl1pPr marL="0" marR="0" indent="0" algn="ctr" defTabSz="406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1pPr>
      <a:lvl2pPr marL="0" marR="0" indent="228600" algn="ctr" defTabSz="406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457200" algn="ctr" defTabSz="406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685800" algn="ctr" defTabSz="406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914400" algn="ctr" defTabSz="406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1143000" algn="ctr" defTabSz="406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1371600" algn="ctr" defTabSz="406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1600200" algn="ctr" defTabSz="406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1828800" algn="ctr" defTabSz="406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titleStyle>
    <p:bodyStyle>
      <a:lvl1pPr marL="705364" marR="0" indent="-438664" algn="l" defTabSz="4064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120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1pPr>
      <a:lvl2pPr marL="1116658" marR="0" indent="-438664" algn="l" defTabSz="4064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120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2pPr>
      <a:lvl3pPr marL="1513533" marR="0" indent="-438664" algn="l" defTabSz="4064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120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3pPr>
      <a:lvl4pPr marL="1923638" marR="0" indent="-438664" algn="l" defTabSz="4064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120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4pPr>
      <a:lvl5pPr marL="2330964" marR="0" indent="-438664" algn="l" defTabSz="4064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120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5pPr>
      <a:lvl6pPr marL="2738290" marR="0" indent="-438664" algn="l" defTabSz="4064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120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3145615" marR="0" indent="-438664" algn="l" defTabSz="4064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120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3552941" marR="0" indent="-438664" algn="l" defTabSz="4064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120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3960267" marR="0" indent="-438664" algn="l" defTabSz="4064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120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bodyStyle>
    <p:otherStyle>
      <a:lvl1pPr marL="0" marR="0" indent="0" algn="ctr" defTabSz="406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1pPr>
      <a:lvl2pPr marL="0" marR="0" indent="228600" algn="ctr" defTabSz="406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457200" algn="ctr" defTabSz="406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685800" algn="ctr" defTabSz="406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914400" algn="ctr" defTabSz="406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1143000" algn="ctr" defTabSz="406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1371600" algn="ctr" defTabSz="406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1600200" algn="ctr" defTabSz="406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1828800" algn="ctr" defTabSz="406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2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1725" y="523875"/>
            <a:ext cx="6938963" cy="58134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2600" y="-28550"/>
            <a:ext cx="5562600" cy="6837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0" y="0"/>
            <a:ext cx="661035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425002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06" y="1280812"/>
            <a:ext cx="9144000" cy="537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4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3234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800000"/>
                </a:solidFill>
                <a:latin typeface="Franklin Gothic Book"/>
                <a:cs typeface="Franklin Gothic Book"/>
              </a:rPr>
              <a:t>Gli operatori agiscono in </a:t>
            </a:r>
            <a:r>
              <a:rPr lang="en-US" i="1">
                <a:solidFill>
                  <a:srgbClr val="800000"/>
                </a:solidFill>
                <a:latin typeface="Franklin Gothic Book"/>
                <a:cs typeface="Franklin Gothic Book"/>
              </a:rPr>
              <a:t>cis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477"/>
            <a:ext cx="9144000" cy="3536414"/>
          </a:xfrm>
          <a:prstGeom prst="rect">
            <a:avLst/>
          </a:prstGeom>
        </p:spPr>
      </p:pic>
      <p:grpSp>
        <p:nvGrpSpPr>
          <p:cNvPr id="17" name="Gruppo 16"/>
          <p:cNvGrpSpPr/>
          <p:nvPr/>
        </p:nvGrpSpPr>
        <p:grpSpPr>
          <a:xfrm>
            <a:off x="-60639" y="4750232"/>
            <a:ext cx="8889755" cy="2203511"/>
            <a:chOff x="-60640" y="4750232"/>
            <a:chExt cx="8889755" cy="2203511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0640" y="5559879"/>
              <a:ext cx="8889755" cy="1393864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3827619" y="4750232"/>
              <a:ext cx="2302433" cy="46166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Franklin Gothic Book"/>
                  <a:cs typeface="Franklin Gothic Book"/>
                </a:rPr>
                <a:t>Galattosidasi (Z)</a:t>
              </a: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6398933" y="4781696"/>
              <a:ext cx="1819879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Franklin Gothic Book"/>
                  <a:cs typeface="Franklin Gothic Book"/>
                </a:rPr>
                <a:t>Permeasi (Y)</a:t>
              </a:r>
            </a:p>
          </p:txBody>
        </p:sp>
        <p:grpSp>
          <p:nvGrpSpPr>
            <p:cNvPr id="10" name="Gruppo 9"/>
            <p:cNvGrpSpPr/>
            <p:nvPr/>
          </p:nvGrpSpPr>
          <p:grpSpPr>
            <a:xfrm>
              <a:off x="3351134" y="5280006"/>
              <a:ext cx="2684322" cy="497733"/>
              <a:chOff x="3351134" y="5280006"/>
              <a:chExt cx="2684322" cy="497733"/>
            </a:xfrm>
          </p:grpSpPr>
          <p:sp>
            <p:nvSpPr>
              <p:cNvPr id="8" name="CasellaDiTesto 7"/>
              <p:cNvSpPr txBox="1"/>
              <p:nvPr/>
            </p:nvSpPr>
            <p:spPr>
              <a:xfrm>
                <a:off x="4829045" y="5280006"/>
                <a:ext cx="1206411" cy="497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latin typeface="Franklin Gothic Book"/>
                    <a:cs typeface="Franklin Gothic Book"/>
                  </a:rPr>
                  <a:t>Indotto</a:t>
                </a:r>
              </a:p>
            </p:txBody>
          </p:sp>
          <p:sp>
            <p:nvSpPr>
              <p:cNvPr id="9" name="CasellaDiTesto 8"/>
              <p:cNvSpPr txBox="1"/>
              <p:nvPr/>
            </p:nvSpPr>
            <p:spPr>
              <a:xfrm>
                <a:off x="3351134" y="5280006"/>
                <a:ext cx="1911864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latin typeface="Franklin Gothic Book"/>
                    <a:cs typeface="Franklin Gothic Book"/>
                  </a:rPr>
                  <a:t>NON Indotto</a:t>
                </a:r>
              </a:p>
            </p:txBody>
          </p:sp>
        </p:grpSp>
      </p:grpSp>
      <p:sp>
        <p:nvSpPr>
          <p:cNvPr id="14" name="Rettangolo 13"/>
          <p:cNvSpPr/>
          <p:nvPr/>
        </p:nvSpPr>
        <p:spPr>
          <a:xfrm>
            <a:off x="3688844" y="6006420"/>
            <a:ext cx="4997956" cy="30233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15" name="Rettangolo 14"/>
          <p:cNvSpPr/>
          <p:nvPr/>
        </p:nvSpPr>
        <p:spPr>
          <a:xfrm>
            <a:off x="3800928" y="6340224"/>
            <a:ext cx="4997956" cy="30233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16" name="Rettangolo 15"/>
          <p:cNvSpPr/>
          <p:nvPr/>
        </p:nvSpPr>
        <p:spPr>
          <a:xfrm>
            <a:off x="3913012" y="6674028"/>
            <a:ext cx="4997956" cy="30233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18" name="CasellaDiTesto 17"/>
          <p:cNvSpPr txBox="1"/>
          <p:nvPr/>
        </p:nvSpPr>
        <p:spPr>
          <a:xfrm>
            <a:off x="7563591" y="5249085"/>
            <a:ext cx="1179883" cy="49243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>
                <a:latin typeface="Franklin Gothic Book"/>
                <a:cs typeface="Franklin Gothic Book"/>
              </a:rPr>
              <a:t>Indotto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6072421" y="5249085"/>
            <a:ext cx="1911854" cy="49243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>
                <a:latin typeface="Franklin Gothic Book"/>
                <a:cs typeface="Franklin Gothic Book"/>
              </a:rPr>
              <a:t>NON Indotto</a:t>
            </a:r>
          </a:p>
        </p:txBody>
      </p:sp>
    </p:spTree>
    <p:extLst>
      <p:ext uri="{BB962C8B-B14F-4D97-AF65-F5344CB8AC3E}">
        <p14:creationId xmlns:p14="http://schemas.microsoft.com/office/powerpoint/2010/main" val="2202996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7432"/>
            <a:ext cx="9144000" cy="3436432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57200" y="32766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800000"/>
                </a:solidFill>
                <a:latin typeface="Franklin Gothic Book"/>
                <a:cs typeface="Franklin Gothic Book"/>
              </a:rPr>
              <a:t>I repressori agiscono in </a:t>
            </a:r>
            <a:r>
              <a:rPr lang="en-US" i="1">
                <a:solidFill>
                  <a:srgbClr val="800000"/>
                </a:solidFill>
                <a:latin typeface="Franklin Gothic Book"/>
                <a:cs typeface="Franklin Gothic Book"/>
              </a:rPr>
              <a:t>trans</a:t>
            </a:r>
          </a:p>
        </p:txBody>
      </p:sp>
      <p:grpSp>
        <p:nvGrpSpPr>
          <p:cNvPr id="12" name="Gruppo 11"/>
          <p:cNvGrpSpPr/>
          <p:nvPr/>
        </p:nvGrpSpPr>
        <p:grpSpPr>
          <a:xfrm>
            <a:off x="-443476" y="4750232"/>
            <a:ext cx="9686569" cy="2107768"/>
            <a:chOff x="-443476" y="4750232"/>
            <a:chExt cx="9686569" cy="2107768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43476" y="5486643"/>
              <a:ext cx="9686569" cy="1371357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3827619" y="4750232"/>
              <a:ext cx="2302433" cy="46166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Franklin Gothic Book"/>
                  <a:cs typeface="Franklin Gothic Book"/>
                </a:rPr>
                <a:t>Galattosidasi (Z)</a:t>
              </a: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6398933" y="4781696"/>
              <a:ext cx="1819879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Franklin Gothic Book"/>
                  <a:cs typeface="Franklin Gothic Book"/>
                </a:rPr>
                <a:t>Permeasi (Y)</a:t>
              </a: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4853475" y="5250290"/>
              <a:ext cx="1206411" cy="497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Franklin Gothic Book"/>
                  <a:cs typeface="Franklin Gothic Book"/>
                </a:rPr>
                <a:t>Indotto</a:t>
              </a: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3254615" y="5250290"/>
              <a:ext cx="191186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Franklin Gothic Book"/>
                  <a:cs typeface="Franklin Gothic Book"/>
                </a:rPr>
                <a:t>NON Indotto</a:t>
              </a: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7819565" y="5250290"/>
              <a:ext cx="1206411" cy="497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Franklin Gothic Book"/>
                  <a:cs typeface="Franklin Gothic Book"/>
                </a:rPr>
                <a:t>Indotto</a:t>
              </a: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6132890" y="5243361"/>
              <a:ext cx="191186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Franklin Gothic Book"/>
                  <a:cs typeface="Franklin Gothic Book"/>
                </a:rPr>
                <a:t>NON Indotto</a:t>
              </a:r>
            </a:p>
          </p:txBody>
        </p:sp>
      </p:grpSp>
      <p:sp>
        <p:nvSpPr>
          <p:cNvPr id="13" name="Rettangolo 12"/>
          <p:cNvSpPr/>
          <p:nvPr/>
        </p:nvSpPr>
        <p:spPr>
          <a:xfrm>
            <a:off x="3688844" y="5905640"/>
            <a:ext cx="4997956" cy="30233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3800928" y="6199132"/>
            <a:ext cx="4997956" cy="30233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15" name="Rettangolo 14"/>
          <p:cNvSpPr/>
          <p:nvPr/>
        </p:nvSpPr>
        <p:spPr>
          <a:xfrm>
            <a:off x="3812222" y="6512780"/>
            <a:ext cx="4997956" cy="30233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04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5101"/>
            <a:ext cx="9144000" cy="3964609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800000"/>
                </a:solidFill>
                <a:latin typeface="Franklin Gothic Book"/>
                <a:cs typeface="Franklin Gothic Book"/>
              </a:rPr>
              <a:t>Il repressore contiene un sito di legame per il lattosio</a:t>
            </a:r>
            <a:endParaRPr lang="en-US" i="1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69376439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gistrazione scherm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743881"/>
            <a:ext cx="8305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1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605" y="1149232"/>
            <a:ext cx="5276590" cy="570876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702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800000"/>
                </a:solidFill>
                <a:latin typeface="Franklin Gothic Book"/>
                <a:cs typeface="Franklin Gothic Book"/>
              </a:rPr>
              <a:t>Repressione da catabolita</a:t>
            </a:r>
          </a:p>
        </p:txBody>
      </p:sp>
    </p:spTree>
    <p:extLst>
      <p:ext uri="{BB962C8B-B14F-4D97-AF65-F5344CB8AC3E}">
        <p14:creationId xmlns:p14="http://schemas.microsoft.com/office/powerpoint/2010/main" val="56996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1" y="0"/>
            <a:ext cx="5802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5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1268" y="-7546"/>
            <a:ext cx="8888376" cy="114300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800000"/>
                </a:solidFill>
                <a:latin typeface="Franklin Gothic Book"/>
                <a:cs typeface="Franklin Gothic Book"/>
              </a:rPr>
              <a:t>Confronto tra repressione e attivazione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126" y="924832"/>
            <a:ext cx="5339058" cy="593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63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3775" y="1627187"/>
            <a:ext cx="7505700" cy="5067301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-228600" y="177800"/>
            <a:ext cx="9588500" cy="1498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>
              <a:defRPr sz="4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Una panoramica sulla regolazione</a:t>
            </a:r>
          </a:p>
          <a:p>
            <a:pPr>
              <a:defRPr sz="4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genica nei procarioti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800000"/>
                </a:solidFill>
                <a:latin typeface="Franklin Gothic Book"/>
                <a:cs typeface="Franklin Gothic Book"/>
              </a:rPr>
              <a:t>Regolazione positiva</a:t>
            </a:r>
            <a:br>
              <a:rPr lang="en-US">
                <a:solidFill>
                  <a:srgbClr val="800000"/>
                </a:solidFill>
                <a:latin typeface="Franklin Gothic Book"/>
                <a:cs typeface="Franklin Gothic Book"/>
              </a:rPr>
            </a:br>
            <a:r>
              <a:rPr lang="en-US">
                <a:solidFill>
                  <a:srgbClr val="800000"/>
                </a:solidFill>
                <a:latin typeface="Franklin Gothic Book"/>
                <a:cs typeface="Franklin Gothic Book"/>
              </a:rPr>
              <a:t>-l’operone del triptofano-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4700"/>
            <a:ext cx="9144000" cy="274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17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939801"/>
            <a:ext cx="8382000" cy="4978400"/>
          </a:xfrm>
          <a:prstGeom prst="rect">
            <a:avLst/>
          </a:prstGeom>
        </p:spPr>
      </p:pic>
      <p:grpSp>
        <p:nvGrpSpPr>
          <p:cNvPr id="7" name="Gruppo 6"/>
          <p:cNvGrpSpPr/>
          <p:nvPr/>
        </p:nvGrpSpPr>
        <p:grpSpPr>
          <a:xfrm>
            <a:off x="533400" y="980112"/>
            <a:ext cx="8064500" cy="5630980"/>
            <a:chOff x="533400" y="939800"/>
            <a:chExt cx="8064500" cy="5630980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400" y="939800"/>
              <a:ext cx="8064500" cy="3136900"/>
            </a:xfrm>
            <a:prstGeom prst="rect">
              <a:avLst/>
            </a:prstGeom>
          </p:spPr>
        </p:pic>
        <p:sp>
          <p:nvSpPr>
            <p:cNvPr id="6" name="Rettangolo 5"/>
            <p:cNvSpPr/>
            <p:nvPr/>
          </p:nvSpPr>
          <p:spPr>
            <a:xfrm>
              <a:off x="533400" y="4076700"/>
              <a:ext cx="8064500" cy="249408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6689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800000"/>
                </a:solidFill>
                <a:latin typeface="Franklin Gothic Book"/>
                <a:cs typeface="Franklin Gothic Book"/>
              </a:rPr>
              <a:t>L’attenuazione come ulteriore livello di regolazione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417639"/>
            <a:ext cx="8035331" cy="527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2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Concetti Essenziali</a:t>
            </a:r>
            <a:endParaRPr lang="en-US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120949" y="1054830"/>
            <a:ext cx="9373293" cy="5818283"/>
          </a:xfrm>
        </p:spPr>
        <p:txBody>
          <a:bodyPr>
            <a:normAutofit fontScale="92500" lnSpcReduction="20000"/>
          </a:bodyPr>
          <a:lstStyle/>
          <a:p>
            <a:r>
              <a:rPr lang="en-US">
                <a:latin typeface="Franklin Gothic Book"/>
                <a:cs typeface="Franklin Gothic Book"/>
              </a:rPr>
              <a:t>Nei procarioti ci sono molti meccanismi di regolazione genica che bloccano o inducono l’inizio della trascrizione.</a:t>
            </a:r>
          </a:p>
          <a:p>
            <a:r>
              <a:rPr lang="en-US">
                <a:latin typeface="Franklin Gothic Book"/>
                <a:cs typeface="Franklin Gothic Book"/>
              </a:rPr>
              <a:t>Dagli studi sull’operone lac emerge un critico principio generale: i geni di regolazione di solito codificano per proteine che interagiscono in trans con gli elementi di regolazione sul DNA, localizzati nelle vicinanze del promotore (come i siti operatori), che agiscono in cis</a:t>
            </a:r>
          </a:p>
          <a:p>
            <a:r>
              <a:rPr lang="en-US">
                <a:latin typeface="Franklin Gothic Book"/>
                <a:cs typeface="Franklin Gothic Book"/>
              </a:rPr>
              <a:t>Il raggruppamento dei geni negli operoni permette di regolare in modo coordinato, secondo diversi meccanismi, i geni che sono trascritti in un singolo mRNA policistronico a partire da un unico promotore.</a:t>
            </a:r>
          </a:p>
          <a:p>
            <a:r>
              <a:rPr lang="en-US">
                <a:latin typeface="Franklin Gothic Book"/>
                <a:cs typeface="Franklin Gothic Book"/>
              </a:rPr>
              <a:t>L’attenuazione, una forma di regolazione fine degli operoni coinvolti nella biosintesi degli aminoacidi, è basata sulla quantità degli mRNA che terminano prematuramente la trascrizione.</a:t>
            </a:r>
          </a:p>
        </p:txBody>
      </p:sp>
    </p:spTree>
    <p:extLst>
      <p:ext uri="{BB962C8B-B14F-4D97-AF65-F5344CB8AC3E}">
        <p14:creationId xmlns:p14="http://schemas.microsoft.com/office/powerpoint/2010/main" val="65994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9912" y="876300"/>
            <a:ext cx="5462588" cy="5768975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330200" y="107950"/>
            <a:ext cx="9029700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defRPr sz="2400">
                <a:solidFill>
                  <a:srgbClr val="77BB41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L’utilizzo del lattosio da parte di </a:t>
            </a:r>
            <a:r>
              <a:rPr b="1" i="1"/>
              <a:t>E. coli</a:t>
            </a:r>
            <a:r>
              <a:rPr b="1"/>
              <a:t>:</a:t>
            </a:r>
          </a:p>
          <a:p>
            <a:pPr algn="l">
              <a:defRPr sz="2400">
                <a:solidFill>
                  <a:srgbClr val="77BB41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un sistema modello per lo studio della regolazione genica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2825" y="2481262"/>
            <a:ext cx="7118350" cy="18986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8950" y="850900"/>
            <a:ext cx="5803901" cy="609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hape 143"/>
          <p:cNvSpPr/>
          <p:nvPr/>
        </p:nvSpPr>
        <p:spPr>
          <a:xfrm>
            <a:off x="1219200" y="12699"/>
            <a:ext cx="81153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defRPr sz="4800">
                <a:solidFill>
                  <a:srgbClr val="00C7F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Esperimento PaJaMo</a:t>
            </a:r>
          </a:p>
        </p:txBody>
      </p:sp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0387" y="406400"/>
            <a:ext cx="3562351" cy="6381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49762" y="4856162"/>
            <a:ext cx="3986213" cy="16017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5825" y="1293812"/>
            <a:ext cx="7370763" cy="42751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4419600" cy="6407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19600" y="1341437"/>
            <a:ext cx="4464050" cy="5065789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-1031907" y="3675761"/>
            <a:ext cx="5308625" cy="457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/>
        </p:spPr>
        <p:txBody>
          <a:bodyPr lIns="38100" tIns="38100" rIns="38100" bIns="38100" anchor="ctr"/>
          <a:lstStyle/>
          <a:p>
            <a:pPr>
              <a:defRPr sz="2400"/>
            </a:pPr>
            <a:endParaRPr/>
          </a:p>
        </p:txBody>
      </p:sp>
      <p:sp>
        <p:nvSpPr>
          <p:cNvPr id="156" name="Shape 156"/>
          <p:cNvSpPr/>
          <p:nvPr/>
        </p:nvSpPr>
        <p:spPr>
          <a:xfrm>
            <a:off x="-929851" y="385568"/>
            <a:ext cx="5964649" cy="430928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  <a:effectLst/>
        </p:spPr>
        <p:txBody>
          <a:bodyPr lIns="38100" tIns="38100" rIns="38100" bIns="38100" anchor="ctr"/>
          <a:lstStyle/>
          <a:p>
            <a:pPr>
              <a:defRPr sz="2400"/>
            </a:pPr>
            <a:endParaRPr/>
          </a:p>
        </p:txBody>
      </p:sp>
      <p:sp>
        <p:nvSpPr>
          <p:cNvPr id="157" name="Shape 157"/>
          <p:cNvSpPr/>
          <p:nvPr/>
        </p:nvSpPr>
        <p:spPr>
          <a:xfrm>
            <a:off x="4419600" y="1341437"/>
            <a:ext cx="4357279" cy="3115271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sp>
        <p:nvSpPr>
          <p:cNvPr id="158" name="Shape 158"/>
          <p:cNvSpPr/>
          <p:nvPr/>
        </p:nvSpPr>
        <p:spPr>
          <a:xfrm>
            <a:off x="4419599" y="1608516"/>
            <a:ext cx="5151054" cy="457200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sp>
        <p:nvSpPr>
          <p:cNvPr id="13" name="Shape 157"/>
          <p:cNvSpPr/>
          <p:nvPr/>
        </p:nvSpPr>
        <p:spPr>
          <a:xfrm>
            <a:off x="-80561" y="3345366"/>
            <a:ext cx="4357279" cy="3922409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sp>
        <p:nvSpPr>
          <p:cNvPr id="14" name="Shape 157"/>
          <p:cNvSpPr/>
          <p:nvPr/>
        </p:nvSpPr>
        <p:spPr>
          <a:xfrm>
            <a:off x="4419599" y="4321081"/>
            <a:ext cx="4464051" cy="2536919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156" grpId="0" animBg="1"/>
      <p:bldP spid="157" grpId="0" animBg="1"/>
      <p:bldP spid="158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8700" y="86654"/>
            <a:ext cx="7086600" cy="2580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1400" y="2806700"/>
            <a:ext cx="7061200" cy="38650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1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tif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tif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merican Typewriter"/>
        <a:ea typeface="American Typewriter"/>
        <a:cs typeface="American Typewriter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77800" dist="406400" dir="5400000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177800" dist="406400" dir="5400000" rotWithShape="0">
            <a:srgbClr val="000000">
              <a:alpha val="68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406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06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merican Typewriter"/>
        <a:ea typeface="American Typewriter"/>
        <a:cs typeface="American Typewriter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77800" dist="406400" dir="5400000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177800" dist="406400" dir="5400000" rotWithShape="0">
            <a:srgbClr val="000000">
              <a:alpha val="68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406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06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219</Words>
  <Application>Microsoft Macintosh PowerPoint</Application>
  <PresentationFormat>Presentazione su schermo (4:3)</PresentationFormat>
  <Paragraphs>29</Paragraphs>
  <Slides>23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4" baseType="lpstr">
      <vt:lpstr>White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Gli operatori agiscono in cis</vt:lpstr>
      <vt:lpstr>I repressori agiscono in trans</vt:lpstr>
      <vt:lpstr>Il repressore contiene un sito di legame per il lattosio</vt:lpstr>
      <vt:lpstr>Presentazione di PowerPoint</vt:lpstr>
      <vt:lpstr>Repressione da catabolita</vt:lpstr>
      <vt:lpstr>Presentazione di PowerPoint</vt:lpstr>
      <vt:lpstr>Confronto tra repressione e attivazione</vt:lpstr>
      <vt:lpstr>Regolazione positiva -l’operone del triptofano-</vt:lpstr>
      <vt:lpstr>Presentazione di PowerPoint</vt:lpstr>
      <vt:lpstr>L’attenuazione come ulteriore livello di regolazione</vt:lpstr>
      <vt:lpstr>Concetti Essenziali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cp:lastModifiedBy>Giovanni Cenci</cp:lastModifiedBy>
  <cp:revision>2</cp:revision>
  <dcterms:modified xsi:type="dcterms:W3CDTF">2019-05-08T17:08:05Z</dcterms:modified>
</cp:coreProperties>
</file>