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7" r:id="rId29"/>
    <p:sldId id="288" r:id="rId30"/>
    <p:sldId id="290" r:id="rId31"/>
    <p:sldId id="291" r:id="rId32"/>
    <p:sldId id="292" r:id="rId33"/>
    <p:sldId id="294" r:id="rId34"/>
    <p:sldId id="281" r:id="rId35"/>
    <p:sldId id="282" r:id="rId36"/>
    <p:sldId id="283" r:id="rId37"/>
    <p:sldId id="284" r:id="rId38"/>
    <p:sldId id="285" r:id="rId39"/>
    <p:sldId id="293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225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6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8702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2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5" name="Shape 155"/>
          <p:cNvSpPr/>
          <p:nvPr/>
        </p:nvSpPr>
        <p:spPr>
          <a:xfrm>
            <a:off x="1778000" y="2013307"/>
            <a:ext cx="96901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Il cromosoma circolare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è costituito di circa 4,6 milioni di coppie di basi (sequenziato nel 1997)</a:t>
            </a:r>
          </a:p>
        </p:txBody>
      </p:sp>
      <p:sp>
        <p:nvSpPr>
          <p:cNvPr id="156" name="Shape 156"/>
          <p:cNvSpPr/>
          <p:nvPr/>
        </p:nvSpPr>
        <p:spPr>
          <a:xfrm>
            <a:off x="1896532" y="3831114"/>
            <a:ext cx="10841567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Quasi il 90% del DNA di 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codifica per proteine; in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media, ogni kilobase (kb) del cromosoma contiene un gene.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Questo contrasta chiaramente con il genoma umano, in cui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meno del 5% del DNA codifica per proteine e c’è circa un gene ogni 30 kb. Un motivo di questa discrepanza è che i geni di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non hanno introni. Inoltre, nei batteri c’è pochissimo DNA ripetuto e le regioni intergeniche tendono a essere molto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piccole.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9" name="Shape 159"/>
          <p:cNvSpPr/>
          <p:nvPr/>
        </p:nvSpPr>
        <p:spPr>
          <a:xfrm>
            <a:off x="177800" y="2318107"/>
            <a:ext cx="126492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sequenza completa del genoma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identificò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4288 geni, ma, sorprendentemente, la funzione del 40% dei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geni rimane un mistero ancora oggi</a:t>
            </a:r>
          </a:p>
        </p:txBody>
      </p:sp>
      <p:sp>
        <p:nvSpPr>
          <p:cNvPr id="160" name="Shape 160"/>
          <p:cNvSpPr/>
          <p:nvPr/>
        </p:nvSpPr>
        <p:spPr>
          <a:xfrm>
            <a:off x="355600" y="5251807"/>
            <a:ext cx="116459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Un’altra interessante caratteristica del genoma di </a:t>
            </a:r>
            <a:r>
              <a:rPr i="1">
                <a:latin typeface="Arial"/>
                <a:ea typeface="Arial"/>
                <a:cs typeface="Arial"/>
              </a:rPr>
              <a:t>E. coli</a:t>
            </a:r>
            <a:r>
              <a:rPr>
                <a:latin typeface="Arial"/>
                <a:ea typeface="Arial"/>
                <a:cs typeface="Arial"/>
              </a:rPr>
              <a:t> è l’esistenza di otto differenti siti di localizzazione di residui di genomi di batteriofagi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160" y="1798552"/>
            <a:ext cx="11970183" cy="78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-3049" y="-215900"/>
            <a:ext cx="127635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replicazione del cromosoma di </a:t>
            </a:r>
            <a:r>
              <a:rPr i="1"/>
              <a:t>E. coli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473200"/>
            <a:ext cx="6873435" cy="79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2750" y="4314132"/>
            <a:ext cx="5516151" cy="252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03200" y="-101601"/>
            <a:ext cx="1325880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 plasmidi: piccole molecole circolari di DNA</a:t>
            </a:r>
          </a:p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che non portano geni essenziali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006600" y="12700"/>
            <a:ext cx="89281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Trasferimento di geni nei batteri</a:t>
            </a:r>
          </a:p>
        </p:txBody>
      </p:sp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541" y="2224858"/>
            <a:ext cx="3836241" cy="576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7982" y="2197100"/>
            <a:ext cx="3388966" cy="671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2227217"/>
            <a:ext cx="5504918" cy="69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  <p:bldP spid="17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88513" y="1999224"/>
            <a:ext cx="65532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FF6251"/>
                </a:solidFill>
                <a:latin typeface="Arial"/>
                <a:ea typeface="Arial"/>
                <a:cs typeface="Arial"/>
              </a:rPr>
              <a:t>La trasformazione:</a:t>
            </a:r>
            <a:r>
              <a:rPr>
                <a:latin typeface="Arial"/>
                <a:ea typeface="Arial"/>
                <a:cs typeface="Arial"/>
              </a:rPr>
              <a:t> frammenti di DNA del donatore entrano nel ricevente e alterano il suo genotipo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0"/>
            <a:ext cx="5393308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06400" y="164366"/>
            <a:ext cx="12446000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>
                <a:solidFill>
                  <a:srgbClr val="FFFFFF"/>
                </a:solidFill>
                <a:latin typeface="Arial"/>
                <a:ea typeface="Arial"/>
                <a:cs typeface="Arial"/>
              </a:rPr>
              <a:t>La coniugazione</a:t>
            </a:r>
            <a:r>
              <a:rPr>
                <a:latin typeface="Arial"/>
                <a:ea typeface="Arial"/>
                <a:cs typeface="Arial"/>
              </a:rPr>
              <a:t>: </a:t>
            </a: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le cellule donatrici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portano plasmidi specializzati che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stabiliscono contatti con le cellule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riceventi e trasferiscono loro il DNA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7" y="3675323"/>
            <a:ext cx="10452100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36600"/>
            <a:ext cx="10515600" cy="828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003300"/>
            <a:ext cx="10375900" cy="774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875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63500"/>
            <a:ext cx="10664198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964058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3" y="2261921"/>
            <a:ext cx="11826604" cy="6211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023" y="68058"/>
            <a:ext cx="1079475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Mappare i geni mediante l’analisi degli incroci </a:t>
            </a:r>
            <a:r>
              <a:rPr lang="en-US" sz="4400" i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Hfr  X F</a:t>
            </a:r>
            <a:r>
              <a:rPr lang="en-US" sz="4400" i="1" baseline="30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</a:t>
            </a:r>
            <a:endParaRPr kumimoji="0" lang="en-US" sz="4400" b="0" i="1" u="none" strike="noStrike" cap="none" spc="0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49" y="1511300"/>
            <a:ext cx="12547601" cy="81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82157" y="133251"/>
            <a:ext cx="88564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Esperimento di coniugazione interrotta</a:t>
            </a:r>
          </a:p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(Wollman and Jacob)</a:t>
            </a:r>
          </a:p>
        </p:txBody>
      </p:sp>
      <p:sp>
        <p:nvSpPr>
          <p:cNvPr id="196" name="Shape 196"/>
          <p:cNvSpPr/>
          <p:nvPr/>
        </p:nvSpPr>
        <p:spPr>
          <a:xfrm>
            <a:off x="3771900" y="6835822"/>
            <a:ext cx="11726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gal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000" y="6261100"/>
            <a:ext cx="7072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lac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endParaRPr sz="2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27200" y="6261100"/>
            <a:ext cx="6621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  <p:sp>
        <p:nvSpPr>
          <p:cNvPr id="199" name="Shape 199"/>
          <p:cNvSpPr/>
          <p:nvPr/>
        </p:nvSpPr>
        <p:spPr>
          <a:xfrm>
            <a:off x="3581400" y="5676900"/>
            <a:ext cx="6280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" y="2080678"/>
            <a:ext cx="7653866" cy="78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891" y="1460500"/>
            <a:ext cx="5682510" cy="80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8000" y="163345"/>
            <a:ext cx="111887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Il confronto di studi di coniugazione interrotta in ceppi differenti Hfr, confermano che il cromosoma batterico </a:t>
            </a:r>
          </a:p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è </a:t>
            </a:r>
            <a:r>
              <a:rPr sz="3600">
                <a:solidFill>
                  <a:srgbClr val="00C7FC"/>
                </a:solidFill>
              </a:rPr>
              <a:t>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-321737" y="4893727"/>
            <a:ext cx="7975593" cy="516466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5" y="3641724"/>
            <a:ext cx="6367254" cy="5857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099" y="2476500"/>
            <a:ext cx="5461001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800" y="543540"/>
            <a:ext cx="12547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L’analisi di ricombinazione negli incroci Hfr migliora l’accuratezza della mappatura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201799"/>
            <a:ext cx="9994900" cy="85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-664468" y="-98038"/>
            <a:ext cx="14312901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genetica batterica può utilizzare uno speciale tipo di plasmide conosciuto come </a:t>
            </a:r>
            <a:r>
              <a:rPr sz="4800">
                <a:solidFill>
                  <a:srgbClr val="FFB43F"/>
                </a:solidFill>
                <a:latin typeface="Arial"/>
                <a:ea typeface="Arial"/>
                <a:cs typeface="Arial"/>
              </a:rPr>
              <a:t>F′</a:t>
            </a:r>
            <a:r>
              <a:rPr>
                <a:latin typeface="Arial"/>
                <a:ea typeface="Arial"/>
                <a:cs typeface="Arial"/>
              </a:rPr>
              <a:t> per gli studi di complementazione genetica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7276866" y="4330700"/>
            <a:ext cx="399491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Diploidi parziali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749300"/>
            <a:ext cx="12702717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634953"/>
            <a:ext cx="11264556" cy="84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25" y="1728486"/>
            <a:ext cx="8251944" cy="57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7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111"/>
            <a:ext cx="12258048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1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-342900"/>
            <a:ext cx="7823200" cy="10125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0" y="551979"/>
            <a:ext cx="8833827" cy="3732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30" y="4855557"/>
            <a:ext cx="8392135" cy="39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2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66" y="1027461"/>
            <a:ext cx="10128154" cy="63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5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5677" y="-3690149"/>
            <a:ext cx="9227411" cy="6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7426"/>
      </p:ext>
    </p:extLst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-121479"/>
            <a:ext cx="5930900" cy="97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76918" y="198577"/>
            <a:ext cx="543560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La Trasduzione Generalizzata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749300"/>
            <a:ext cx="10058400" cy="8250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1104900" y="4851400"/>
            <a:ext cx="11023600" cy="4267200"/>
            <a:chOff x="0" y="0"/>
            <a:chExt cx="11023600" cy="42672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1023600" cy="4267200"/>
            </a:xfrm>
            <a:prstGeom prst="rect">
              <a:avLst/>
            </a:prstGeom>
            <a:solidFill>
              <a:srgbClr val="F6FEF2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026697" y="1574800"/>
              <a:ext cx="6722873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A3D7"/>
                  </a:solidFill>
                </a:defRPr>
              </a:lvl1pPr>
            </a:lstStyle>
            <a:p>
              <a:r>
                <a:t>Qual è la mappa genetica??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1" grpId="2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443270"/>
            <a:ext cx="8204200" cy="88658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295900" y="4381500"/>
            <a:ext cx="1295400" cy="444500"/>
          </a:xfrm>
          <a:prstGeom prst="rect">
            <a:avLst/>
          </a:prstGeom>
          <a:solidFill>
            <a:srgbClr val="38A833">
              <a:alpha val="56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76200"/>
            <a:ext cx="13271500" cy="960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28600" y="-345143"/>
            <a:ext cx="12763500" cy="10443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Confronto fra la trasduzione generalizzata</a:t>
            </a: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e specializzata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Le particelle fagiche che agiscono come agenti della trasduzione generalizzata differiscono in modo significativo dalle particelle che portano a termine la trasduzione specializzata.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1. I fagi </a:t>
            </a:r>
            <a:r>
              <a:rPr>
                <a:solidFill>
                  <a:srgbClr val="FF8C82"/>
                </a:solidFill>
                <a:latin typeface="Arial"/>
                <a:ea typeface="Arial"/>
                <a:cs typeface="Arial"/>
              </a:rPr>
              <a:t>trasducenti generalizzati</a:t>
            </a:r>
            <a:r>
              <a:rPr>
                <a:latin typeface="Arial"/>
                <a:ea typeface="Arial"/>
                <a:cs typeface="Arial"/>
              </a:rPr>
              <a:t> prendono il DNA del donatore batterico durante il ciclo litico, nel momento in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cui il DNA viene impacchettato nel capside proteico; i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fagi </a:t>
            </a:r>
            <a:r>
              <a:rPr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>
                <a:latin typeface="Arial"/>
                <a:ea typeface="Arial"/>
                <a:cs typeface="Arial"/>
              </a:rPr>
              <a:t>prendono il DNA del donatore batterico durante la transizione dal ciclo lisogenico al ciclo litico.</a:t>
            </a:r>
          </a:p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2. </a:t>
            </a:r>
            <a:r>
              <a:rPr>
                <a:solidFill>
                  <a:srgbClr val="F4A4C0"/>
                </a:solidFill>
                <a:latin typeface="Arial"/>
                <a:ea typeface="Arial"/>
                <a:cs typeface="Arial"/>
              </a:rPr>
              <a:t>I fagi trasducenti generalizzati</a:t>
            </a:r>
            <a:r>
              <a:rPr>
                <a:latin typeface="Arial"/>
                <a:ea typeface="Arial"/>
                <a:cs typeface="Arial"/>
              </a:rPr>
              <a:t> possono trasferire qualsiasi gene batterico o gruppo di geni contenuti in un frammento di giuste dimensioni del DNA del cromosoma batterico; i fagi </a:t>
            </a:r>
            <a:r>
              <a:rPr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>
                <a:latin typeface="Arial"/>
                <a:ea typeface="Arial"/>
                <a:cs typeface="Arial"/>
              </a:rPr>
              <a:t>possono trasferire solo quei geni vicini ai siti, per ogni fago, dove esso si inserisce nel cromosoma batterico.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4735" y="3245584"/>
            <a:ext cx="6502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tutoraggio 13 maggio</a:t>
            </a:r>
          </a:p>
          <a:p>
            <a:r>
              <a:rPr lang="en-US">
                <a:latin typeface="Arial"/>
                <a:cs typeface="Arial"/>
              </a:rPr>
              <a:t>https://doodle.com/poll/9b83a6n5fgnfg6u5</a:t>
            </a:r>
          </a:p>
        </p:txBody>
      </p:sp>
    </p:spTree>
    <p:extLst>
      <p:ext uri="{BB962C8B-B14F-4D97-AF65-F5344CB8AC3E}">
        <p14:creationId xmlns:p14="http://schemas.microsoft.com/office/powerpoint/2010/main" val="4041456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5" y="3117963"/>
            <a:ext cx="10733793" cy="19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806700"/>
            <a:ext cx="6080694" cy="416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7620000" y="213170"/>
            <a:ext cx="4914901" cy="9324531"/>
            <a:chOff x="0" y="0"/>
            <a:chExt cx="4914900" cy="9324529"/>
          </a:xfrm>
        </p:grpSpPr>
        <p:pic>
          <p:nvPicPr>
            <p:cNvPr id="13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" y="0"/>
              <a:ext cx="4863227" cy="8252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98677"/>
              <a:ext cx="4914901" cy="102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901700" y="265172"/>
            <a:ext cx="5680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Il genoma dei batteri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36600" y="2652414"/>
            <a:ext cx="10972800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la </a:t>
            </a:r>
            <a:r>
              <a:rPr i="1">
                <a:solidFill>
                  <a:srgbClr val="FF8647"/>
                </a:solidFill>
                <a:latin typeface="Arial"/>
                <a:ea typeface="Arial"/>
                <a:cs typeface="Arial"/>
              </a:rPr>
              <a:t>morfologia della colonia</a:t>
            </a:r>
            <a:r>
              <a:rPr>
                <a:latin typeface="Arial"/>
                <a:ea typeface="Arial"/>
                <a:cs typeface="Arial"/>
              </a:rPr>
              <a:t>,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conferiscono </a:t>
            </a:r>
            <a:r>
              <a:rPr i="1">
                <a:solidFill>
                  <a:srgbClr val="BE38F3"/>
                </a:solidFill>
                <a:latin typeface="Arial"/>
                <a:ea typeface="Arial"/>
                <a:cs typeface="Arial"/>
              </a:rPr>
              <a:t>resistenza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agli agenti battericidi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creano </a:t>
            </a:r>
            <a:r>
              <a:rPr i="1">
                <a:solidFill>
                  <a:srgbClr val="FFFC41"/>
                </a:solidFill>
                <a:latin typeface="Arial"/>
                <a:ea typeface="Arial"/>
                <a:cs typeface="Arial"/>
              </a:rPr>
              <a:t>auxotrofi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incapaci di crescere e riprodursi su un terreno minimo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</a:t>
            </a:r>
            <a:r>
              <a:rPr i="1">
                <a:latin typeface="Arial"/>
                <a:ea typeface="Arial"/>
                <a:cs typeface="Arial"/>
              </a:rPr>
              <a:t>l’abilità della cellula di scindere e utilizzare composti chimici complessi </a:t>
            </a:r>
            <a:r>
              <a:rPr>
                <a:latin typeface="Arial"/>
                <a:ea typeface="Arial"/>
                <a:cs typeface="Arial"/>
              </a:rPr>
              <a:t>presenti nell’ambiente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nei geni </a:t>
            </a:r>
            <a:r>
              <a:rPr i="1">
                <a:latin typeface="Arial"/>
                <a:ea typeface="Arial"/>
                <a:cs typeface="Arial"/>
              </a:rPr>
              <a:t>essenziali </a:t>
            </a:r>
            <a:r>
              <a:rPr>
                <a:latin typeface="Arial"/>
                <a:ea typeface="Arial"/>
                <a:cs typeface="Arial"/>
              </a:rPr>
              <a:t>i cui prodotti proteici sono richiesti in tutte le condizioni di crescita</a:t>
            </a:r>
          </a:p>
        </p:txBody>
      </p:sp>
      <p:sp>
        <p:nvSpPr>
          <p:cNvPr id="145" name="Shape 145"/>
          <p:cNvSpPr/>
          <p:nvPr/>
        </p:nvSpPr>
        <p:spPr>
          <a:xfrm>
            <a:off x="2451100" y="-152400"/>
            <a:ext cx="75438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Trovare mutazioni nei geni batterici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96900" y="2240182"/>
            <a:ext cx="115062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spontanee in geni batterici specifici avvengono raramente, in una cellula su 10</a:t>
            </a:r>
            <a:r>
              <a:rPr baseline="31999">
                <a:latin typeface="Arial"/>
                <a:ea typeface="Arial"/>
                <a:cs typeface="Arial"/>
              </a:rPr>
              <a:t>6</a:t>
            </a:r>
            <a:r>
              <a:rPr>
                <a:latin typeface="Arial"/>
                <a:ea typeface="Arial"/>
                <a:cs typeface="Arial"/>
              </a:rPr>
              <a:t>, fino a una su 10</a:t>
            </a:r>
            <a:r>
              <a:rPr baseline="31999">
                <a:latin typeface="Arial"/>
                <a:ea typeface="Arial"/>
                <a:cs typeface="Arial"/>
              </a:rPr>
              <a:t>8</a:t>
            </a:r>
            <a:r>
              <a:rPr>
                <a:latin typeface="Arial"/>
                <a:ea typeface="Arial"/>
                <a:cs typeface="Arial"/>
              </a:rPr>
              <a:t>, a seconda del gene. Sarebbe praticamente impossibile identificare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tali mutazioni rare, se si dovesse controllare il fenotipo di un milione, o cento milioni di colonie, attraverso il trasferimento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individuale di ciascuna con uno stecchino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9900" y="1757917"/>
            <a:ext cx="11734800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>
                <a:latin typeface="Arial"/>
                <a:ea typeface="Arial"/>
                <a:cs typeface="Arial"/>
              </a:rPr>
              <a:t>1. La 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di piastra 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(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plating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) </a:t>
            </a:r>
            <a:r>
              <a:rPr sz="3600">
                <a:latin typeface="Arial"/>
                <a:ea typeface="Arial"/>
                <a:cs typeface="Arial"/>
              </a:rPr>
              <a:t>permette il simultaneo trasferimento di migliaia di colonie da una piastra all’altra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latin typeface="Arial"/>
              <a:ea typeface="Arial"/>
              <a:cs typeface="Arial"/>
            </a:endParaRPr>
          </a:p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2. </a:t>
            </a:r>
            <a:r>
              <a:rPr sz="3600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I </a:t>
            </a:r>
            <a:r>
              <a:rPr sz="3600" i="1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trattamenti con i mutageni </a:t>
            </a: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incrementano la frequenza con cui una mutazione appare in un gene nella popolazione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Trebuchet MS"/>
            </a:endParaRP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3. </a:t>
            </a:r>
            <a:r>
              <a:rPr>
                <a:solidFill>
                  <a:srgbClr val="F5EC00"/>
                </a:solidFill>
              </a:rPr>
              <a:t>L’</a:t>
            </a:r>
            <a:r>
              <a:rPr i="1">
                <a:solidFill>
                  <a:srgbClr val="F5EC00"/>
                </a:solidFill>
              </a:rPr>
              <a:t>arricchimento</a:t>
            </a:r>
            <a:r>
              <a:rPr i="1"/>
              <a:t> </a:t>
            </a:r>
            <a:r>
              <a:t>incrementa la proporzione di cellule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mutanti in una popolazione, esponendola agli agenti che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uccidono le cellule selvatiche.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4. Selezione di fenotipi mutanti visibili su piastre di Petri</a:t>
            </a:r>
          </a:p>
        </p:txBody>
      </p:sp>
      <p:sp>
        <p:nvSpPr>
          <p:cNvPr id="150" name="Shape 150"/>
          <p:cNvSpPr/>
          <p:nvPr/>
        </p:nvSpPr>
        <p:spPr>
          <a:xfrm>
            <a:off x="2235723" y="247650"/>
            <a:ext cx="76835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Trucchi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51" y="1915246"/>
            <a:ext cx="12020409" cy="46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6847</TotalTime>
  <Words>688</Words>
  <Application>Microsoft Macintosh PowerPoint</Application>
  <PresentationFormat>Personalizzato</PresentationFormat>
  <Paragraphs>67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White</vt:lpstr>
      <vt:lpstr>Corso di Genetica -Lezione 12-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15- Cenci</dc:title>
  <cp:lastModifiedBy>Giovanni Cenci</cp:lastModifiedBy>
  <cp:revision>25</cp:revision>
  <dcterms:modified xsi:type="dcterms:W3CDTF">2020-05-13T14:03:58Z</dcterms:modified>
</cp:coreProperties>
</file>