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94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000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2</a:t>
            </a:r>
            <a: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196994"/>
            <a:ext cx="6769100" cy="934597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01600" y="3492500"/>
            <a:ext cx="49530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Nel 1965, Nirenberg e Philip Leder usarono corti mRNA sintetici, lunghi soltanto tre nucleotidi</a:t>
            </a:r>
          </a:p>
        </p:txBody>
      </p:sp>
    </p:spTree>
    <p:extLst>
      <p:ext uri="{BB962C8B-B14F-4D97-AF65-F5344CB8AC3E}">
        <p14:creationId xmlns:p14="http://schemas.microsoft.com/office/powerpoint/2010/main" val="39102053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0" y="2298700"/>
            <a:ext cx="7035800" cy="4356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6892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50800" y="-215900"/>
            <a:ext cx="12533049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Una successione di codoni non sovrapposti costituisce la cornice di lettura</a:t>
            </a:r>
          </a:p>
        </p:txBody>
      </p:sp>
      <p:sp>
        <p:nvSpPr>
          <p:cNvPr id="135" name="Shape 135"/>
          <p:cNvSpPr/>
          <p:nvPr/>
        </p:nvSpPr>
        <p:spPr>
          <a:xfrm>
            <a:off x="505387" y="2476500"/>
            <a:ext cx="11994026" cy="848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9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codone è composto da più di un nucleotide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FFB43F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B43F"/>
                </a:solidFill>
              </a:rPr>
              <a:t>Ciascun nucleotide fa parte di un solo codone</a:t>
            </a: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96D35F"/>
                </a:solidFill>
              </a:rPr>
              <a:t>Un codone è composto da tre nucleotidi, e il punto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96D35F"/>
                </a:solidFill>
              </a:rPr>
              <a:t>di inizio di ciascun gene stabilisce il registro di lettura</a:t>
            </a: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maggior parte degli aminoacidi sono specificati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FFF"/>
                </a:solidFill>
              </a:rPr>
              <a:t>da più di un codone</a:t>
            </a: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C41"/>
                </a:solidFill>
              </a:rPr>
              <a:t>La maggior parte degli aminoacidi sono specificati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C41"/>
                </a:solidFill>
              </a:rPr>
              <a:t>da più di un codone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FFFC41"/>
              </a:solidFill>
            </a:endParaRPr>
          </a:p>
          <a:p>
            <a:pPr algn="l">
              <a:defRPr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FFFC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2057400" y="260350"/>
            <a:ext cx="93472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b="1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Usare la genetica per verificare il codice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499" y="2480185"/>
            <a:ext cx="6433706" cy="515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3350" y="2164809"/>
            <a:ext cx="6014214" cy="5788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79400" y="476250"/>
            <a:ext cx="12230100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decifrazione del codice: le manipolazioni biochimiche hanno rivelato a quali aminoacidi corrispondono i diversi codoni</a:t>
            </a:r>
          </a:p>
        </p:txBody>
      </p:sp>
      <p:sp>
        <p:nvSpPr>
          <p:cNvPr id="142" name="Shape 142"/>
          <p:cNvSpPr/>
          <p:nvPr/>
        </p:nvSpPr>
        <p:spPr>
          <a:xfrm>
            <a:off x="1143000" y="3759199"/>
            <a:ext cx="10261600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scoperta dell’RNA messaggero, la molecola per il trasporto dell’informazione genetica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direzione 5′-3′ nell’mRNA corrisponde alla direzione N-terminale-C-terminale di un polipeptide</a:t>
            </a:r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 codoni non senso determinano la terminazione</a:t>
            </a:r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 una catena polipeptidica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850900" y="107949"/>
            <a:ext cx="1038860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Il codice genetico: sommario</a:t>
            </a:r>
          </a:p>
        </p:txBody>
      </p:sp>
      <p:sp>
        <p:nvSpPr>
          <p:cNvPr id="145" name="Shape 145"/>
          <p:cNvSpPr/>
          <p:nvPr/>
        </p:nvSpPr>
        <p:spPr>
          <a:xfrm>
            <a:off x="127000" y="1257300"/>
            <a:ext cx="127635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F5EC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codice consiste di </a:t>
            </a:r>
            <a:r>
              <a:rPr i="1"/>
              <a:t>codoni di triplette</a:t>
            </a:r>
            <a:r>
              <a:t>, ognuno dei quali specifica un aminoacido</a:t>
            </a:r>
          </a:p>
        </p:txBody>
      </p:sp>
      <p:sp>
        <p:nvSpPr>
          <p:cNvPr id="146" name="Shape 146"/>
          <p:cNvSpPr/>
          <p:nvPr/>
        </p:nvSpPr>
        <p:spPr>
          <a:xfrm>
            <a:off x="190500" y="2584450"/>
            <a:ext cx="61885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 codoni sono </a:t>
            </a:r>
            <a:r>
              <a:rPr i="1"/>
              <a:t>non sovrapposti</a:t>
            </a:r>
          </a:p>
        </p:txBody>
      </p:sp>
      <p:sp>
        <p:nvSpPr>
          <p:cNvPr id="147" name="Shape 147"/>
          <p:cNvSpPr/>
          <p:nvPr/>
        </p:nvSpPr>
        <p:spPr>
          <a:xfrm>
            <a:off x="63500" y="4464050"/>
            <a:ext cx="112395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codice include tre </a:t>
            </a:r>
            <a:r>
              <a:rPr i="1"/>
              <a:t>codoni di stop</a:t>
            </a:r>
            <a:r>
              <a:t>, o </a:t>
            </a:r>
            <a:r>
              <a:rPr i="1"/>
              <a:t>non senso</a:t>
            </a:r>
            <a:r>
              <a:t>: UAA,</a:t>
            </a:r>
          </a:p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UAG e UGA.</a:t>
            </a:r>
          </a:p>
        </p:txBody>
      </p:sp>
      <p:sp>
        <p:nvSpPr>
          <p:cNvPr id="148" name="Shape 148"/>
          <p:cNvSpPr/>
          <p:nvPr/>
        </p:nvSpPr>
        <p:spPr>
          <a:xfrm>
            <a:off x="152400" y="3251200"/>
            <a:ext cx="117856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F1C9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codice è </a:t>
            </a:r>
            <a:r>
              <a:rPr i="1"/>
              <a:t>degenerato</a:t>
            </a:r>
            <a:r>
              <a:t>, cioè, in molti casi lo stesso aminoacido è specificato da più di un codone</a:t>
            </a:r>
          </a:p>
        </p:txBody>
      </p:sp>
      <p:sp>
        <p:nvSpPr>
          <p:cNvPr id="149" name="Shape 149"/>
          <p:cNvSpPr/>
          <p:nvPr/>
        </p:nvSpPr>
        <p:spPr>
          <a:xfrm>
            <a:off x="266700" y="5848350"/>
            <a:ext cx="91835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Prevede l’esistenza di un registro di lettura</a:t>
            </a:r>
          </a:p>
        </p:txBody>
      </p:sp>
      <p:sp>
        <p:nvSpPr>
          <p:cNvPr id="150" name="Shape 150"/>
          <p:cNvSpPr/>
          <p:nvPr/>
        </p:nvSpPr>
        <p:spPr>
          <a:xfrm>
            <a:off x="279400" y="6502400"/>
            <a:ext cx="123063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ogni codone viene interpretato in maniera sequenziale in un aminoacido</a:t>
            </a:r>
          </a:p>
        </p:txBody>
      </p:sp>
      <p:sp>
        <p:nvSpPr>
          <p:cNvPr id="151" name="Shape 151"/>
          <p:cNvSpPr/>
          <p:nvPr/>
        </p:nvSpPr>
        <p:spPr>
          <a:xfrm>
            <a:off x="304800" y="8077200"/>
            <a:ext cx="124841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Ci sono tre modi in cui le mutazioni possono modificare il messaggio codificato in una sequenza di nucleotidi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432714"/>
            <a:ext cx="13042900" cy="6695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66700" y="279399"/>
            <a:ext cx="127000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C6824B"/>
                </a:solidFill>
              </a:rPr>
              <a:t>Le mutazioni nella sequenza codificante di</a:t>
            </a:r>
          </a:p>
          <a:p>
            <a:pPr algn="l">
              <a:defRPr sz="48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C6824B"/>
                </a:solidFill>
              </a:rPr>
              <a:t>un gene possono alterare il prodotto genico</a:t>
            </a:r>
          </a:p>
        </p:txBody>
      </p:sp>
      <p:sp>
        <p:nvSpPr>
          <p:cNvPr id="156" name="Shape 156"/>
          <p:cNvSpPr/>
          <p:nvPr/>
        </p:nvSpPr>
        <p:spPr>
          <a:xfrm>
            <a:off x="381000" y="2286000"/>
            <a:ext cx="118110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Le mutazioni </a:t>
            </a:r>
            <a:r>
              <a:rPr>
                <a:solidFill>
                  <a:srgbClr val="00C7FC"/>
                </a:solidFill>
              </a:rPr>
              <a:t>silenti</a:t>
            </a:r>
            <a:r>
              <a:t>: non alterano la codificazione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degli aminoacidi</a:t>
            </a:r>
          </a:p>
        </p:txBody>
      </p:sp>
      <p:sp>
        <p:nvSpPr>
          <p:cNvPr id="157" name="Shape 157"/>
          <p:cNvSpPr/>
          <p:nvPr/>
        </p:nvSpPr>
        <p:spPr>
          <a:xfrm>
            <a:off x="406400" y="3898900"/>
            <a:ext cx="106045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C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mutazioni di </a:t>
            </a:r>
            <a:r>
              <a:rPr>
                <a:solidFill>
                  <a:srgbClr val="FF6A00"/>
                </a:solidFill>
              </a:rPr>
              <a:t>senso</a:t>
            </a:r>
            <a:r>
              <a:t> sostituiscono un aminoacido</a:t>
            </a:r>
          </a:p>
          <a:p>
            <a:pPr algn="l">
              <a:defRPr sz="3600">
                <a:solidFill>
                  <a:srgbClr val="FFFC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 un altro</a:t>
            </a:r>
          </a:p>
        </p:txBody>
      </p:sp>
      <p:sp>
        <p:nvSpPr>
          <p:cNvPr id="158" name="Shape 158"/>
          <p:cNvSpPr/>
          <p:nvPr/>
        </p:nvSpPr>
        <p:spPr>
          <a:xfrm>
            <a:off x="317500" y="5410200"/>
            <a:ext cx="12498214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mutazioni </a:t>
            </a:r>
            <a:r>
              <a:rPr>
                <a:solidFill>
                  <a:srgbClr val="FFFFFF"/>
                </a:solidFill>
              </a:rPr>
              <a:t>non senso</a:t>
            </a:r>
            <a:r>
              <a:t>:  cambiano un codone che specifica</a:t>
            </a:r>
          </a:p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 aminoacido in codone di stop</a:t>
            </a:r>
          </a:p>
        </p:txBody>
      </p:sp>
      <p:sp>
        <p:nvSpPr>
          <p:cNvPr id="159" name="Shape 159"/>
          <p:cNvSpPr/>
          <p:nvPr/>
        </p:nvSpPr>
        <p:spPr>
          <a:xfrm>
            <a:off x="317500" y="7124700"/>
            <a:ext cx="119380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mutazioni </a:t>
            </a:r>
            <a:r>
              <a:rPr>
                <a:solidFill>
                  <a:srgbClr val="77BB41"/>
                </a:solidFill>
              </a:rPr>
              <a:t>frameshift:</a:t>
            </a:r>
            <a:r>
              <a:t> derivano dall’inserzione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 dalla delezione di nucleotidi all’interno della sequenza codificante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39700" y="63499"/>
            <a:ext cx="1087120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defRPr sz="5000"/>
            </a:pPr>
            <a:r>
              <a:rPr sz="5500"/>
              <a:t>Il codice genetico è quasi, ma non del tutto, universale</a:t>
            </a:r>
          </a:p>
        </p:txBody>
      </p:sp>
      <p:sp>
        <p:nvSpPr>
          <p:cNvPr id="162" name="Shape 162"/>
          <p:cNvSpPr/>
          <p:nvPr/>
        </p:nvSpPr>
        <p:spPr>
          <a:xfrm>
            <a:off x="682153" y="2006600"/>
            <a:ext cx="10629901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Nei protozoi ciliati, i codoni UAA e UGA, che nella maggior parte degli organismi sono codoni non senso, specificano l’aminoacido glutamina; in altri ciliati, UGA, che rappresenta il terzo codone di stop in molti organismi, specifica la cisteina.</a:t>
            </a:r>
          </a:p>
        </p:txBody>
      </p:sp>
      <p:sp>
        <p:nvSpPr>
          <p:cNvPr id="163" name="Shape 163"/>
          <p:cNvSpPr/>
          <p:nvPr/>
        </p:nvSpPr>
        <p:spPr>
          <a:xfrm>
            <a:off x="685800" y="6604000"/>
            <a:ext cx="103759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53D5F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Nei mitocondri di lievito, CUA specifica la treonina invece della leucina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01600" y="2082800"/>
            <a:ext cx="114173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Come le mutazioni influenzano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l’espressione genica</a:t>
            </a:r>
          </a:p>
        </p:txBody>
      </p:sp>
      <p:sp>
        <p:nvSpPr>
          <p:cNvPr id="166" name="Shape 166"/>
          <p:cNvSpPr/>
          <p:nvPr/>
        </p:nvSpPr>
        <p:spPr>
          <a:xfrm>
            <a:off x="457200" y="4864100"/>
            <a:ext cx="11468100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Le mutazioni che alterano le coppie nucleotidiche del DNA possono modificare uno qualsiasi dei passaggi, o dei prodotti, dell’espressione genica.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003300" y="1066800"/>
            <a:ext cx="9588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6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96D35F"/>
                </a:solidFill>
              </a:rPr>
              <a:t>Il codice genetico</a:t>
            </a:r>
            <a:r>
              <a:t>:</a:t>
            </a:r>
          </a:p>
        </p:txBody>
      </p:sp>
      <p:sp>
        <p:nvSpPr>
          <p:cNvPr id="135" name="Shape 135"/>
          <p:cNvSpPr/>
          <p:nvPr/>
        </p:nvSpPr>
        <p:spPr>
          <a:xfrm>
            <a:off x="876300" y="2851150"/>
            <a:ext cx="10668000" cy="581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■ Come triplette dei quattro nucleotidi specificano 20 aminoacidi, rendendo possibile la traduzione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dell’informazione da catena nucleotidica a sequenza di aminoacidi.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■ </a:t>
            </a:r>
            <a:r>
              <a:rPr>
                <a:solidFill>
                  <a:srgbClr val="FFFFFF"/>
                </a:solidFill>
              </a:rPr>
              <a:t>Come le mutazioni influenzano l’informazione e l’espressione genica</a:t>
            </a:r>
            <a: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697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1968500" y="2019299"/>
            <a:ext cx="9055100" cy="372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Anche se situate all’esterno della sequenza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codificante di un gene le mutazioni possono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alterare l’espressione genica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27000" y="469900"/>
            <a:ext cx="127381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Mutazioni nei geni che codificano le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molecole necessarie all’espressione possono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influenzare la trascrizione, lo splicing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dell’mRNA oppure la traduzione</a:t>
            </a:r>
          </a:p>
        </p:txBody>
      </p:sp>
      <p:sp>
        <p:nvSpPr>
          <p:cNvPr id="171" name="Shape 171"/>
          <p:cNvSpPr/>
          <p:nvPr/>
        </p:nvSpPr>
        <p:spPr>
          <a:xfrm>
            <a:off x="215900" y="3632199"/>
            <a:ext cx="12230100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Mutazioni in geni che codificano proteine o RNA coinvolti</a:t>
            </a:r>
          </a:p>
          <a:p>
            <a: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nell’espressione genica sono generalmente letali</a:t>
            </a:r>
          </a:p>
          <a:p>
            <a: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457200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Mutazioni in geni dei tRNA possono sopprimere</a:t>
            </a:r>
          </a:p>
          <a:p>
            <a:pPr algn="l" defTabSz="457200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mutazioni in geni che codificano proteine</a:t>
            </a:r>
          </a:p>
          <a:p>
            <a:pPr algn="l" defTabSz="457200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7950" y="-95250"/>
            <a:ext cx="72009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523375" y="438150"/>
            <a:ext cx="476425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318250"/>
            <a:ext cx="769883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Un  allele selvatico non fornisce una quantità sufficiente di prodotto genico (mutazione </a:t>
            </a:r>
            <a:r>
              <a:rPr i="1"/>
              <a:t>T </a:t>
            </a:r>
            <a:r>
              <a:t>in topo)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557437" y="514350"/>
            <a:ext cx="818202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8100" y="2124133"/>
            <a:ext cx="4639558" cy="44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784" y="2044634"/>
            <a:ext cx="4474700" cy="44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3372221" y="260350"/>
            <a:ext cx="697155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Mutazione Neomorfe</a:t>
            </a:r>
          </a:p>
        </p:txBody>
      </p:sp>
      <p:sp>
        <p:nvSpPr>
          <p:cNvPr id="187" name="Shape 187"/>
          <p:cNvSpPr/>
          <p:nvPr/>
        </p:nvSpPr>
        <p:spPr>
          <a:xfrm>
            <a:off x="1481146" y="6509926"/>
            <a:ext cx="10686119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t>Generano un fenotipo nuovo. Alcune mutazioni neomorfe causano la produzione di proteine con una funzione nuova, mentre altre inducono i geni a esprimere la normale proteina in tempi e luoghi inappropriati 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(Espressione Ectopica)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524000"/>
            <a:ext cx="6350000" cy="638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5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927100" y="508000"/>
            <a:ext cx="1114425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codice genetico, una tripletta</a:t>
            </a:r>
          </a:p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 nucleotidi codifica per un aminoacido</a:t>
            </a:r>
          </a:p>
        </p:txBody>
      </p:sp>
      <p:pic>
        <p:nvPicPr>
          <p:cNvPr id="14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5100" y="2171700"/>
            <a:ext cx="4864100" cy="640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58935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-101600" y="-203200"/>
            <a:ext cx="127762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sequenza nucleotidica di un gene è</a:t>
            </a:r>
          </a:p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co-lineare con la sequenza aminoacidica del polipeptide codificato</a:t>
            </a:r>
          </a:p>
        </p:txBody>
      </p:sp>
      <p:pic>
        <p:nvPicPr>
          <p:cNvPr id="14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2095500"/>
            <a:ext cx="8475336" cy="55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7213" y="7721600"/>
            <a:ext cx="1290192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Yanofsky</a:t>
            </a:r>
          </a:p>
        </p:txBody>
      </p:sp>
      <p:sp>
        <p:nvSpPr>
          <p:cNvPr id="145" name="Shape 145"/>
          <p:cNvSpPr/>
          <p:nvPr/>
        </p:nvSpPr>
        <p:spPr>
          <a:xfrm>
            <a:off x="8597900" y="2095500"/>
            <a:ext cx="4279900" cy="454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mutazioni puntiformi modificano soltanto una singola coppia nucleotidica 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maggior parte delle mutazioni puntiformi influenza un singolo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aminoacido in un polipeptide, </a:t>
            </a:r>
          </a:p>
        </p:txBody>
      </p:sp>
      <p:sp>
        <p:nvSpPr>
          <p:cNvPr id="146" name="Shape 146"/>
          <p:cNvSpPr/>
          <p:nvPr/>
        </p:nvSpPr>
        <p:spPr>
          <a:xfrm rot="5401503">
            <a:off x="9810681" y="6661213"/>
            <a:ext cx="965201" cy="977901"/>
          </a:xfrm>
          <a:prstGeom prst="rightArrow">
            <a:avLst>
              <a:gd name="adj1" fmla="val 32000"/>
              <a:gd name="adj2" fmla="val 57895"/>
            </a:avLst>
          </a:prstGeom>
          <a:blipFill>
            <a:blip r:embed="rId3"/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5694877" y="7861300"/>
            <a:ext cx="7251701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ogni nucleotide in un gene </a:t>
            </a:r>
          </a:p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deve influenzare l’identità di un solo aminoacido</a:t>
            </a:r>
          </a:p>
        </p:txBody>
      </p:sp>
    </p:spTree>
    <p:extLst>
      <p:ext uri="{BB962C8B-B14F-4D97-AF65-F5344CB8AC3E}">
        <p14:creationId xmlns:p14="http://schemas.microsoft.com/office/powerpoint/2010/main" val="12111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6" grpId="0" animBg="1" advAuto="0"/>
      <p:bldP spid="14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1257300"/>
            <a:ext cx="8839200" cy="646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09342" y="7721600"/>
            <a:ext cx="545236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A3D7"/>
                </a:solidFill>
              </a:defRPr>
            </a:lvl1pPr>
          </a:lstStyle>
          <a:p>
            <a:r>
              <a:t>Crick e Brenner, 1955</a:t>
            </a:r>
          </a:p>
        </p:txBody>
      </p:sp>
    </p:spTree>
    <p:extLst>
      <p:ext uri="{BB962C8B-B14F-4D97-AF65-F5344CB8AC3E}">
        <p14:creationId xmlns:p14="http://schemas.microsoft.com/office/powerpoint/2010/main" val="36222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65100"/>
            <a:ext cx="5323225" cy="693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4935" y="1149349"/>
            <a:ext cx="5673438" cy="497301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473200" y="7366000"/>
            <a:ext cx="100584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Il fatto che la soppressione intragenica funzioni più spesso di quanto dovrebbe suggerisce che, almeno per alcuni aminoacidi, il codice prevede più di un codone</a:t>
            </a:r>
          </a:p>
        </p:txBody>
      </p:sp>
      <p:sp>
        <p:nvSpPr>
          <p:cNvPr id="155" name="Shape 155"/>
          <p:cNvSpPr/>
          <p:nvPr/>
        </p:nvSpPr>
        <p:spPr>
          <a:xfrm>
            <a:off x="5912638" y="330200"/>
            <a:ext cx="527558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mutazioni frameshift</a:t>
            </a:r>
          </a:p>
        </p:txBody>
      </p:sp>
    </p:spTree>
    <p:extLst>
      <p:ext uri="{BB962C8B-B14F-4D97-AF65-F5344CB8AC3E}">
        <p14:creationId xmlns:p14="http://schemas.microsoft.com/office/powerpoint/2010/main" val="392762763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427362" y="1333500"/>
            <a:ext cx="12131279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La scoperta dell’RNA messaggero</a:t>
            </a:r>
          </a:p>
        </p:txBody>
      </p:sp>
      <p:sp>
        <p:nvSpPr>
          <p:cNvPr id="158" name="Shape 158"/>
          <p:cNvSpPr/>
          <p:nvPr/>
        </p:nvSpPr>
        <p:spPr>
          <a:xfrm>
            <a:off x="571500" y="3937000"/>
            <a:ext cx="11341100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sistemi</a:t>
            </a:r>
          </a:p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per la traduzione </a:t>
            </a:r>
            <a:r>
              <a:rPr i="1"/>
              <a:t>in vitro</a:t>
            </a:r>
          </a:p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i="1"/>
          </a:p>
          <a:p>
            <a:pPr algn="l" defTabSz="457200">
              <a:defRPr sz="4800">
                <a:solidFill>
                  <a:srgbClr val="FFB43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sintesi di mRNA artificiali che contenevano solo pochissimi codoni di composizione</a:t>
            </a:r>
          </a:p>
          <a:p>
            <a:pPr algn="l" defTabSz="457200">
              <a:defRPr sz="4800">
                <a:solidFill>
                  <a:srgbClr val="FFB43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nota.</a:t>
            </a:r>
          </a:p>
        </p:txBody>
      </p:sp>
    </p:spTree>
    <p:extLst>
      <p:ext uri="{BB962C8B-B14F-4D97-AF65-F5344CB8AC3E}">
        <p14:creationId xmlns:p14="http://schemas.microsoft.com/office/powerpoint/2010/main" val="35114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930400"/>
            <a:ext cx="5664200" cy="773567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596900" y="63500"/>
            <a:ext cx="110744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L’uso di mRNA sintetici e della traduzione </a:t>
            </a:r>
            <a:r>
              <a:rPr i="1"/>
              <a:t>in vitro </a:t>
            </a:r>
            <a:r>
              <a:t>per scoprire quali aminoacidi corrispondono ai codoni</a:t>
            </a:r>
          </a:p>
        </p:txBody>
      </p:sp>
      <p:sp>
        <p:nvSpPr>
          <p:cNvPr id="163" name="Shape 163"/>
          <p:cNvSpPr/>
          <p:nvPr/>
        </p:nvSpPr>
        <p:spPr>
          <a:xfrm>
            <a:off x="6337300" y="1917700"/>
            <a:ext cx="60452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1961, Marshall Nirenberg e Heinrich Matthaei mRNA sintetico poli-U (5′. . . UUUUUUUUUUUU. . . 3′)</a:t>
            </a:r>
          </a:p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Har Gobind Khorana</a:t>
            </a:r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sintetizzò degli mRNA costituiti da dinucleotidi ripetuti,</a:t>
            </a:r>
          </a:p>
          <a:p>
            <a: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179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787</Words>
  <Application>Microsoft Macintosh PowerPoint</Application>
  <PresentationFormat>Personalizzato</PresentationFormat>
  <Paragraphs>99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White</vt:lpstr>
      <vt:lpstr>Corso di Genetica -Lezione 12-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13- Cenci</dc:title>
  <cp:lastModifiedBy>Giovanni Cenci</cp:lastModifiedBy>
  <cp:revision>3</cp:revision>
  <dcterms:modified xsi:type="dcterms:W3CDTF">2019-04-09T09:11:06Z</dcterms:modified>
</cp:coreProperties>
</file>