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" ContentType="image/tif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2" r:id="rId11"/>
    <p:sldId id="283" r:id="rId12"/>
    <p:sldId id="284" r:id="rId13"/>
    <p:sldId id="267" r:id="rId14"/>
    <p:sldId id="268" r:id="rId15"/>
    <p:sldId id="285" r:id="rId16"/>
    <p:sldId id="286" r:id="rId17"/>
    <p:sldId id="287" r:id="rId18"/>
    <p:sldId id="288" r:id="rId1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5" d="100"/>
          <a:sy n="55" d="100"/>
        </p:scale>
        <p:origin x="-424" y="-128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0" name="Shape 1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283624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079500" y="2921000"/>
            <a:ext cx="10845800" cy="2413000"/>
          </a:xfrm>
          <a:prstGeom prst="rect">
            <a:avLst/>
          </a:prstGeom>
        </p:spPr>
        <p:txBody>
          <a:bodyPr anchor="b"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079500" y="5359400"/>
            <a:ext cx="10845800" cy="138006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pic" sz="half" idx="13"/>
          </p:nvPr>
        </p:nvSpPr>
        <p:spPr>
          <a:xfrm>
            <a:off x="6400800" y="25908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xfrm>
            <a:off x="495300" y="1663700"/>
            <a:ext cx="5651500" cy="3302000"/>
          </a:xfrm>
          <a:prstGeom prst="rect">
            <a:avLst/>
          </a:prstGeom>
        </p:spPr>
        <p:txBody>
          <a:bodyPr anchor="b"/>
          <a:lstStyle/>
          <a:p>
            <a:r>
              <a:t>Titolo Testo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"/>
          </p:nvPr>
        </p:nvSpPr>
        <p:spPr>
          <a:xfrm>
            <a:off x="495300" y="4991100"/>
            <a:ext cx="5651500" cy="3073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sz="half" idx="13"/>
          </p:nvPr>
        </p:nvSpPr>
        <p:spPr>
          <a:xfrm>
            <a:off x="6400800" y="33020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04" name="Shape 104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13" name="Shape 113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4" name="Shape 1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22" name="Shape 122"/>
          <p:cNvSpPr>
            <a:spLocks noGrp="1"/>
          </p:cNvSpPr>
          <p:nvPr>
            <p:ph type="body" sz="half" idx="1"/>
          </p:nvPr>
        </p:nvSpPr>
        <p:spPr>
          <a:xfrm>
            <a:off x="7772400" y="2527300"/>
            <a:ext cx="41529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3" name="Shape 1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50240" y="9040143"/>
            <a:ext cx="3034453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fld id="{F2C34FCD-33FD-5440-B18F-CF4AD3EED175}" type="datetimeFigureOut">
              <a:t>10/04/19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443307" y="9040143"/>
            <a:ext cx="4118187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297395" y="9080500"/>
            <a:ext cx="413516" cy="379591"/>
          </a:xfrm>
        </p:spPr>
        <p:txBody>
          <a:bodyPr/>
          <a:lstStyle/>
          <a:p>
            <a:fld id="{AD58ACF6-F74C-9348-847C-26DEE51EFC19}" type="slidenum"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1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2" spcCol="542290" anchor="t"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1079500" y="876300"/>
            <a:ext cx="10845800" cy="8001000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1079500" y="2971800"/>
            <a:ext cx="10845800" cy="3810000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62" name="Shape 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pic" sz="half" idx="13"/>
          </p:nvPr>
        </p:nvSpPr>
        <p:spPr>
          <a:xfrm>
            <a:off x="2451100" y="952500"/>
            <a:ext cx="8102600" cy="609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6 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pic" sz="quarter" idx="13"/>
          </p:nvPr>
        </p:nvSpPr>
        <p:spPr>
          <a:xfrm>
            <a:off x="49784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pic" sz="quarter" idx="14"/>
          </p:nvPr>
        </p:nvSpPr>
        <p:spPr>
          <a:xfrm>
            <a:off x="13335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pic" sz="quarter" idx="15"/>
          </p:nvPr>
        </p:nvSpPr>
        <p:spPr>
          <a:xfrm>
            <a:off x="86233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1" name="Shape 81"/>
          <p:cNvSpPr>
            <a:spLocks noGrp="1"/>
          </p:cNvSpPr>
          <p:nvPr>
            <p:ph type="pic" sz="quarter" idx="16"/>
          </p:nvPr>
        </p:nvSpPr>
        <p:spPr>
          <a:xfrm>
            <a:off x="49784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pic" sz="quarter" idx="17"/>
          </p:nvPr>
        </p:nvSpPr>
        <p:spPr>
          <a:xfrm>
            <a:off x="13335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pic" sz="quarter" idx="18"/>
          </p:nvPr>
        </p:nvSpPr>
        <p:spPr>
          <a:xfrm>
            <a:off x="86233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079500" y="152400"/>
            <a:ext cx="10845800" cy="2095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Titolo Testo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079500" y="2527300"/>
            <a:ext cx="10845800" cy="610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900" y="9080500"/>
            <a:ext cx="384506" cy="368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xmlns:p14="http://schemas.microsoft.com/office/powerpoint/2010/main"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9pPr>
    </p:titleStyle>
    <p:bodyStyle>
      <a:lvl1pPr marL="904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1pPr>
      <a:lvl2pPr marL="1429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2pPr>
      <a:lvl3pPr marL="1937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3pPr>
      <a:lvl4pPr marL="2462257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4pPr>
      <a:lvl5pPr marL="29871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5pPr>
      <a:lvl6pPr marL="33427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6pPr>
      <a:lvl7pPr marL="3698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7pPr>
      <a:lvl8pPr marL="40539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8pPr>
      <a:lvl9pPr marL="44095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tif"/><Relationship Id="rId3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/>
          </p:cNvSpPr>
          <p:nvPr>
            <p:ph type="title" idx="4294967295"/>
          </p:nvPr>
        </p:nvSpPr>
        <p:spPr>
          <a:xfrm>
            <a:off x="1079500" y="2971800"/>
            <a:ext cx="10845800" cy="3810000"/>
          </a:xfrm>
          <a:prstGeom prst="rect">
            <a:avLst/>
          </a:prstGeom>
        </p:spPr>
        <p:txBody>
          <a:bodyPr/>
          <a:lstStyle/>
          <a:p>
            <a:pPr>
              <a:defRPr sz="80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Corso di Genetica</a:t>
            </a:r>
          </a:p>
          <a:p>
            <a:pPr>
              <a:defRPr sz="80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-Lezione 1</a:t>
            </a:r>
            <a:r>
              <a:rPr lang="it-IT"/>
              <a:t>1</a:t>
            </a:r>
            <a:r>
              <a:t>-</a:t>
            </a:r>
          </a:p>
          <a:p>
            <a:pPr>
              <a:defRPr sz="80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Cenci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7235" y="152400"/>
            <a:ext cx="13019576" cy="2095500"/>
          </a:xfrm>
        </p:spPr>
        <p:txBody>
          <a:bodyPr/>
          <a:lstStyle/>
          <a:p>
            <a:r>
              <a:rPr lang="en-US" sz="540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Come il genotipo è correlato</a:t>
            </a:r>
            <a:br>
              <a:rPr lang="en-US" sz="540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cs typeface="Arial"/>
              </a:rPr>
            </a:br>
            <a:r>
              <a:rPr lang="en-US" sz="540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al fenotipo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17235" y="2005452"/>
            <a:ext cx="12282078" cy="8155505"/>
          </a:xfrm>
        </p:spPr>
        <p:txBody>
          <a:bodyPr/>
          <a:lstStyle/>
          <a:p>
            <a:r>
              <a:rPr lang="en-US" sz="3200">
                <a:latin typeface="Arial"/>
                <a:cs typeface="Arial"/>
              </a:rPr>
              <a:t>Le mutazioni possono avere un effetto sul fenotipo modificando la composizione aminoacidica di una proteina, oppure alterando la quantità di proteina normale prodotta</a:t>
            </a:r>
          </a:p>
          <a:p>
            <a:r>
              <a:rPr lang="en-US" sz="3200">
                <a:latin typeface="Arial"/>
                <a:cs typeface="Arial"/>
              </a:rPr>
              <a:t>È possibile spiegare il diverso effetto fenotipico causato, nello stesso gene, da diverse mutazioni di senso, assumendo che ogni aminoacido in un polipeptide abbia un suo effetto specifico sulla struttura proteica</a:t>
            </a:r>
          </a:p>
          <a:p>
            <a:r>
              <a:rPr lang="en-US" sz="3200">
                <a:latin typeface="Arial"/>
                <a:cs typeface="Arial"/>
              </a:rPr>
              <a:t>Il cambiamento di aminoacidi di tipo differente, posti in posizioni differenti lungo la catena polipeptidica, avrà un effetto diverso sulla funzione della proteina, per cui influenzerà il fenotipo in maniera differente.</a:t>
            </a:r>
          </a:p>
        </p:txBody>
      </p:sp>
    </p:spTree>
    <p:extLst>
      <p:ext uri="{BB962C8B-B14F-4D97-AF65-F5344CB8AC3E}">
        <p14:creationId xmlns:p14="http://schemas.microsoft.com/office/powerpoint/2010/main" val="167657485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918527" y="84482"/>
            <a:ext cx="11436033" cy="2425665"/>
          </a:xfrm>
        </p:spPr>
        <p:txBody>
          <a:bodyPr>
            <a:noAutofit/>
          </a:bodyPr>
          <a:lstStyle/>
          <a:p>
            <a:pPr algn="l"/>
            <a:r>
              <a:rPr lang="en-US" sz="4600">
                <a:solidFill>
                  <a:srgbClr val="1FFF66"/>
                </a:solidFill>
                <a:latin typeface="Arial"/>
                <a:cs typeface="Arial"/>
              </a:rPr>
              <a:t>Il rapporto di dominanza tra gli alleli dipende dal rapporto tra funzione proteica e fenotipo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Arial"/>
                <a:cs typeface="Arial"/>
              </a:rPr>
              <a:t>L’ipotesi “un gene, un polipeptide” aiuta a spiegare il rapporto di dominanza tra due alleli di un gene in un organismo diploide.</a:t>
            </a:r>
          </a:p>
          <a:p>
            <a:r>
              <a:rPr lang="en-US">
                <a:latin typeface="Arial"/>
                <a:cs typeface="Arial"/>
              </a:rPr>
              <a:t>il fenotipo dipende dall’attività della proteina, e l’attività della proteina varia con l’allele; un allele alternativo può cambiare la sequenza aminoacidica o la quantità di proteina prodotta.</a:t>
            </a:r>
          </a:p>
        </p:txBody>
      </p:sp>
    </p:spTree>
    <p:extLst>
      <p:ext uri="{BB962C8B-B14F-4D97-AF65-F5344CB8AC3E}">
        <p14:creationId xmlns:p14="http://schemas.microsoft.com/office/powerpoint/2010/main" val="3816009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390596"/>
            <a:ext cx="12736896" cy="1625600"/>
          </a:xfrm>
        </p:spPr>
        <p:txBody>
          <a:bodyPr>
            <a:noAutofit/>
          </a:bodyPr>
          <a:lstStyle/>
          <a:p>
            <a:r>
              <a:rPr lang="en-US" sz="4600" b="1">
                <a:solidFill>
                  <a:srgbClr val="FF6600"/>
                </a:solidFill>
                <a:latin typeface="Arial"/>
                <a:cs typeface="Arial"/>
              </a:rPr>
              <a:t>Gli alleli che producono proteine non funzionali</a:t>
            </a:r>
            <a:br>
              <a:rPr lang="en-US" sz="4600" b="1">
                <a:solidFill>
                  <a:srgbClr val="FF6600"/>
                </a:solidFill>
                <a:latin typeface="Arial"/>
                <a:cs typeface="Arial"/>
              </a:rPr>
            </a:br>
            <a:r>
              <a:rPr lang="en-US" sz="4600" b="1">
                <a:solidFill>
                  <a:srgbClr val="FF6600"/>
                </a:solidFill>
                <a:latin typeface="Arial"/>
                <a:cs typeface="Arial"/>
              </a:rPr>
              <a:t>di solito sono recessivi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Arial"/>
              <a:buChar char="•"/>
            </a:pPr>
            <a:r>
              <a:rPr lang="en-US">
                <a:latin typeface="Arial"/>
                <a:cs typeface="Arial"/>
              </a:rPr>
              <a:t>Le mutazioni che distruggono la funzione della proteina codificata dall’allele selvatico sono conosciute come </a:t>
            </a:r>
            <a:r>
              <a:rPr lang="en-US">
                <a:solidFill>
                  <a:srgbClr val="1FFF66"/>
                </a:solidFill>
                <a:latin typeface="Arial"/>
                <a:cs typeface="Arial"/>
              </a:rPr>
              <a:t>mutazioni nulle</a:t>
            </a:r>
            <a:r>
              <a:rPr lang="en-US">
                <a:latin typeface="Arial"/>
                <a:cs typeface="Arial"/>
              </a:rPr>
              <a:t>, o </a:t>
            </a:r>
            <a:r>
              <a:rPr lang="en-US">
                <a:solidFill>
                  <a:srgbClr val="1FFF66"/>
                </a:solidFill>
                <a:latin typeface="Arial"/>
                <a:cs typeface="Arial"/>
              </a:rPr>
              <a:t>alleli nulli</a:t>
            </a:r>
            <a:r>
              <a:rPr lang="en-US">
                <a:latin typeface="Arial"/>
                <a:cs typeface="Arial"/>
              </a:rPr>
              <a:t>.</a:t>
            </a:r>
          </a:p>
          <a:p>
            <a:pPr lvl="1">
              <a:buFont typeface="Wingdings" charset="2"/>
              <a:buChar char="ü"/>
            </a:pPr>
            <a:r>
              <a:rPr lang="en-US" sz="3400">
                <a:latin typeface="Arial"/>
                <a:cs typeface="Arial"/>
              </a:rPr>
              <a:t>Impediscono la sintesi della proteina, oppure promuovono la sintesi di una proteina incapace di svolgere qualsiasi funzione</a:t>
            </a:r>
            <a:r>
              <a:rPr lang="en-US">
                <a:latin typeface="Arial"/>
                <a:cs typeface="Arial"/>
              </a:rPr>
              <a:t>.</a:t>
            </a:r>
          </a:p>
          <a:p>
            <a:pPr>
              <a:buFont typeface="Arial"/>
              <a:buChar char="•"/>
            </a:pPr>
            <a:r>
              <a:rPr lang="en-US">
                <a:latin typeface="Arial"/>
                <a:cs typeface="Arial"/>
              </a:rPr>
              <a:t>Una </a:t>
            </a:r>
            <a:r>
              <a:rPr lang="en-US">
                <a:solidFill>
                  <a:srgbClr val="1FFF66"/>
                </a:solidFill>
                <a:latin typeface="Arial"/>
                <a:cs typeface="Arial"/>
              </a:rPr>
              <a:t>mutazione ipomorfa </a:t>
            </a:r>
            <a:r>
              <a:rPr lang="en-US">
                <a:latin typeface="Arial"/>
                <a:cs typeface="Arial"/>
              </a:rPr>
              <a:t>determina la produzione di molta meno proteina, oppure di una proteina con una funzionalità molto debole ma rivelabile</a:t>
            </a:r>
          </a:p>
          <a:p>
            <a:pPr lvl="1">
              <a:buFont typeface="Wingdings" charset="2"/>
              <a:buChar char="ü"/>
            </a:pPr>
            <a:r>
              <a:rPr lang="en-US" sz="3100">
                <a:latin typeface="Arial"/>
                <a:cs typeface="Arial"/>
              </a:rPr>
              <a:t>In un eterozigote </a:t>
            </a:r>
            <a:r>
              <a:rPr lang="en-US" sz="3100" i="1">
                <a:latin typeface="Arial"/>
                <a:cs typeface="Arial"/>
              </a:rPr>
              <a:t>B+/ b</a:t>
            </a:r>
            <a:r>
              <a:rPr lang="en-US" sz="3100">
                <a:latin typeface="Arial"/>
                <a:cs typeface="Arial"/>
              </a:rPr>
              <a:t>, dove b è un allele ipomorfo recessivo rispetto all’allele selvatico </a:t>
            </a:r>
            <a:r>
              <a:rPr lang="en-US" sz="3100" i="1">
                <a:latin typeface="Arial"/>
                <a:cs typeface="Arial"/>
              </a:rPr>
              <a:t>B+</a:t>
            </a:r>
            <a:r>
              <a:rPr lang="en-US" sz="3100">
                <a:latin typeface="Arial"/>
                <a:cs typeface="Arial"/>
              </a:rPr>
              <a:t>, la quantità di proteina funzionale sarà maggiore della metà della quantità presente in una cellula </a:t>
            </a:r>
            <a:r>
              <a:rPr lang="bg-BG" sz="3100" i="1">
                <a:latin typeface="Arial"/>
                <a:cs typeface="Arial"/>
              </a:rPr>
              <a:t>B+/B</a:t>
            </a:r>
            <a:r>
              <a:rPr lang="bg-BG" sz="3100">
                <a:latin typeface="Arial"/>
                <a:cs typeface="Arial"/>
              </a:rPr>
              <a:t>+</a:t>
            </a:r>
            <a:endParaRPr lang="en-US" sz="31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7282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05100" y="1739900"/>
            <a:ext cx="7175500" cy="6480575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Shape 171"/>
          <p:cNvSpPr/>
          <p:nvPr/>
        </p:nvSpPr>
        <p:spPr>
          <a:xfrm>
            <a:off x="1383907" y="464349"/>
            <a:ext cx="10998201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rPr sz="5400">
                <a:solidFill>
                  <a:srgbClr val="FF6600"/>
                </a:solidFill>
                <a:latin typeface="Arial"/>
                <a:cs typeface="Arial"/>
              </a:rPr>
              <a:t>Mutazioni nulle (amorfe) e ipomorfe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89271" y="3524746"/>
            <a:ext cx="8781364" cy="58801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egnaposto testo 1"/>
          <p:cNvSpPr>
            <a:spLocks noGrp="1"/>
          </p:cNvSpPr>
          <p:nvPr>
            <p:ph type="body" idx="1"/>
          </p:nvPr>
        </p:nvSpPr>
        <p:spPr>
          <a:xfrm>
            <a:off x="878976" y="0"/>
            <a:ext cx="10845800" cy="3058314"/>
          </a:xfrm>
        </p:spPr>
        <p:txBody>
          <a:bodyPr/>
          <a:lstStyle/>
          <a:p>
            <a:r>
              <a:rPr lang="en-US">
                <a:latin typeface="Arial"/>
                <a:cs typeface="Arial"/>
              </a:rPr>
              <a:t>La dominanza incompleta si può generare quando un fenotipo varia in proporzione alla quantità di proteina funzionale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41750" y="1524000"/>
            <a:ext cx="4127500" cy="4114800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Shape 176"/>
          <p:cNvSpPr/>
          <p:nvPr/>
        </p:nvSpPr>
        <p:spPr>
          <a:xfrm>
            <a:off x="3441879" y="414884"/>
            <a:ext cx="4927243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rgbClr val="8CEE54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latin typeface="Arial"/>
                <a:cs typeface="Arial"/>
              </a:rPr>
              <a:t>Aploinsufficienza</a:t>
            </a:r>
          </a:p>
        </p:txBody>
      </p:sp>
      <p:sp>
        <p:nvSpPr>
          <p:cNvPr id="177" name="Shape 177"/>
          <p:cNvSpPr/>
          <p:nvPr/>
        </p:nvSpPr>
        <p:spPr>
          <a:xfrm>
            <a:off x="2189435" y="6318250"/>
            <a:ext cx="7698830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35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 Un  allele selvatico non fornisce una quantità sufficiente di prodotto genico (mutazione </a:t>
            </a:r>
            <a:r>
              <a:rPr i="1"/>
              <a:t>T </a:t>
            </a:r>
            <a:r>
              <a:t>in topo)</a:t>
            </a:r>
          </a:p>
        </p:txBody>
      </p:sp>
    </p:spTree>
    <p:extLst>
      <p:ext uri="{BB962C8B-B14F-4D97-AF65-F5344CB8AC3E}">
        <p14:creationId xmlns:p14="http://schemas.microsoft.com/office/powerpoint/2010/main" val="24512832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9750" y="1644650"/>
            <a:ext cx="5261955" cy="5053462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Shape 180"/>
          <p:cNvSpPr/>
          <p:nvPr/>
        </p:nvSpPr>
        <p:spPr>
          <a:xfrm>
            <a:off x="2444688" y="491084"/>
            <a:ext cx="8407525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rgbClr val="8CEE54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latin typeface="Arial"/>
                <a:cs typeface="Arial"/>
              </a:rPr>
              <a:t>Mutazioni dominanti negative</a:t>
            </a:r>
          </a:p>
        </p:txBody>
      </p:sp>
      <p:pic>
        <p:nvPicPr>
          <p:cNvPr id="181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73412" y="2528921"/>
            <a:ext cx="5261955" cy="3284920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Shape 182"/>
          <p:cNvSpPr/>
          <p:nvPr/>
        </p:nvSpPr>
        <p:spPr>
          <a:xfrm>
            <a:off x="457603" y="7002911"/>
            <a:ext cx="10971994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35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Alcuni alleli codificano per delle subunità di multimeri,</a:t>
            </a:r>
          </a:p>
          <a:p>
            <a:pPr algn="l" defTabSz="457200">
              <a:defRPr sz="35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che inibiscono l’attività delle subunità prodotte dagli alleli</a:t>
            </a:r>
          </a:p>
          <a:p>
            <a:pPr algn="l" defTabSz="457200">
              <a:defRPr sz="35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normali (i.e. mutazione </a:t>
            </a:r>
            <a:r>
              <a:rPr i="1"/>
              <a:t>Kinky</a:t>
            </a:r>
            <a:r>
              <a:t> in topo)</a:t>
            </a:r>
          </a:p>
        </p:txBody>
      </p:sp>
    </p:spTree>
    <p:extLst>
      <p:ext uri="{BB962C8B-B14F-4D97-AF65-F5344CB8AC3E}">
        <p14:creationId xmlns:p14="http://schemas.microsoft.com/office/powerpoint/2010/main" val="46954457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>
                <a:latin typeface="Arial"/>
                <a:cs typeface="Arial"/>
              </a:rPr>
              <a:t>Impiego della mutagenesi per analizzare i processi biologici</a:t>
            </a:r>
            <a:br>
              <a:rPr lang="en-US" sz="6000">
                <a:latin typeface="Arial"/>
                <a:cs typeface="Arial"/>
              </a:rPr>
            </a:br>
            <a:r>
              <a:rPr lang="en-US" sz="6000">
                <a:latin typeface="Arial"/>
                <a:cs typeface="Arial"/>
              </a:rPr>
              <a:t>- </a:t>
            </a:r>
            <a:r>
              <a:rPr lang="en-US" sz="6000">
                <a:solidFill>
                  <a:srgbClr val="FF6600"/>
                </a:solidFill>
                <a:latin typeface="Arial"/>
                <a:cs typeface="Arial"/>
              </a:rPr>
              <a:t>La dissezione genetica</a:t>
            </a:r>
            <a:r>
              <a:rPr lang="en-US" sz="6000">
                <a:latin typeface="Arial"/>
                <a:cs typeface="Arial"/>
              </a:rPr>
              <a:t>-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0240" y="2774208"/>
            <a:ext cx="11704320" cy="6818537"/>
          </a:xfrm>
        </p:spPr>
        <p:txBody>
          <a:bodyPr>
            <a:normAutofit fontScale="85000" lnSpcReduction="20000"/>
          </a:bodyPr>
          <a:lstStyle/>
          <a:p>
            <a:r>
              <a:rPr lang="en-US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I genetisti possono utilizzare le mutazioni per dissezionare complicati processi biologici e individuare le loro componenti proteiche. </a:t>
            </a:r>
          </a:p>
          <a:p>
            <a:r>
              <a:rPr lang="en-US">
                <a:latin typeface="Arial"/>
                <a:cs typeface="Arial"/>
              </a:rPr>
              <a:t>Per determinare il ruolo specifico di ciascuna proteina, vengono indotte mutazioni nel gene che codifica per quella proteina. La mutazione elimina, o sopprime la proteina funzionale, prevenendo la sua sintesi o alterandone la struttura in modo tale da renderla non funzionale. </a:t>
            </a:r>
          </a:p>
          <a:p>
            <a:r>
              <a:rPr lang="en-US">
                <a:solidFill>
                  <a:schemeClr val="accent1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Successivamente, i ricercatori vanno a vedere cosa succede quando la cellula o l’organismo tenta di portare a termine un processo biologico in assenza della proteina eliminata</a:t>
            </a:r>
            <a:r>
              <a:rPr lang="en-US">
                <a:latin typeface="Arial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3156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032" y="493853"/>
            <a:ext cx="8794800" cy="639242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2032" y="493853"/>
            <a:ext cx="8794800" cy="720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929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/>
        </p:nvSpPr>
        <p:spPr>
          <a:xfrm>
            <a:off x="266700" y="3051274"/>
            <a:ext cx="12458700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6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Cosa ci dicono le mutazioni</a:t>
            </a:r>
          </a:p>
          <a:p>
            <a:pPr>
              <a:defRPr sz="6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sulla funzione genica</a:t>
            </a:r>
            <a:endParaRPr lang="it-IT"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2766334" y="7348053"/>
            <a:ext cx="65024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 sz="6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 lang="it-IT" sz="4400">
                <a:solidFill>
                  <a:schemeClr val="tx1">
                    <a:lumMod val="75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(acidemia metilmalonica)</a:t>
            </a:r>
          </a:p>
        </p:txBody>
      </p:sp>
    </p:spTree>
    <p:extLst>
      <p:ext uri="{BB962C8B-B14F-4D97-AF65-F5344CB8AC3E}">
        <p14:creationId xmlns:p14="http://schemas.microsoft.com/office/powerpoint/2010/main" val="8883680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7.1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59200" y="482600"/>
            <a:ext cx="7683500" cy="8775700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Shape 183"/>
          <p:cNvSpPr/>
          <p:nvPr/>
        </p:nvSpPr>
        <p:spPr>
          <a:xfrm>
            <a:off x="9156700" y="8674100"/>
            <a:ext cx="1519164" cy="63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600">
                <a:solidFill>
                  <a:srgbClr val="2F2A2B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>
              <a:defRPr>
                <a:solidFill>
                  <a:srgbClr val="FFFFFF"/>
                </a:solidFill>
              </a:defRPr>
            </a:pPr>
            <a:r>
              <a:rPr>
                <a:solidFill>
                  <a:srgbClr val="2F2A2B"/>
                </a:solidFill>
              </a:rPr>
              <a:t>Garrod</a:t>
            </a:r>
          </a:p>
        </p:txBody>
      </p:sp>
    </p:spTree>
    <p:extLst>
      <p:ext uri="{BB962C8B-B14F-4D97-AF65-F5344CB8AC3E}">
        <p14:creationId xmlns:p14="http://schemas.microsoft.com/office/powerpoint/2010/main" val="1757264786"/>
      </p:ext>
    </p:extLst>
  </p:cSld>
  <p:clrMapOvr>
    <a:masterClrMapping/>
  </p:clrMapOvr>
  <p:transition xmlns:p14="http://schemas.microsoft.com/office/powerpoint/2010/main" spd="slow">
    <p:circl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7.2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1781" y="1572921"/>
            <a:ext cx="10017704" cy="8452438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Shape 186"/>
          <p:cNvSpPr/>
          <p:nvPr/>
        </p:nvSpPr>
        <p:spPr>
          <a:xfrm>
            <a:off x="-1244600" y="125121"/>
            <a:ext cx="14681200" cy="965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L’ipotesi un gene, un enzima</a:t>
            </a:r>
          </a:p>
        </p:txBody>
      </p:sp>
      <p:sp>
        <p:nvSpPr>
          <p:cNvPr id="187" name="Shape 187"/>
          <p:cNvSpPr/>
          <p:nvPr/>
        </p:nvSpPr>
        <p:spPr>
          <a:xfrm>
            <a:off x="5911435" y="3902644"/>
            <a:ext cx="5254974" cy="288017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300" i="1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9943774"/>
      </p:ext>
    </p:extLst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6" dur="1000" fill="hold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0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7.21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02594" y="1819217"/>
            <a:ext cx="10071905" cy="8043180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Shape 190"/>
          <p:cNvSpPr/>
          <p:nvPr/>
        </p:nvSpPr>
        <p:spPr>
          <a:xfrm>
            <a:off x="203200" y="65106"/>
            <a:ext cx="11976100" cy="16106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9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latin typeface="Arial Narrow"/>
                <a:cs typeface="Arial Narrow"/>
              </a:rPr>
              <a:t>I geni specificano l’identità e l’ordine</a:t>
            </a:r>
          </a:p>
          <a:p>
            <a:pPr>
              <a:defRPr sz="49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latin typeface="Arial Narrow"/>
                <a:cs typeface="Arial Narrow"/>
              </a:rPr>
              <a:t>degli aminoacidi nella catena polipeptidica</a:t>
            </a:r>
          </a:p>
        </p:txBody>
      </p:sp>
    </p:spTree>
    <p:extLst>
      <p:ext uri="{BB962C8B-B14F-4D97-AF65-F5344CB8AC3E}">
        <p14:creationId xmlns:p14="http://schemas.microsoft.com/office/powerpoint/2010/main" val="420614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7.21b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3700" y="1524000"/>
            <a:ext cx="11874500" cy="41402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2619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7.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1700" y="2044143"/>
            <a:ext cx="11201400" cy="7849157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Shape 195"/>
          <p:cNvSpPr/>
          <p:nvPr/>
        </p:nvSpPr>
        <p:spPr>
          <a:xfrm>
            <a:off x="469900" y="-9426"/>
            <a:ext cx="12052300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3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 sz="4000">
                <a:solidFill>
                  <a:schemeClr val="tx1"/>
                </a:solidFill>
                <a:latin typeface="Arial"/>
                <a:cs typeface="Arial"/>
              </a:rPr>
              <a:t>Il compito principale della maggior parte dei </a:t>
            </a:r>
            <a:r>
              <a:rPr sz="4000">
                <a:solidFill>
                  <a:srgbClr val="FF6600"/>
                </a:solidFill>
                <a:latin typeface="Arial"/>
                <a:cs typeface="Arial"/>
              </a:rPr>
              <a:t>geni</a:t>
            </a:r>
            <a:r>
              <a:rPr sz="4000">
                <a:solidFill>
                  <a:schemeClr val="tx1"/>
                </a:solidFill>
                <a:latin typeface="Arial"/>
                <a:cs typeface="Arial"/>
              </a:rPr>
              <a:t> è di specificare la sequenza aminoacidica di un </a:t>
            </a:r>
            <a:r>
              <a:rPr sz="4000">
                <a:solidFill>
                  <a:srgbClr val="FF6600"/>
                </a:solidFill>
                <a:latin typeface="Arial"/>
                <a:cs typeface="Arial"/>
              </a:rPr>
              <a:t>polipeptide</a:t>
            </a:r>
          </a:p>
        </p:txBody>
      </p:sp>
      <p:sp>
        <p:nvSpPr>
          <p:cNvPr id="196" name="Shape 196"/>
          <p:cNvSpPr/>
          <p:nvPr/>
        </p:nvSpPr>
        <p:spPr>
          <a:xfrm>
            <a:off x="9656655" y="2044143"/>
            <a:ext cx="2446445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solidFill>
                  <a:srgbClr val="0042AA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sz="2400" i="1"/>
              <a:t>Ingram</a:t>
            </a:r>
            <a:r>
              <a:rPr lang="it-IT" sz="2400" i="1"/>
              <a:t> (anni 50)</a:t>
            </a:r>
            <a:endParaRPr sz="2400" i="1"/>
          </a:p>
        </p:txBody>
      </p:sp>
    </p:spTree>
    <p:extLst>
      <p:ext uri="{BB962C8B-B14F-4D97-AF65-F5344CB8AC3E}">
        <p14:creationId xmlns:p14="http://schemas.microsoft.com/office/powerpoint/2010/main" val="1726746645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7.2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01600"/>
            <a:ext cx="13347700" cy="97536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2902005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7.2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16100" y="1130300"/>
            <a:ext cx="9372600" cy="8585449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Shape 201"/>
          <p:cNvSpPr/>
          <p:nvPr/>
        </p:nvSpPr>
        <p:spPr>
          <a:xfrm>
            <a:off x="50800" y="-182304"/>
            <a:ext cx="12395200" cy="1456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800">
                <a:solidFill>
                  <a:srgbClr val="94E3FE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sz="4400">
                <a:solidFill>
                  <a:schemeClr val="tx1"/>
                </a:solidFill>
                <a:latin typeface="Arial"/>
                <a:cs typeface="Arial"/>
              </a:rPr>
              <a:t>Alcune proteine sono costituite da più</a:t>
            </a:r>
          </a:p>
          <a:p>
            <a:pPr>
              <a:defRPr sz="4800">
                <a:solidFill>
                  <a:srgbClr val="94E3FE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sz="4400">
                <a:solidFill>
                  <a:schemeClr val="tx1"/>
                </a:solidFill>
                <a:latin typeface="Arial"/>
                <a:cs typeface="Arial"/>
              </a:rPr>
              <a:t>di un polipeptide</a:t>
            </a:r>
          </a:p>
        </p:txBody>
      </p:sp>
    </p:spTree>
    <p:extLst>
      <p:ext uri="{BB962C8B-B14F-4D97-AF65-F5344CB8AC3E}">
        <p14:creationId xmlns:p14="http://schemas.microsoft.com/office/powerpoint/2010/main" val="128806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tif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tif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merican Typewriter"/>
        <a:ea typeface="American Typewriter"/>
        <a:cs typeface="American Typewriter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177800" dist="406400" dir="5400000" rotWithShape="0">
            <a:srgbClr val="000000">
              <a:alpha val="68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merican Typewri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merican Typewri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merican Typewriter"/>
        <a:ea typeface="American Typewriter"/>
        <a:cs typeface="American Typewriter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177800" dist="406400" dir="5400000" rotWithShape="0">
            <a:srgbClr val="000000">
              <a:alpha val="68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merican Typewri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merican Typewri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520</Words>
  <Application>Microsoft Macintosh PowerPoint</Application>
  <PresentationFormat>Personalizzato</PresentationFormat>
  <Paragraphs>38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19" baseType="lpstr">
      <vt:lpstr>White</vt:lpstr>
      <vt:lpstr>Corso di Genetica -Lezione 11- Cenci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Come il genotipo è correlato al fenotipo</vt:lpstr>
      <vt:lpstr>Il rapporto di dominanza tra gli alleli dipende dal rapporto tra funzione proteica e fenotipo</vt:lpstr>
      <vt:lpstr>Gli alleli che producono proteine non funzionali di solito sono recessivi</vt:lpstr>
      <vt:lpstr>Presentazione di PowerPoint</vt:lpstr>
      <vt:lpstr>Presentazione di PowerPoint</vt:lpstr>
      <vt:lpstr>Presentazione di PowerPoint</vt:lpstr>
      <vt:lpstr>Presentazione di PowerPoint</vt:lpstr>
      <vt:lpstr>Impiego della mutagenesi per analizzare i processi biologici - La dissezione genetica-</vt:lpstr>
      <vt:lpstr>Presentazione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Corso di Genetica -Lezione 12- Cenci</dc:title>
  <cp:lastModifiedBy>Giovanni Cenci</cp:lastModifiedBy>
  <cp:revision>26</cp:revision>
  <dcterms:modified xsi:type="dcterms:W3CDTF">2019-04-10T13:53:13Z</dcterms:modified>
</cp:coreProperties>
</file>