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7" r:id="rId4"/>
    <p:sldId id="259" r:id="rId5"/>
    <p:sldId id="261"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80" r:id="rId19"/>
    <p:sldId id="281" r:id="rId20"/>
    <p:sldId id="279" r:id="rId2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89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4E61823-CF4E-4F4F-A968-4D679E560140}" type="datetimeFigureOut">
              <a:rPr lang="it-IT" smtClean="0"/>
              <a:t>03/04/19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322980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4E61823-CF4E-4F4F-A968-4D679E560140}" type="datetimeFigureOut">
              <a:rPr lang="it-IT" smtClean="0"/>
              <a:t>03/04/19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135782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4E61823-CF4E-4F4F-A968-4D679E560140}" type="datetimeFigureOut">
              <a:rPr lang="it-IT" smtClean="0"/>
              <a:t>03/04/19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413414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4E61823-CF4E-4F4F-A968-4D679E560140}" type="datetimeFigureOut">
              <a:rPr lang="it-IT" smtClean="0"/>
              <a:t>03/04/19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122677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4E61823-CF4E-4F4F-A968-4D679E560140}" type="datetimeFigureOut">
              <a:rPr lang="it-IT" smtClean="0"/>
              <a:t>03/04/19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3833692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4E61823-CF4E-4F4F-A968-4D679E560140}" type="datetimeFigureOut">
              <a:rPr lang="it-IT" smtClean="0"/>
              <a:t>03/04/19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66213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4E61823-CF4E-4F4F-A968-4D679E560140}" type="datetimeFigureOut">
              <a:rPr lang="it-IT" smtClean="0"/>
              <a:t>03/04/19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2222391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4E61823-CF4E-4F4F-A968-4D679E560140}" type="datetimeFigureOut">
              <a:rPr lang="it-IT" smtClean="0"/>
              <a:t>03/04/19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3397720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4E61823-CF4E-4F4F-A968-4D679E560140}" type="datetimeFigureOut">
              <a:rPr lang="it-IT" smtClean="0"/>
              <a:t>03/04/19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80232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4E61823-CF4E-4F4F-A968-4D679E560140}" type="datetimeFigureOut">
              <a:rPr lang="it-IT" smtClean="0"/>
              <a:t>03/04/19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2294195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4E61823-CF4E-4F4F-A968-4D679E560140}" type="datetimeFigureOut">
              <a:rPr lang="it-IT" smtClean="0"/>
              <a:t>03/04/19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3B9C20B-29E9-DF40-B41A-D11530AE4857}" type="slidenum">
              <a:rPr lang="it-IT" smtClean="0"/>
              <a:t>‹n.›</a:t>
            </a:fld>
            <a:endParaRPr lang="it-IT"/>
          </a:p>
        </p:txBody>
      </p:sp>
    </p:spTree>
    <p:extLst>
      <p:ext uri="{BB962C8B-B14F-4D97-AF65-F5344CB8AC3E}">
        <p14:creationId xmlns:p14="http://schemas.microsoft.com/office/powerpoint/2010/main" val="9040331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61823-CF4E-4F4F-A968-4D679E560140}" type="datetimeFigureOut">
              <a:rPr lang="it-IT" smtClean="0"/>
              <a:t>03/04/19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9C20B-29E9-DF40-B41A-D11530AE4857}" type="slidenum">
              <a:rPr lang="it-IT" smtClean="0"/>
              <a:t>‹n.›</a:t>
            </a:fld>
            <a:endParaRPr lang="it-IT"/>
          </a:p>
        </p:txBody>
      </p:sp>
    </p:spTree>
    <p:extLst>
      <p:ext uri="{BB962C8B-B14F-4D97-AF65-F5344CB8AC3E}">
        <p14:creationId xmlns:p14="http://schemas.microsoft.com/office/powerpoint/2010/main" val="1333800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Wittgenstein e la sua importanza per la </a:t>
            </a:r>
            <a:r>
              <a:rPr lang="it-IT" i="1" dirty="0" smtClean="0"/>
              <a:t>“</a:t>
            </a:r>
            <a:r>
              <a:rPr lang="it-IT" i="1" dirty="0" err="1" smtClean="0"/>
              <a:t>sprachkritische</a:t>
            </a:r>
            <a:r>
              <a:rPr lang="it-IT" i="1" dirty="0" smtClean="0"/>
              <a:t> </a:t>
            </a:r>
            <a:r>
              <a:rPr lang="it-IT" i="1" dirty="0" err="1"/>
              <a:t>L</a:t>
            </a:r>
            <a:r>
              <a:rPr lang="it-IT" i="1" dirty="0" err="1" smtClean="0"/>
              <a:t>iteratur</a:t>
            </a:r>
            <a:r>
              <a:rPr lang="it-IT" i="1" dirty="0" smtClean="0"/>
              <a:t>”</a:t>
            </a:r>
            <a:endParaRPr lang="it-IT" i="1" dirty="0"/>
          </a:p>
        </p:txBody>
      </p:sp>
      <p:sp>
        <p:nvSpPr>
          <p:cNvPr id="3" name="Sottotitolo 2"/>
          <p:cNvSpPr>
            <a:spLocks noGrp="1"/>
          </p:cNvSpPr>
          <p:nvPr>
            <p:ph type="subTitle" idx="1"/>
          </p:nvPr>
        </p:nvSpPr>
        <p:spPr/>
        <p:txBody>
          <a:bodyPr>
            <a:normAutofit fontScale="85000" lnSpcReduction="20000"/>
          </a:bodyPr>
          <a:lstStyle/>
          <a:p>
            <a:r>
              <a:rPr lang="it-IT" dirty="0" smtClean="0"/>
              <a:t>Note di lettura da </a:t>
            </a:r>
          </a:p>
          <a:p>
            <a:r>
              <a:rPr lang="it-IT" dirty="0" err="1" smtClean="0"/>
              <a:t>Ingeborg</a:t>
            </a:r>
            <a:r>
              <a:rPr lang="it-IT" dirty="0" smtClean="0"/>
              <a:t> Bachmann</a:t>
            </a:r>
          </a:p>
          <a:p>
            <a:r>
              <a:rPr lang="it-IT" dirty="0" smtClean="0"/>
              <a:t> </a:t>
            </a:r>
            <a:r>
              <a:rPr lang="it-IT" i="1" dirty="0" err="1" smtClean="0"/>
              <a:t>Sagbares</a:t>
            </a:r>
            <a:r>
              <a:rPr lang="it-IT" i="1" dirty="0" smtClean="0"/>
              <a:t> </a:t>
            </a:r>
            <a:r>
              <a:rPr lang="it-IT" i="1" dirty="0" smtClean="0"/>
              <a:t>und </a:t>
            </a:r>
            <a:r>
              <a:rPr lang="it-IT" i="1" dirty="0" err="1" smtClean="0"/>
              <a:t>Unsagbares</a:t>
            </a:r>
            <a:endParaRPr lang="it-IT" i="1" dirty="0" smtClean="0"/>
          </a:p>
          <a:p>
            <a:r>
              <a:rPr lang="it-IT" dirty="0" smtClean="0"/>
              <a:t>Radio-</a:t>
            </a:r>
            <a:r>
              <a:rPr lang="it-IT" dirty="0" err="1" smtClean="0"/>
              <a:t>essay</a:t>
            </a:r>
            <a:r>
              <a:rPr lang="it-IT" dirty="0" smtClean="0"/>
              <a:t> 1953 </a:t>
            </a:r>
            <a:endParaRPr lang="it-IT" dirty="0"/>
          </a:p>
        </p:txBody>
      </p:sp>
    </p:spTree>
    <p:extLst>
      <p:ext uri="{BB962C8B-B14F-4D97-AF65-F5344CB8AC3E}">
        <p14:creationId xmlns:p14="http://schemas.microsoft.com/office/powerpoint/2010/main" val="3083174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000" dirty="0" err="1" smtClean="0"/>
              <a:t>Das</a:t>
            </a:r>
            <a:r>
              <a:rPr lang="it-IT" sz="2000" dirty="0" smtClean="0"/>
              <a:t> </a:t>
            </a:r>
            <a:r>
              <a:rPr lang="it-IT" sz="2000" dirty="0" err="1" smtClean="0"/>
              <a:t>Mystische</a:t>
            </a:r>
            <a:r>
              <a:rPr lang="it-IT" sz="2000" dirty="0" smtClean="0"/>
              <a:t/>
            </a:r>
            <a:br>
              <a:rPr lang="it-IT" sz="2000" dirty="0" smtClean="0"/>
            </a:br>
            <a:r>
              <a:rPr lang="it-IT" sz="2000" dirty="0" smtClean="0"/>
              <a:t> (Una svolta)</a:t>
            </a:r>
            <a:br>
              <a:rPr lang="it-IT" sz="2000" dirty="0" smtClean="0"/>
            </a:br>
            <a:r>
              <a:rPr lang="it-IT" sz="2000" dirty="0" err="1" smtClean="0"/>
              <a:t>W</a:t>
            </a:r>
            <a:r>
              <a:rPr lang="it-IT" sz="2000" dirty="0" smtClean="0"/>
              <a:t>.: Come il mondo è, è affatto indifferente per ciò che è più alto … Non </a:t>
            </a:r>
            <a:r>
              <a:rPr lang="it-IT" sz="2000" i="1" dirty="0" smtClean="0"/>
              <a:t>come</a:t>
            </a:r>
            <a:r>
              <a:rPr lang="it-IT" sz="2000" dirty="0" smtClean="0"/>
              <a:t> il mondo è, è il Mistico, ma </a:t>
            </a:r>
            <a:r>
              <a:rPr lang="it-IT" sz="2000" i="1" dirty="0" smtClean="0"/>
              <a:t>che</a:t>
            </a:r>
            <a:r>
              <a:rPr lang="it-IT" sz="2000" dirty="0" smtClean="0"/>
              <a:t> il mondo è</a:t>
            </a:r>
            <a:endParaRPr lang="it-IT" sz="2000" dirty="0"/>
          </a:p>
        </p:txBody>
      </p:sp>
      <p:sp>
        <p:nvSpPr>
          <p:cNvPr id="3" name="Segnaposto contenuto 2"/>
          <p:cNvSpPr>
            <a:spLocks noGrp="1"/>
          </p:cNvSpPr>
          <p:nvPr>
            <p:ph sz="half" idx="1"/>
          </p:nvPr>
        </p:nvSpPr>
        <p:spPr/>
        <p:txBody>
          <a:bodyPr>
            <a:normAutofit fontScale="55000" lnSpcReduction="20000"/>
          </a:bodyPr>
          <a:lstStyle/>
          <a:p>
            <a:pPr marL="0" indent="0">
              <a:buNone/>
            </a:pPr>
            <a:r>
              <a:rPr lang="it-IT" dirty="0" err="1" smtClean="0"/>
              <a:t>Sp</a:t>
            </a:r>
            <a:r>
              <a:rPr lang="it-IT" dirty="0" smtClean="0"/>
              <a:t>. 2: L’esperienza che sta alla base della mistica dell’essere di </a:t>
            </a:r>
            <a:r>
              <a:rPr lang="it-IT" dirty="0" err="1" smtClean="0"/>
              <a:t>Heidegger</a:t>
            </a:r>
            <a:r>
              <a:rPr lang="it-IT" dirty="0" smtClean="0"/>
              <a:t> può anche essere simile a quella che induce Wittgenstein a parlare del Mistico. Tuttavia per Wittgenstein sarebbe impossibile porre la domanda di </a:t>
            </a:r>
            <a:r>
              <a:rPr lang="it-IT" dirty="0" err="1" smtClean="0"/>
              <a:t>Heidegger</a:t>
            </a:r>
            <a:r>
              <a:rPr lang="it-IT" dirty="0" smtClean="0"/>
              <a:t>, poiché egli nega quanto </a:t>
            </a:r>
            <a:r>
              <a:rPr lang="it-IT" dirty="0" err="1" smtClean="0"/>
              <a:t>Heidegger</a:t>
            </a:r>
            <a:r>
              <a:rPr lang="it-IT" dirty="0" smtClean="0"/>
              <a:t> presuppone: e cioè che nel pensiero l’essere prevenga il linguaggio. Il punto in cui </a:t>
            </a:r>
            <a:r>
              <a:rPr lang="it-IT" dirty="0" err="1" smtClean="0"/>
              <a:t>Heidegger</a:t>
            </a:r>
            <a:r>
              <a:rPr lang="it-IT" dirty="0" smtClean="0"/>
              <a:t> comincia a filosofare è esattamente quello in cui Wittgenstein smette di filosofare: (…)</a:t>
            </a:r>
          </a:p>
          <a:p>
            <a:pPr marL="0" indent="0">
              <a:buNone/>
            </a:pPr>
            <a:r>
              <a:rPr lang="it-IT" dirty="0" err="1" smtClean="0"/>
              <a:t>W</a:t>
            </a:r>
            <a:r>
              <a:rPr lang="it-IT" dirty="0" smtClean="0"/>
              <a:t>.: Su ciò, di cui non si può parlare, si deve tacere (61)</a:t>
            </a:r>
          </a:p>
          <a:p>
            <a:pPr marL="0" indent="0">
              <a:buNone/>
            </a:pPr>
            <a:r>
              <a:rPr lang="it-IT" dirty="0" smtClean="0"/>
              <a:t>Come il mondo è, è affatto indifferente per ciò che è più alto … Il senso del mondo dev’essere fuori di esso. Nel mondo tutto è come è, e tutto avviene come avviene (62)</a:t>
            </a:r>
            <a:endParaRPr lang="it-IT" dirty="0"/>
          </a:p>
        </p:txBody>
      </p:sp>
      <p:sp>
        <p:nvSpPr>
          <p:cNvPr id="4" name="Segnaposto contenuto 3"/>
          <p:cNvSpPr>
            <a:spLocks noGrp="1"/>
          </p:cNvSpPr>
          <p:nvPr>
            <p:ph sz="half" idx="2"/>
          </p:nvPr>
        </p:nvSpPr>
        <p:spPr/>
        <p:txBody>
          <a:bodyPr>
            <a:normAutofit fontScale="55000" lnSpcReduction="20000"/>
          </a:bodyPr>
          <a:lstStyle/>
          <a:p>
            <a:pPr marL="0" indent="0">
              <a:buNone/>
            </a:pPr>
            <a:r>
              <a:rPr lang="it-IT" i="1" dirty="0" err="1" smtClean="0"/>
              <a:t>Wie</a:t>
            </a:r>
            <a:r>
              <a:rPr lang="it-IT" dirty="0" smtClean="0"/>
              <a:t> die </a:t>
            </a:r>
            <a:r>
              <a:rPr lang="it-IT" dirty="0" err="1" smtClean="0"/>
              <a:t>Welt</a:t>
            </a:r>
            <a:r>
              <a:rPr lang="it-IT" dirty="0" smtClean="0"/>
              <a:t> </a:t>
            </a:r>
            <a:r>
              <a:rPr lang="it-IT" dirty="0" err="1" smtClean="0"/>
              <a:t>ist</a:t>
            </a:r>
            <a:r>
              <a:rPr lang="it-IT" dirty="0" smtClean="0"/>
              <a:t>, </a:t>
            </a:r>
            <a:r>
              <a:rPr lang="it-IT" dirty="0" err="1" smtClean="0"/>
              <a:t>ist</a:t>
            </a:r>
            <a:r>
              <a:rPr lang="it-IT" dirty="0" smtClean="0"/>
              <a:t> </a:t>
            </a:r>
            <a:r>
              <a:rPr lang="it-IT" dirty="0" err="1" smtClean="0"/>
              <a:t>für</a:t>
            </a:r>
            <a:r>
              <a:rPr lang="it-IT" dirty="0" smtClean="0"/>
              <a:t> </a:t>
            </a:r>
            <a:r>
              <a:rPr lang="it-IT" dirty="0" err="1" smtClean="0"/>
              <a:t>das</a:t>
            </a:r>
            <a:r>
              <a:rPr lang="it-IT" dirty="0" smtClean="0"/>
              <a:t> </a:t>
            </a:r>
            <a:r>
              <a:rPr lang="it-IT" dirty="0" err="1" smtClean="0"/>
              <a:t>Höhere</a:t>
            </a:r>
            <a:r>
              <a:rPr lang="it-IT" dirty="0" smtClean="0"/>
              <a:t> </a:t>
            </a:r>
            <a:r>
              <a:rPr lang="it-IT" dirty="0" err="1" smtClean="0"/>
              <a:t>vollkommen</a:t>
            </a:r>
            <a:r>
              <a:rPr lang="it-IT" dirty="0" smtClean="0"/>
              <a:t> </a:t>
            </a:r>
            <a:r>
              <a:rPr lang="it-IT" dirty="0" err="1" smtClean="0"/>
              <a:t>gleichgültig</a:t>
            </a:r>
            <a:r>
              <a:rPr lang="it-IT" dirty="0" smtClean="0"/>
              <a:t>. </a:t>
            </a:r>
            <a:r>
              <a:rPr lang="it-IT" dirty="0" err="1" smtClean="0"/>
              <a:t>Nicht</a:t>
            </a:r>
            <a:r>
              <a:rPr lang="it-IT" dirty="0" smtClean="0"/>
              <a:t> </a:t>
            </a:r>
            <a:r>
              <a:rPr lang="it-IT" i="1" dirty="0" err="1" smtClean="0"/>
              <a:t>wie</a:t>
            </a:r>
            <a:r>
              <a:rPr lang="it-IT" dirty="0" smtClean="0"/>
              <a:t> die </a:t>
            </a:r>
            <a:r>
              <a:rPr lang="it-IT" dirty="0" err="1" smtClean="0"/>
              <a:t>Welt</a:t>
            </a:r>
            <a:r>
              <a:rPr lang="it-IT" dirty="0" smtClean="0"/>
              <a:t> </a:t>
            </a:r>
            <a:r>
              <a:rPr lang="it-IT" dirty="0" err="1" smtClean="0"/>
              <a:t>ist</a:t>
            </a:r>
            <a:r>
              <a:rPr lang="it-IT" dirty="0" smtClean="0"/>
              <a:t>, </a:t>
            </a:r>
            <a:r>
              <a:rPr lang="it-IT" dirty="0" err="1" smtClean="0"/>
              <a:t>ist</a:t>
            </a:r>
            <a:r>
              <a:rPr lang="it-IT" dirty="0" smtClean="0"/>
              <a:t> </a:t>
            </a:r>
            <a:r>
              <a:rPr lang="it-IT" dirty="0" err="1" smtClean="0"/>
              <a:t>das</a:t>
            </a:r>
            <a:r>
              <a:rPr lang="it-IT" dirty="0" smtClean="0"/>
              <a:t> </a:t>
            </a:r>
            <a:r>
              <a:rPr lang="it-IT" dirty="0" err="1" smtClean="0"/>
              <a:t>Mystische</a:t>
            </a:r>
            <a:r>
              <a:rPr lang="it-IT" dirty="0" smtClean="0"/>
              <a:t>, </a:t>
            </a:r>
            <a:r>
              <a:rPr lang="it-IT" dirty="0" err="1" smtClean="0"/>
              <a:t>sondern</a:t>
            </a:r>
            <a:r>
              <a:rPr lang="it-IT" dirty="0" smtClean="0"/>
              <a:t> </a:t>
            </a:r>
            <a:r>
              <a:rPr lang="it-IT" i="1" dirty="0" err="1" smtClean="0"/>
              <a:t>daß</a:t>
            </a:r>
            <a:r>
              <a:rPr lang="it-IT" dirty="0" smtClean="0"/>
              <a:t> </a:t>
            </a:r>
            <a:r>
              <a:rPr lang="it-IT" dirty="0" err="1" smtClean="0"/>
              <a:t>sie</a:t>
            </a:r>
            <a:r>
              <a:rPr lang="it-IT" dirty="0" smtClean="0"/>
              <a:t> </a:t>
            </a:r>
            <a:r>
              <a:rPr lang="it-IT" dirty="0" err="1" smtClean="0"/>
              <a:t>ist</a:t>
            </a:r>
            <a:r>
              <a:rPr lang="it-IT" dirty="0" smtClean="0"/>
              <a:t> (131)</a:t>
            </a:r>
          </a:p>
          <a:p>
            <a:pPr marL="0" indent="0">
              <a:buNone/>
            </a:pPr>
            <a:endParaRPr lang="it-IT" dirty="0"/>
          </a:p>
          <a:p>
            <a:pPr marL="0" indent="0">
              <a:buNone/>
            </a:pPr>
            <a:endParaRPr lang="it-IT" dirty="0" smtClean="0"/>
          </a:p>
          <a:p>
            <a:pPr marL="0" indent="0">
              <a:buNone/>
            </a:pPr>
            <a:r>
              <a:rPr lang="it-IT" dirty="0" err="1" smtClean="0"/>
              <a:t>Daß</a:t>
            </a:r>
            <a:r>
              <a:rPr lang="it-IT" dirty="0" smtClean="0"/>
              <a:t> .. </a:t>
            </a:r>
            <a:r>
              <a:rPr lang="it-IT" dirty="0" err="1"/>
              <a:t>i</a:t>
            </a:r>
            <a:r>
              <a:rPr lang="it-IT" dirty="0" err="1" smtClean="0"/>
              <a:t>m</a:t>
            </a:r>
            <a:r>
              <a:rPr lang="it-IT" dirty="0" smtClean="0"/>
              <a:t> </a:t>
            </a:r>
            <a:r>
              <a:rPr lang="it-IT" dirty="0" err="1" smtClean="0"/>
              <a:t>Denken</a:t>
            </a:r>
            <a:r>
              <a:rPr lang="it-IT" dirty="0" smtClean="0"/>
              <a:t> </a:t>
            </a:r>
            <a:r>
              <a:rPr lang="it-IT" dirty="0" err="1" smtClean="0"/>
              <a:t>das</a:t>
            </a:r>
            <a:r>
              <a:rPr lang="it-IT" dirty="0" smtClean="0"/>
              <a:t> </a:t>
            </a:r>
            <a:r>
              <a:rPr lang="it-IT" dirty="0" err="1" smtClean="0"/>
              <a:t>Sein</a:t>
            </a:r>
            <a:r>
              <a:rPr lang="it-IT" dirty="0" smtClean="0"/>
              <a:t> </a:t>
            </a:r>
            <a:r>
              <a:rPr lang="it-IT" dirty="0" err="1" smtClean="0"/>
              <a:t>zur</a:t>
            </a:r>
            <a:r>
              <a:rPr lang="it-IT" dirty="0" smtClean="0"/>
              <a:t> </a:t>
            </a:r>
            <a:r>
              <a:rPr lang="it-IT" dirty="0" err="1" smtClean="0"/>
              <a:t>Sprache</a:t>
            </a:r>
            <a:r>
              <a:rPr lang="it-IT" dirty="0" smtClean="0"/>
              <a:t> </a:t>
            </a:r>
            <a:r>
              <a:rPr lang="it-IT" dirty="0" err="1" smtClean="0"/>
              <a:t>komme</a:t>
            </a:r>
            <a:r>
              <a:rPr lang="it-IT" dirty="0" smtClean="0"/>
              <a:t> (132)</a:t>
            </a:r>
          </a:p>
          <a:p>
            <a:pPr marL="0" indent="0">
              <a:buNone/>
            </a:pPr>
            <a:endParaRPr lang="it-IT" dirty="0"/>
          </a:p>
          <a:p>
            <a:pPr marL="0" indent="0">
              <a:buNone/>
            </a:pPr>
            <a:endParaRPr lang="it-IT" dirty="0" smtClean="0"/>
          </a:p>
          <a:p>
            <a:pPr marL="0" indent="0">
              <a:buNone/>
            </a:pPr>
            <a:endParaRPr lang="it-IT" dirty="0"/>
          </a:p>
          <a:p>
            <a:pPr marL="0" indent="0">
              <a:buNone/>
            </a:pPr>
            <a:r>
              <a:rPr lang="it-IT" dirty="0" err="1" smtClean="0"/>
              <a:t>Worüber</a:t>
            </a:r>
            <a:r>
              <a:rPr lang="it-IT" dirty="0" smtClean="0"/>
              <a:t> man </a:t>
            </a:r>
            <a:r>
              <a:rPr lang="it-IT" dirty="0" err="1" smtClean="0"/>
              <a:t>nicht</a:t>
            </a:r>
            <a:r>
              <a:rPr lang="it-IT" dirty="0" smtClean="0"/>
              <a:t> </a:t>
            </a:r>
            <a:r>
              <a:rPr lang="it-IT" dirty="0" err="1" smtClean="0"/>
              <a:t>sprechen</a:t>
            </a:r>
            <a:r>
              <a:rPr lang="it-IT" dirty="0" smtClean="0"/>
              <a:t> </a:t>
            </a:r>
            <a:r>
              <a:rPr lang="it-IT" dirty="0" err="1" smtClean="0"/>
              <a:t>kann</a:t>
            </a:r>
            <a:r>
              <a:rPr lang="it-IT" dirty="0" smtClean="0"/>
              <a:t>, </a:t>
            </a:r>
            <a:r>
              <a:rPr lang="it-IT" dirty="0" err="1" smtClean="0"/>
              <a:t>darüber</a:t>
            </a:r>
            <a:r>
              <a:rPr lang="it-IT" dirty="0" smtClean="0"/>
              <a:t> </a:t>
            </a:r>
            <a:r>
              <a:rPr lang="it-IT" dirty="0" err="1" smtClean="0"/>
              <a:t>muß</a:t>
            </a:r>
            <a:r>
              <a:rPr lang="it-IT" dirty="0" smtClean="0"/>
              <a:t> man </a:t>
            </a:r>
            <a:r>
              <a:rPr lang="it-IT" dirty="0" err="1" smtClean="0"/>
              <a:t>schweigen</a:t>
            </a:r>
            <a:r>
              <a:rPr lang="it-IT" dirty="0" smtClean="0"/>
              <a:t> (132)</a:t>
            </a:r>
          </a:p>
          <a:p>
            <a:pPr marL="0" indent="0">
              <a:buNone/>
            </a:pPr>
            <a:endParaRPr lang="it-IT" dirty="0"/>
          </a:p>
          <a:p>
            <a:pPr marL="0" indent="0">
              <a:buNone/>
            </a:pPr>
            <a:r>
              <a:rPr lang="it-IT" dirty="0" err="1" smtClean="0"/>
              <a:t>Wie</a:t>
            </a:r>
            <a:r>
              <a:rPr lang="it-IT" dirty="0" smtClean="0"/>
              <a:t> die </a:t>
            </a:r>
            <a:r>
              <a:rPr lang="it-IT" dirty="0" err="1" smtClean="0"/>
              <a:t>Welt</a:t>
            </a:r>
            <a:r>
              <a:rPr lang="it-IT" dirty="0" smtClean="0"/>
              <a:t> </a:t>
            </a:r>
            <a:r>
              <a:rPr lang="it-IT" dirty="0" err="1" smtClean="0"/>
              <a:t>ist</a:t>
            </a:r>
            <a:r>
              <a:rPr lang="it-IT" dirty="0" smtClean="0"/>
              <a:t>, </a:t>
            </a:r>
            <a:r>
              <a:rPr lang="it-IT" dirty="0" err="1" smtClean="0"/>
              <a:t>ist</a:t>
            </a:r>
            <a:r>
              <a:rPr lang="it-IT" dirty="0" smtClean="0"/>
              <a:t> </a:t>
            </a:r>
            <a:r>
              <a:rPr lang="it-IT" dirty="0" err="1" smtClean="0"/>
              <a:t>für</a:t>
            </a:r>
            <a:r>
              <a:rPr lang="it-IT" dirty="0" smtClean="0"/>
              <a:t> </a:t>
            </a:r>
            <a:r>
              <a:rPr lang="it-IT" dirty="0" err="1" smtClean="0"/>
              <a:t>das</a:t>
            </a:r>
            <a:r>
              <a:rPr lang="it-IT" dirty="0" smtClean="0"/>
              <a:t> </a:t>
            </a:r>
            <a:r>
              <a:rPr lang="it-IT" dirty="0" err="1" smtClean="0"/>
              <a:t>Höhere</a:t>
            </a:r>
            <a:r>
              <a:rPr lang="it-IT" dirty="0" smtClean="0"/>
              <a:t> </a:t>
            </a:r>
            <a:r>
              <a:rPr lang="it-IT" dirty="0" err="1" smtClean="0"/>
              <a:t>vollkommen</a:t>
            </a:r>
            <a:r>
              <a:rPr lang="it-IT" dirty="0" smtClean="0"/>
              <a:t> </a:t>
            </a:r>
            <a:r>
              <a:rPr lang="it-IT" dirty="0" err="1" smtClean="0"/>
              <a:t>gleichgültig</a:t>
            </a:r>
            <a:r>
              <a:rPr lang="it-IT" dirty="0" smtClean="0"/>
              <a:t> … </a:t>
            </a:r>
            <a:r>
              <a:rPr lang="it-IT" dirty="0" err="1" smtClean="0"/>
              <a:t>Der</a:t>
            </a:r>
            <a:r>
              <a:rPr lang="it-IT" dirty="0" smtClean="0"/>
              <a:t> </a:t>
            </a:r>
            <a:r>
              <a:rPr lang="it-IT" dirty="0" err="1" smtClean="0"/>
              <a:t>Sinn</a:t>
            </a:r>
            <a:r>
              <a:rPr lang="it-IT" dirty="0" smtClean="0"/>
              <a:t> </a:t>
            </a:r>
            <a:r>
              <a:rPr lang="it-IT" dirty="0" err="1" smtClean="0"/>
              <a:t>der</a:t>
            </a:r>
            <a:r>
              <a:rPr lang="it-IT" dirty="0" smtClean="0"/>
              <a:t> </a:t>
            </a:r>
            <a:r>
              <a:rPr lang="it-IT" dirty="0" err="1" smtClean="0"/>
              <a:t>Welt</a:t>
            </a:r>
            <a:r>
              <a:rPr lang="it-IT" dirty="0" smtClean="0"/>
              <a:t> </a:t>
            </a:r>
            <a:r>
              <a:rPr lang="it-IT" dirty="0" err="1" smtClean="0"/>
              <a:t>muß</a:t>
            </a:r>
            <a:r>
              <a:rPr lang="it-IT" dirty="0" smtClean="0"/>
              <a:t> </a:t>
            </a:r>
            <a:r>
              <a:rPr lang="it-IT" dirty="0" err="1" smtClean="0"/>
              <a:t>außerhalb</a:t>
            </a:r>
            <a:r>
              <a:rPr lang="it-IT" dirty="0" smtClean="0"/>
              <a:t> </a:t>
            </a:r>
            <a:r>
              <a:rPr lang="it-IT" dirty="0" err="1" smtClean="0"/>
              <a:t>ihrer</a:t>
            </a:r>
            <a:r>
              <a:rPr lang="it-IT" dirty="0" smtClean="0"/>
              <a:t> </a:t>
            </a:r>
            <a:r>
              <a:rPr lang="it-IT" dirty="0" err="1" smtClean="0"/>
              <a:t>liegen</a:t>
            </a:r>
            <a:r>
              <a:rPr lang="it-IT" dirty="0" smtClean="0"/>
              <a:t>. In </a:t>
            </a:r>
            <a:r>
              <a:rPr lang="it-IT" dirty="0" err="1" smtClean="0"/>
              <a:t>der</a:t>
            </a:r>
            <a:r>
              <a:rPr lang="it-IT" dirty="0" smtClean="0"/>
              <a:t> </a:t>
            </a:r>
            <a:r>
              <a:rPr lang="it-IT" dirty="0" err="1" smtClean="0"/>
              <a:t>Welt</a:t>
            </a:r>
            <a:r>
              <a:rPr lang="it-IT" dirty="0" smtClean="0"/>
              <a:t> </a:t>
            </a:r>
            <a:r>
              <a:rPr lang="it-IT" dirty="0" err="1" smtClean="0"/>
              <a:t>ist</a:t>
            </a:r>
            <a:r>
              <a:rPr lang="it-IT" dirty="0" smtClean="0"/>
              <a:t> </a:t>
            </a:r>
            <a:r>
              <a:rPr lang="it-IT" dirty="0" err="1" smtClean="0"/>
              <a:t>alles</a:t>
            </a:r>
            <a:r>
              <a:rPr lang="it-IT" dirty="0" smtClean="0"/>
              <a:t> </a:t>
            </a:r>
            <a:r>
              <a:rPr lang="it-IT" dirty="0" err="1" smtClean="0"/>
              <a:t>wie</a:t>
            </a:r>
            <a:r>
              <a:rPr lang="it-IT" dirty="0" smtClean="0"/>
              <a:t> es </a:t>
            </a:r>
            <a:r>
              <a:rPr lang="it-IT" dirty="0" err="1" smtClean="0"/>
              <a:t>ist</a:t>
            </a:r>
            <a:r>
              <a:rPr lang="it-IT" dirty="0" smtClean="0"/>
              <a:t> und </a:t>
            </a:r>
            <a:r>
              <a:rPr lang="it-IT" dirty="0" err="1" smtClean="0"/>
              <a:t>geschieht</a:t>
            </a:r>
            <a:r>
              <a:rPr lang="it-IT" dirty="0" smtClean="0"/>
              <a:t> </a:t>
            </a:r>
            <a:r>
              <a:rPr lang="it-IT" dirty="0" err="1" smtClean="0"/>
              <a:t>alles</a:t>
            </a:r>
            <a:r>
              <a:rPr lang="it-IT" dirty="0" smtClean="0"/>
              <a:t> </a:t>
            </a:r>
            <a:r>
              <a:rPr lang="it-IT" dirty="0" err="1" smtClean="0"/>
              <a:t>wie</a:t>
            </a:r>
            <a:r>
              <a:rPr lang="it-IT" dirty="0" smtClean="0"/>
              <a:t> es </a:t>
            </a:r>
            <a:r>
              <a:rPr lang="it-IT" dirty="0" err="1" smtClean="0"/>
              <a:t>geschieht</a:t>
            </a:r>
            <a:r>
              <a:rPr lang="it-IT" dirty="0" smtClean="0"/>
              <a:t> (133)</a:t>
            </a:r>
            <a:endParaRPr lang="it-IT" dirty="0"/>
          </a:p>
        </p:txBody>
      </p:sp>
    </p:spTree>
    <p:extLst>
      <p:ext uri="{BB962C8B-B14F-4D97-AF65-F5344CB8AC3E}">
        <p14:creationId xmlns:p14="http://schemas.microsoft.com/office/powerpoint/2010/main" val="1504247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Das</a:t>
            </a:r>
            <a:r>
              <a:rPr lang="it-IT" dirty="0" smtClean="0"/>
              <a:t> </a:t>
            </a:r>
            <a:r>
              <a:rPr lang="it-IT" dirty="0" err="1" smtClean="0"/>
              <a:t>Ethische</a:t>
            </a:r>
            <a:r>
              <a:rPr lang="it-IT" dirty="0" smtClean="0"/>
              <a:t/>
            </a:r>
            <a:br>
              <a:rPr lang="it-IT" dirty="0" smtClean="0"/>
            </a:br>
            <a:r>
              <a:rPr lang="it-IT" dirty="0" err="1" smtClean="0"/>
              <a:t>W</a:t>
            </a:r>
            <a:r>
              <a:rPr lang="it-IT" dirty="0" smtClean="0"/>
              <a:t>.: L’etica è trascendentale</a:t>
            </a:r>
            <a:endParaRPr lang="it-IT" dirty="0"/>
          </a:p>
        </p:txBody>
      </p:sp>
      <p:sp>
        <p:nvSpPr>
          <p:cNvPr id="3" name="Segnaposto contenuto 2"/>
          <p:cNvSpPr>
            <a:spLocks noGrp="1"/>
          </p:cNvSpPr>
          <p:nvPr>
            <p:ph sz="half" idx="1"/>
          </p:nvPr>
        </p:nvSpPr>
        <p:spPr/>
        <p:txBody>
          <a:bodyPr>
            <a:normAutofit fontScale="62500" lnSpcReduction="20000"/>
          </a:bodyPr>
          <a:lstStyle/>
          <a:p>
            <a:pPr marL="0" indent="0">
              <a:buNone/>
            </a:pPr>
            <a:r>
              <a:rPr lang="it-IT" dirty="0" err="1" smtClean="0"/>
              <a:t>Sp</a:t>
            </a:r>
            <a:r>
              <a:rPr lang="it-IT" dirty="0" smtClean="0"/>
              <a:t>. 2: La forma morale, che non appartiene ai fatti del mondo, è analoga alla forma logica. Non può essere rappresentata, ma si mostra. Al pari della forma logica, con l’aiuto della quale raffiguriamo il mondo, essa è il limite del mondo che non possiamo oltrepassare.</a:t>
            </a:r>
          </a:p>
          <a:p>
            <a:pPr marL="0" indent="0">
              <a:buNone/>
            </a:pPr>
            <a:r>
              <a:rPr lang="it-IT" dirty="0" err="1" smtClean="0"/>
              <a:t>W</a:t>
            </a:r>
            <a:r>
              <a:rPr lang="it-IT" dirty="0" smtClean="0"/>
              <a:t>.: La risoluzione dell’enigma della vita nello spazio e tempo non può risiedere che fuori dello spazio e del tempo.</a:t>
            </a:r>
          </a:p>
          <a:p>
            <a:pPr marL="0" indent="0">
              <a:buNone/>
            </a:pPr>
            <a:r>
              <a:rPr lang="it-IT" dirty="0" smtClean="0"/>
              <a:t>…</a:t>
            </a:r>
          </a:p>
          <a:p>
            <a:pPr marL="0" indent="0">
              <a:buNone/>
            </a:pPr>
            <a:r>
              <a:rPr lang="it-IT" dirty="0" smtClean="0"/>
              <a:t>Come il mondo è, è affatto indifferente per ciò che è più alto. Dio non rivela sé nel mondo</a:t>
            </a:r>
          </a:p>
        </p:txBody>
      </p:sp>
      <p:sp>
        <p:nvSpPr>
          <p:cNvPr id="4" name="Segnaposto contenuto 3"/>
          <p:cNvSpPr>
            <a:spLocks noGrp="1"/>
          </p:cNvSpPr>
          <p:nvPr>
            <p:ph sz="half" idx="2"/>
          </p:nvPr>
        </p:nvSpPr>
        <p:spPr/>
        <p:txBody>
          <a:bodyPr>
            <a:normAutofit fontScale="62500" lnSpcReduction="20000"/>
          </a:bodyPr>
          <a:lstStyle/>
          <a:p>
            <a:pPr marL="0" indent="0">
              <a:buNone/>
            </a:pPr>
            <a:r>
              <a:rPr lang="it-IT" dirty="0" smtClean="0"/>
              <a:t>Die </a:t>
            </a:r>
            <a:r>
              <a:rPr lang="it-IT" dirty="0" err="1" smtClean="0"/>
              <a:t>sittliche</a:t>
            </a:r>
            <a:r>
              <a:rPr lang="it-IT" dirty="0" smtClean="0"/>
              <a:t> Form, die </a:t>
            </a:r>
            <a:r>
              <a:rPr lang="it-IT" dirty="0" err="1" smtClean="0"/>
              <a:t>nicht</a:t>
            </a:r>
            <a:r>
              <a:rPr lang="it-IT" dirty="0" smtClean="0"/>
              <a:t> </a:t>
            </a:r>
            <a:r>
              <a:rPr lang="it-IT" dirty="0" err="1" smtClean="0"/>
              <a:t>zu</a:t>
            </a:r>
            <a:r>
              <a:rPr lang="it-IT" dirty="0" smtClean="0"/>
              <a:t> </a:t>
            </a:r>
            <a:r>
              <a:rPr lang="it-IT" dirty="0" err="1" smtClean="0"/>
              <a:t>den</a:t>
            </a:r>
            <a:r>
              <a:rPr lang="it-IT" dirty="0" smtClean="0"/>
              <a:t> </a:t>
            </a:r>
            <a:r>
              <a:rPr lang="it-IT" dirty="0" err="1" smtClean="0"/>
              <a:t>Tatsachen</a:t>
            </a:r>
            <a:r>
              <a:rPr lang="it-IT" dirty="0" smtClean="0"/>
              <a:t> </a:t>
            </a:r>
            <a:r>
              <a:rPr lang="it-IT" dirty="0" err="1" smtClean="0"/>
              <a:t>der</a:t>
            </a:r>
            <a:r>
              <a:rPr lang="it-IT" dirty="0" smtClean="0"/>
              <a:t> </a:t>
            </a:r>
            <a:r>
              <a:rPr lang="it-IT" dirty="0" err="1" smtClean="0"/>
              <a:t>Welt</a:t>
            </a:r>
            <a:r>
              <a:rPr lang="it-IT" dirty="0" smtClean="0"/>
              <a:t> </a:t>
            </a:r>
            <a:r>
              <a:rPr lang="it-IT" dirty="0" err="1" smtClean="0"/>
              <a:t>gehört</a:t>
            </a:r>
            <a:r>
              <a:rPr lang="it-IT" dirty="0" smtClean="0"/>
              <a:t>, </a:t>
            </a:r>
            <a:r>
              <a:rPr lang="it-IT" dirty="0" err="1" smtClean="0"/>
              <a:t>ist</a:t>
            </a:r>
            <a:r>
              <a:rPr lang="it-IT" dirty="0" smtClean="0"/>
              <a:t> </a:t>
            </a:r>
            <a:r>
              <a:rPr lang="it-IT" dirty="0" err="1" smtClean="0"/>
              <a:t>der</a:t>
            </a:r>
            <a:r>
              <a:rPr lang="it-IT" dirty="0" smtClean="0"/>
              <a:t> </a:t>
            </a:r>
            <a:r>
              <a:rPr lang="it-IT" dirty="0" err="1" smtClean="0"/>
              <a:t>logischen</a:t>
            </a:r>
            <a:r>
              <a:rPr lang="it-IT" dirty="0" smtClean="0"/>
              <a:t> Form </a:t>
            </a:r>
            <a:r>
              <a:rPr lang="it-IT" dirty="0" err="1" smtClean="0"/>
              <a:t>nalog</a:t>
            </a:r>
            <a:r>
              <a:rPr lang="it-IT" dirty="0" smtClean="0"/>
              <a:t>. </a:t>
            </a:r>
            <a:r>
              <a:rPr lang="it-IT" dirty="0" err="1" smtClean="0"/>
              <a:t>Sie</a:t>
            </a:r>
            <a:r>
              <a:rPr lang="it-IT" dirty="0" smtClean="0"/>
              <a:t> </a:t>
            </a:r>
            <a:r>
              <a:rPr lang="it-IT" dirty="0" err="1" smtClean="0"/>
              <a:t>kann</a:t>
            </a:r>
            <a:r>
              <a:rPr lang="it-IT" dirty="0" smtClean="0"/>
              <a:t> </a:t>
            </a:r>
            <a:r>
              <a:rPr lang="it-IT" dirty="0" err="1" smtClean="0"/>
              <a:t>nicht</a:t>
            </a:r>
            <a:r>
              <a:rPr lang="it-IT" dirty="0" smtClean="0"/>
              <a:t> </a:t>
            </a:r>
            <a:r>
              <a:rPr lang="it-IT" dirty="0" err="1" smtClean="0"/>
              <a:t>mehr</a:t>
            </a:r>
            <a:r>
              <a:rPr lang="it-IT" dirty="0" smtClean="0"/>
              <a:t> </a:t>
            </a:r>
            <a:r>
              <a:rPr lang="it-IT" dirty="0" err="1" smtClean="0"/>
              <a:t>dargestellt</a:t>
            </a:r>
            <a:r>
              <a:rPr lang="it-IT" dirty="0" smtClean="0"/>
              <a:t> </a:t>
            </a:r>
            <a:r>
              <a:rPr lang="it-IT" dirty="0" err="1" smtClean="0"/>
              <a:t>werden</a:t>
            </a:r>
            <a:r>
              <a:rPr lang="it-IT" dirty="0" smtClean="0"/>
              <a:t>, </a:t>
            </a:r>
            <a:r>
              <a:rPr lang="it-IT" dirty="0" err="1" smtClean="0"/>
              <a:t>aber</a:t>
            </a:r>
            <a:r>
              <a:rPr lang="it-IT" dirty="0" smtClean="0"/>
              <a:t> </a:t>
            </a:r>
            <a:r>
              <a:rPr lang="it-IT" dirty="0" err="1" smtClean="0"/>
              <a:t>sie</a:t>
            </a:r>
            <a:r>
              <a:rPr lang="it-IT" dirty="0" smtClean="0"/>
              <a:t> </a:t>
            </a:r>
            <a:r>
              <a:rPr lang="it-IT" dirty="0" err="1" smtClean="0"/>
              <a:t>zeigt</a:t>
            </a:r>
            <a:r>
              <a:rPr lang="it-IT" dirty="0" smtClean="0"/>
              <a:t> </a:t>
            </a:r>
            <a:r>
              <a:rPr lang="it-IT" dirty="0" err="1" smtClean="0"/>
              <a:t>sich</a:t>
            </a:r>
            <a:r>
              <a:rPr lang="it-IT" dirty="0" smtClean="0"/>
              <a:t>. </a:t>
            </a:r>
            <a:r>
              <a:rPr lang="it-IT" dirty="0" err="1" smtClean="0"/>
              <a:t>Sie</a:t>
            </a:r>
            <a:r>
              <a:rPr lang="it-IT" dirty="0" smtClean="0"/>
              <a:t> </a:t>
            </a:r>
            <a:r>
              <a:rPr lang="it-IT" dirty="0" err="1" smtClean="0"/>
              <a:t>ist</a:t>
            </a:r>
            <a:r>
              <a:rPr lang="it-IT" dirty="0" smtClean="0"/>
              <a:t>, </a:t>
            </a:r>
            <a:r>
              <a:rPr lang="it-IT" dirty="0" err="1" smtClean="0"/>
              <a:t>wie</a:t>
            </a:r>
            <a:r>
              <a:rPr lang="it-IT" dirty="0" smtClean="0"/>
              <a:t> die </a:t>
            </a:r>
            <a:r>
              <a:rPr lang="it-IT" dirty="0" err="1" smtClean="0"/>
              <a:t>logische</a:t>
            </a:r>
            <a:r>
              <a:rPr lang="it-IT" dirty="0" smtClean="0"/>
              <a:t> Form, </a:t>
            </a:r>
            <a:r>
              <a:rPr lang="it-IT" dirty="0" err="1" smtClean="0"/>
              <a:t>mit</a:t>
            </a:r>
            <a:r>
              <a:rPr lang="it-IT" dirty="0" smtClean="0"/>
              <a:t> </a:t>
            </a:r>
            <a:r>
              <a:rPr lang="it-IT" dirty="0" err="1" smtClean="0"/>
              <a:t>deren</a:t>
            </a:r>
            <a:r>
              <a:rPr lang="it-IT" dirty="0" smtClean="0"/>
              <a:t> </a:t>
            </a:r>
            <a:r>
              <a:rPr lang="it-IT" dirty="0" err="1" smtClean="0"/>
              <a:t>Hilfe</a:t>
            </a:r>
            <a:r>
              <a:rPr lang="it-IT" dirty="0" smtClean="0"/>
              <a:t> </a:t>
            </a:r>
            <a:r>
              <a:rPr lang="it-IT" dirty="0" err="1" smtClean="0"/>
              <a:t>wir</a:t>
            </a:r>
            <a:r>
              <a:rPr lang="it-IT" dirty="0" smtClean="0"/>
              <a:t> die </a:t>
            </a:r>
            <a:r>
              <a:rPr lang="it-IT" dirty="0" err="1" smtClean="0"/>
              <a:t>Welt</a:t>
            </a:r>
            <a:r>
              <a:rPr lang="it-IT" dirty="0" smtClean="0"/>
              <a:t> ABBILDEN, DIE GRENZE DER WELT, die </a:t>
            </a:r>
            <a:r>
              <a:rPr lang="it-IT" dirty="0" err="1" smtClean="0"/>
              <a:t>wir</a:t>
            </a:r>
            <a:r>
              <a:rPr lang="it-IT" dirty="0" smtClean="0"/>
              <a:t> </a:t>
            </a:r>
            <a:r>
              <a:rPr lang="it-IT" dirty="0" err="1" smtClean="0"/>
              <a:t>nicht</a:t>
            </a:r>
            <a:r>
              <a:rPr lang="it-IT" dirty="0" smtClean="0"/>
              <a:t> </a:t>
            </a:r>
            <a:r>
              <a:rPr lang="it-IT" dirty="0" err="1" smtClean="0"/>
              <a:t>überschreiten</a:t>
            </a:r>
            <a:r>
              <a:rPr lang="it-IT" dirty="0" smtClean="0"/>
              <a:t> </a:t>
            </a:r>
            <a:r>
              <a:rPr lang="it-IT" dirty="0" err="1" smtClean="0"/>
              <a:t>können</a:t>
            </a:r>
            <a:endParaRPr lang="it-IT" dirty="0" smtClean="0"/>
          </a:p>
          <a:p>
            <a:pPr marL="0" indent="0">
              <a:buNone/>
            </a:pPr>
            <a:endParaRPr lang="it-IT" dirty="0"/>
          </a:p>
          <a:p>
            <a:pPr marL="0" indent="0">
              <a:buNone/>
            </a:pPr>
            <a:r>
              <a:rPr lang="it-IT" dirty="0" smtClean="0"/>
              <a:t>Die </a:t>
            </a:r>
            <a:r>
              <a:rPr lang="it-IT" dirty="0" err="1" smtClean="0"/>
              <a:t>Lösung</a:t>
            </a:r>
            <a:r>
              <a:rPr lang="it-IT" dirty="0" smtClean="0"/>
              <a:t> </a:t>
            </a:r>
            <a:r>
              <a:rPr lang="it-IT" dirty="0" err="1" smtClean="0"/>
              <a:t>des</a:t>
            </a:r>
            <a:r>
              <a:rPr lang="it-IT" dirty="0" smtClean="0"/>
              <a:t> </a:t>
            </a:r>
            <a:r>
              <a:rPr lang="it-IT" dirty="0" err="1" smtClean="0"/>
              <a:t>Rätsels</a:t>
            </a:r>
            <a:r>
              <a:rPr lang="it-IT" dirty="0" smtClean="0"/>
              <a:t> </a:t>
            </a:r>
            <a:r>
              <a:rPr lang="it-IT" dirty="0" err="1" smtClean="0"/>
              <a:t>des</a:t>
            </a:r>
            <a:r>
              <a:rPr lang="it-IT" dirty="0" smtClean="0"/>
              <a:t> </a:t>
            </a:r>
            <a:r>
              <a:rPr lang="it-IT" dirty="0" err="1" smtClean="0"/>
              <a:t>Lebens</a:t>
            </a:r>
            <a:r>
              <a:rPr lang="it-IT" dirty="0" smtClean="0"/>
              <a:t> in </a:t>
            </a:r>
            <a:r>
              <a:rPr lang="it-IT" dirty="0" err="1" smtClean="0"/>
              <a:t>Raum</a:t>
            </a:r>
            <a:r>
              <a:rPr lang="it-IT" dirty="0" smtClean="0"/>
              <a:t> und Zeit </a:t>
            </a:r>
            <a:r>
              <a:rPr lang="it-IT" dirty="0" err="1" smtClean="0"/>
              <a:t>kann</a:t>
            </a:r>
            <a:r>
              <a:rPr lang="it-IT" dirty="0" smtClean="0"/>
              <a:t> </a:t>
            </a:r>
            <a:r>
              <a:rPr lang="it-IT" dirty="0" err="1" smtClean="0"/>
              <a:t>nur</a:t>
            </a:r>
            <a:r>
              <a:rPr lang="it-IT" dirty="0" smtClean="0"/>
              <a:t> </a:t>
            </a:r>
            <a:r>
              <a:rPr lang="it-IT" dirty="0" err="1" smtClean="0"/>
              <a:t>außerhalb</a:t>
            </a:r>
            <a:r>
              <a:rPr lang="it-IT" dirty="0" smtClean="0"/>
              <a:t> von </a:t>
            </a:r>
            <a:r>
              <a:rPr lang="it-IT" dirty="0" err="1" smtClean="0"/>
              <a:t>Raum</a:t>
            </a:r>
            <a:r>
              <a:rPr lang="it-IT" dirty="0" smtClean="0"/>
              <a:t> und Zeit </a:t>
            </a:r>
            <a:r>
              <a:rPr lang="it-IT" dirty="0" err="1" smtClean="0"/>
              <a:t>liegen</a:t>
            </a:r>
            <a:r>
              <a:rPr lang="it-IT" dirty="0" smtClean="0"/>
              <a:t> (134)</a:t>
            </a:r>
          </a:p>
          <a:p>
            <a:pPr marL="0" indent="0">
              <a:buNone/>
            </a:pPr>
            <a:endParaRPr lang="it-IT" dirty="0"/>
          </a:p>
          <a:p>
            <a:pPr marL="0" indent="0">
              <a:buNone/>
            </a:pPr>
            <a:r>
              <a:rPr lang="it-IT" dirty="0" err="1" smtClean="0"/>
              <a:t>Dennn</a:t>
            </a:r>
            <a:r>
              <a:rPr lang="it-IT" dirty="0" smtClean="0"/>
              <a:t> </a:t>
            </a:r>
            <a:r>
              <a:rPr lang="it-IT" dirty="0" err="1" smtClean="0"/>
              <a:t>wie</a:t>
            </a:r>
            <a:r>
              <a:rPr lang="it-IT" dirty="0" smtClean="0"/>
              <a:t> die </a:t>
            </a:r>
            <a:r>
              <a:rPr lang="it-IT" dirty="0" err="1" smtClean="0"/>
              <a:t>Welt</a:t>
            </a:r>
            <a:r>
              <a:rPr lang="it-IT" dirty="0" smtClean="0"/>
              <a:t> </a:t>
            </a:r>
            <a:r>
              <a:rPr lang="it-IT" dirty="0" err="1" smtClean="0"/>
              <a:t>ist</a:t>
            </a:r>
            <a:r>
              <a:rPr lang="it-IT" dirty="0" smtClean="0"/>
              <a:t>, </a:t>
            </a:r>
            <a:r>
              <a:rPr lang="it-IT" dirty="0" err="1" smtClean="0"/>
              <a:t>ist</a:t>
            </a:r>
            <a:r>
              <a:rPr lang="it-IT" dirty="0" smtClean="0"/>
              <a:t> </a:t>
            </a:r>
            <a:r>
              <a:rPr lang="it-IT" dirty="0" err="1" smtClean="0"/>
              <a:t>für</a:t>
            </a:r>
            <a:r>
              <a:rPr lang="it-IT" dirty="0" smtClean="0"/>
              <a:t> </a:t>
            </a:r>
            <a:r>
              <a:rPr lang="it-IT" dirty="0" err="1" smtClean="0"/>
              <a:t>das</a:t>
            </a:r>
            <a:r>
              <a:rPr lang="it-IT" dirty="0" smtClean="0"/>
              <a:t> </a:t>
            </a:r>
            <a:r>
              <a:rPr lang="it-IT" dirty="0" err="1" smtClean="0"/>
              <a:t>Höhere</a:t>
            </a:r>
            <a:r>
              <a:rPr lang="it-IT" dirty="0" smtClean="0"/>
              <a:t> </a:t>
            </a:r>
            <a:r>
              <a:rPr lang="it-IT" dirty="0" err="1" smtClean="0"/>
              <a:t>vollkommen</a:t>
            </a:r>
            <a:r>
              <a:rPr lang="it-IT" dirty="0" smtClean="0"/>
              <a:t> </a:t>
            </a:r>
            <a:r>
              <a:rPr lang="it-IT" dirty="0" err="1" smtClean="0"/>
              <a:t>gleichgültig</a:t>
            </a:r>
            <a:r>
              <a:rPr lang="it-IT" dirty="0" smtClean="0"/>
              <a:t>.</a:t>
            </a:r>
          </a:p>
          <a:p>
            <a:pPr marL="0" indent="0">
              <a:buNone/>
            </a:pPr>
            <a:r>
              <a:rPr lang="it-IT" dirty="0" err="1" smtClean="0"/>
              <a:t>Gott</a:t>
            </a:r>
            <a:r>
              <a:rPr lang="it-IT" dirty="0" smtClean="0"/>
              <a:t> </a:t>
            </a:r>
            <a:r>
              <a:rPr lang="it-IT" dirty="0" err="1" smtClean="0"/>
              <a:t>offenbart</a:t>
            </a:r>
            <a:r>
              <a:rPr lang="it-IT" dirty="0" smtClean="0"/>
              <a:t> </a:t>
            </a:r>
            <a:r>
              <a:rPr lang="it-IT" dirty="0" err="1" smtClean="0"/>
              <a:t>sich</a:t>
            </a:r>
            <a:r>
              <a:rPr lang="it-IT" dirty="0" smtClean="0"/>
              <a:t> </a:t>
            </a:r>
            <a:r>
              <a:rPr lang="it-IT" dirty="0" err="1" smtClean="0"/>
              <a:t>nicht</a:t>
            </a:r>
            <a:r>
              <a:rPr lang="it-IT" dirty="0" smtClean="0"/>
              <a:t> in </a:t>
            </a:r>
            <a:r>
              <a:rPr lang="it-IT" dirty="0" err="1" smtClean="0"/>
              <a:t>der</a:t>
            </a:r>
            <a:r>
              <a:rPr lang="it-IT" dirty="0" smtClean="0"/>
              <a:t> </a:t>
            </a:r>
            <a:r>
              <a:rPr lang="it-IT" dirty="0" err="1" smtClean="0"/>
              <a:t>Welt</a:t>
            </a:r>
            <a:r>
              <a:rPr lang="it-IT" dirty="0" smtClean="0"/>
              <a:t> (134)</a:t>
            </a:r>
            <a:endParaRPr lang="it-IT" dirty="0"/>
          </a:p>
        </p:txBody>
      </p:sp>
    </p:spTree>
    <p:extLst>
      <p:ext uri="{BB962C8B-B14F-4D97-AF65-F5344CB8AC3E}">
        <p14:creationId xmlns:p14="http://schemas.microsoft.com/office/powerpoint/2010/main" val="924882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Erst</a:t>
            </a:r>
            <a:r>
              <a:rPr lang="it-IT" dirty="0" smtClean="0"/>
              <a:t> </a:t>
            </a:r>
            <a:r>
              <a:rPr lang="it-IT" dirty="0" err="1" smtClean="0"/>
              <a:t>durch</a:t>
            </a:r>
            <a:r>
              <a:rPr lang="it-IT" dirty="0" smtClean="0"/>
              <a:t> </a:t>
            </a:r>
            <a:r>
              <a:rPr lang="it-IT" dirty="0" err="1" smtClean="0"/>
              <a:t>das</a:t>
            </a:r>
            <a:r>
              <a:rPr lang="it-IT" dirty="0" smtClean="0"/>
              <a:t> </a:t>
            </a:r>
            <a:r>
              <a:rPr lang="it-IT" dirty="0" err="1" smtClean="0"/>
              <a:t>Unsagnare</a:t>
            </a:r>
            <a:r>
              <a:rPr lang="it-IT" dirty="0" smtClean="0"/>
              <a:t>, </a:t>
            </a:r>
            <a:r>
              <a:rPr lang="it-IT" dirty="0" err="1" smtClean="0"/>
              <a:t>Mystische</a:t>
            </a:r>
            <a:r>
              <a:rPr lang="it-IT" dirty="0" smtClean="0"/>
              <a:t>..</a:t>
            </a:r>
            <a:endParaRPr lang="it-IT" dirty="0"/>
          </a:p>
        </p:txBody>
      </p:sp>
      <p:sp>
        <p:nvSpPr>
          <p:cNvPr id="3" name="Segnaposto contenuto 2"/>
          <p:cNvSpPr>
            <a:spLocks noGrp="1"/>
          </p:cNvSpPr>
          <p:nvPr>
            <p:ph sz="half" idx="1"/>
          </p:nvPr>
        </p:nvSpPr>
        <p:spPr/>
        <p:txBody>
          <a:bodyPr/>
          <a:lstStyle/>
          <a:p>
            <a:pPr marL="0" indent="0">
              <a:buNone/>
            </a:pPr>
            <a:r>
              <a:rPr lang="it-IT" dirty="0" smtClean="0"/>
              <a:t>Se del mondo possiamo parlare, se dunque lo possiamo raffigurare, se il dicibile può essere, ebbene tutto questo può essere soltanto grazie all’indicibile, al Mistico, al limite – o comunque lo si voglia chiamare (64)</a:t>
            </a:r>
            <a:endParaRPr lang="it-IT" dirty="0"/>
          </a:p>
        </p:txBody>
      </p:sp>
      <p:sp>
        <p:nvSpPr>
          <p:cNvPr id="4" name="Segnaposto contenuto 3"/>
          <p:cNvSpPr>
            <a:spLocks noGrp="1"/>
          </p:cNvSpPr>
          <p:nvPr>
            <p:ph sz="half" idx="2"/>
          </p:nvPr>
        </p:nvSpPr>
        <p:spPr/>
        <p:txBody>
          <a:bodyPr/>
          <a:lstStyle/>
          <a:p>
            <a:pPr marL="0" indent="0">
              <a:buNone/>
            </a:pPr>
            <a:r>
              <a:rPr lang="it-IT" dirty="0" err="1" smtClean="0"/>
              <a:t>Daß</a:t>
            </a:r>
            <a:r>
              <a:rPr lang="it-IT" dirty="0" smtClean="0"/>
              <a:t> die </a:t>
            </a:r>
            <a:r>
              <a:rPr lang="it-IT" dirty="0" err="1" smtClean="0"/>
              <a:t>Welt</a:t>
            </a:r>
            <a:r>
              <a:rPr lang="it-IT" dirty="0" smtClean="0"/>
              <a:t> </a:t>
            </a:r>
            <a:r>
              <a:rPr lang="it-IT" dirty="0" err="1" smtClean="0"/>
              <a:t>sprechbar</a:t>
            </a:r>
            <a:r>
              <a:rPr lang="it-IT" dirty="0" smtClean="0"/>
              <a:t> – </a:t>
            </a:r>
            <a:r>
              <a:rPr lang="it-IT" dirty="0" err="1" smtClean="0"/>
              <a:t>also</a:t>
            </a:r>
            <a:r>
              <a:rPr lang="it-IT" dirty="0" smtClean="0"/>
              <a:t> </a:t>
            </a:r>
            <a:r>
              <a:rPr lang="it-IT" dirty="0" err="1" smtClean="0"/>
              <a:t>abbildbar</a:t>
            </a:r>
            <a:r>
              <a:rPr lang="it-IT" dirty="0" smtClean="0"/>
              <a:t> </a:t>
            </a:r>
            <a:r>
              <a:rPr lang="it-IT" dirty="0" err="1" smtClean="0"/>
              <a:t>wird</a:t>
            </a:r>
            <a:r>
              <a:rPr lang="it-IT" dirty="0" smtClean="0"/>
              <a:t> - , </a:t>
            </a:r>
            <a:r>
              <a:rPr lang="it-IT" dirty="0" err="1" smtClean="0"/>
              <a:t>daß</a:t>
            </a:r>
            <a:r>
              <a:rPr lang="it-IT" dirty="0" smtClean="0"/>
              <a:t> </a:t>
            </a:r>
            <a:r>
              <a:rPr lang="it-IT" dirty="0" err="1" smtClean="0"/>
              <a:t>Sagbares</a:t>
            </a:r>
            <a:r>
              <a:rPr lang="it-IT" dirty="0" smtClean="0"/>
              <a:t> </a:t>
            </a:r>
            <a:r>
              <a:rPr lang="it-IT" dirty="0" err="1" smtClean="0"/>
              <a:t>möglich</a:t>
            </a:r>
            <a:r>
              <a:rPr lang="it-IT" dirty="0" smtClean="0"/>
              <a:t> </a:t>
            </a:r>
            <a:r>
              <a:rPr lang="it-IT" dirty="0" err="1" smtClean="0"/>
              <a:t>ist</a:t>
            </a:r>
            <a:r>
              <a:rPr lang="it-IT" dirty="0" smtClean="0"/>
              <a:t>, </a:t>
            </a:r>
            <a:r>
              <a:rPr lang="it-IT" dirty="0" err="1" smtClean="0"/>
              <a:t>ist</a:t>
            </a:r>
            <a:r>
              <a:rPr lang="it-IT" dirty="0" smtClean="0"/>
              <a:t> </a:t>
            </a:r>
            <a:r>
              <a:rPr lang="it-IT" dirty="0" err="1" smtClean="0"/>
              <a:t>erst</a:t>
            </a:r>
            <a:r>
              <a:rPr lang="it-IT" dirty="0" smtClean="0"/>
              <a:t> </a:t>
            </a:r>
            <a:r>
              <a:rPr lang="it-IT" dirty="0" err="1" smtClean="0"/>
              <a:t>durch</a:t>
            </a:r>
            <a:r>
              <a:rPr lang="it-IT" dirty="0" smtClean="0"/>
              <a:t> </a:t>
            </a:r>
            <a:r>
              <a:rPr lang="it-IT" dirty="0" err="1" smtClean="0"/>
              <a:t>das</a:t>
            </a:r>
            <a:r>
              <a:rPr lang="it-IT" dirty="0" smtClean="0"/>
              <a:t> </a:t>
            </a:r>
            <a:r>
              <a:rPr lang="it-IT" dirty="0" err="1" smtClean="0"/>
              <a:t>Unsagbare</a:t>
            </a:r>
            <a:r>
              <a:rPr lang="it-IT" dirty="0" smtClean="0"/>
              <a:t>, </a:t>
            </a:r>
            <a:r>
              <a:rPr lang="it-IT" dirty="0" err="1" smtClean="0"/>
              <a:t>das</a:t>
            </a:r>
            <a:r>
              <a:rPr lang="it-IT" dirty="0" smtClean="0"/>
              <a:t> </a:t>
            </a:r>
            <a:r>
              <a:rPr lang="it-IT" dirty="0" err="1" smtClean="0"/>
              <a:t>Mystische</a:t>
            </a:r>
            <a:r>
              <a:rPr lang="it-IT" dirty="0" smtClean="0"/>
              <a:t>, die </a:t>
            </a:r>
            <a:r>
              <a:rPr lang="it-IT" dirty="0" err="1" smtClean="0"/>
              <a:t>Grenze</a:t>
            </a:r>
            <a:r>
              <a:rPr lang="it-IT" dirty="0" smtClean="0"/>
              <a:t> </a:t>
            </a:r>
            <a:r>
              <a:rPr lang="it-IT" dirty="0" err="1" smtClean="0"/>
              <a:t>oder</a:t>
            </a:r>
            <a:r>
              <a:rPr lang="it-IT" dirty="0" smtClean="0"/>
              <a:t> </a:t>
            </a:r>
            <a:r>
              <a:rPr lang="it-IT" dirty="0" err="1" smtClean="0"/>
              <a:t>wie</a:t>
            </a:r>
            <a:r>
              <a:rPr lang="it-IT" dirty="0" smtClean="0"/>
              <a:t> </a:t>
            </a:r>
            <a:r>
              <a:rPr lang="it-IT" dirty="0" err="1" smtClean="0"/>
              <a:t>immer</a:t>
            </a:r>
            <a:r>
              <a:rPr lang="it-IT" dirty="0" smtClean="0"/>
              <a:t> </a:t>
            </a:r>
            <a:r>
              <a:rPr lang="it-IT" dirty="0" err="1" smtClean="0"/>
              <a:t>wir</a:t>
            </a:r>
            <a:r>
              <a:rPr lang="it-IT" dirty="0" smtClean="0"/>
              <a:t> es </a:t>
            </a:r>
            <a:r>
              <a:rPr lang="it-IT" dirty="0" err="1" smtClean="0"/>
              <a:t>nennen</a:t>
            </a:r>
            <a:r>
              <a:rPr lang="it-IT" dirty="0" smtClean="0"/>
              <a:t> </a:t>
            </a:r>
            <a:r>
              <a:rPr lang="it-IT" dirty="0" err="1" smtClean="0"/>
              <a:t>wollen</a:t>
            </a:r>
            <a:r>
              <a:rPr lang="it-IT" dirty="0" smtClean="0"/>
              <a:t>, </a:t>
            </a:r>
            <a:r>
              <a:rPr lang="it-IT" dirty="0" err="1" smtClean="0"/>
              <a:t>möglich</a:t>
            </a:r>
            <a:r>
              <a:rPr lang="it-IT" dirty="0" smtClean="0"/>
              <a:t> (134)</a:t>
            </a:r>
            <a:endParaRPr lang="it-IT" dirty="0"/>
          </a:p>
        </p:txBody>
      </p:sp>
    </p:spTree>
    <p:extLst>
      <p:ext uri="{BB962C8B-B14F-4D97-AF65-F5344CB8AC3E}">
        <p14:creationId xmlns:p14="http://schemas.microsoft.com/office/powerpoint/2010/main" val="3852235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err="1" smtClean="0"/>
              <a:t>Sp</a:t>
            </a:r>
            <a:r>
              <a:rPr lang="it-IT" sz="2000" dirty="0" smtClean="0"/>
              <a:t>. II su </a:t>
            </a:r>
            <a:r>
              <a:rPr lang="it-IT" sz="2000" dirty="0" err="1" smtClean="0"/>
              <a:t>W</a:t>
            </a:r>
            <a:r>
              <a:rPr lang="it-IT" sz="2000" dirty="0" smtClean="0"/>
              <a:t>.:duplice tensione: metodo analitico, empiristico, razionalistico ; disperata tensione verso l’inesprimibile, l’indicibile</a:t>
            </a:r>
            <a:endParaRPr lang="it-IT" sz="2000" dirty="0"/>
          </a:p>
        </p:txBody>
      </p:sp>
      <p:sp>
        <p:nvSpPr>
          <p:cNvPr id="3" name="Segnaposto contenuto 2"/>
          <p:cNvSpPr>
            <a:spLocks noGrp="1"/>
          </p:cNvSpPr>
          <p:nvPr>
            <p:ph idx="1"/>
          </p:nvPr>
        </p:nvSpPr>
        <p:spPr/>
        <p:txBody>
          <a:bodyPr>
            <a:normAutofit lnSpcReduction="10000"/>
          </a:bodyPr>
          <a:lstStyle/>
          <a:p>
            <a:pPr marL="0" indent="0">
              <a:buNone/>
            </a:pPr>
            <a:r>
              <a:rPr lang="it-IT" dirty="0" err="1" smtClean="0"/>
              <a:t>Sp</a:t>
            </a:r>
            <a:r>
              <a:rPr lang="it-IT" dirty="0" smtClean="0"/>
              <a:t>. 1: A causa di questa duplice tensione </a:t>
            </a:r>
            <a:r>
              <a:rPr lang="it-IT" dirty="0" err="1" smtClean="0"/>
              <a:t>W</a:t>
            </a:r>
            <a:r>
              <a:rPr lang="it-IT" dirty="0" smtClean="0"/>
              <a:t>. va forse definito come il grande pensatore rappresentativo del nostro tempo, poiché in lui trovano espressione le due estreme tendenze manifestate dalle correnti del pensiero occidentale.</a:t>
            </a:r>
          </a:p>
          <a:p>
            <a:pPr marL="0" indent="0">
              <a:buNone/>
            </a:pPr>
            <a:r>
              <a:rPr lang="it-IT" dirty="0" smtClean="0"/>
              <a:t>…</a:t>
            </a:r>
          </a:p>
          <a:p>
            <a:pPr marL="0" indent="0">
              <a:buNone/>
            </a:pPr>
            <a:r>
              <a:rPr lang="it-IT" dirty="0" smtClean="0"/>
              <a:t>La componente mistica … vuole andare oltre il pensiero scientifico</a:t>
            </a:r>
          </a:p>
          <a:p>
            <a:pPr marL="0" indent="0">
              <a:buNone/>
            </a:pPr>
            <a:endParaRPr lang="it-IT" dirty="0"/>
          </a:p>
        </p:txBody>
      </p:sp>
    </p:spTree>
    <p:extLst>
      <p:ext uri="{BB962C8B-B14F-4D97-AF65-F5344CB8AC3E}">
        <p14:creationId xmlns:p14="http://schemas.microsoft.com/office/powerpoint/2010/main" val="3819604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W</a:t>
            </a:r>
            <a:r>
              <a:rPr lang="it-IT" dirty="0" smtClean="0"/>
              <a:t>: ma v’è dell’ineffabile. Esso </a:t>
            </a:r>
            <a:r>
              <a:rPr lang="it-IT" i="1" dirty="0" smtClean="0"/>
              <a:t>mostra</a:t>
            </a:r>
            <a:r>
              <a:rPr lang="it-IT" dirty="0" smtClean="0"/>
              <a:t> sé, è il Mistico</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smtClean="0"/>
              <a:t>Speaker 1: Etica: I valori sono qualcosa di ‘più alto’, dunque non appartengono al mondo (67)</a:t>
            </a:r>
          </a:p>
          <a:p>
            <a:pPr marL="0" indent="0">
              <a:buNone/>
            </a:pPr>
            <a:r>
              <a:rPr lang="it-IT" dirty="0" smtClean="0"/>
              <a:t>Speaker 2: … il mondo è neutrale in materia di valori, e che consiste di fatti di pari rango, i quali sono come sono, non alterabili dal nostro volere, da noi definito portatore dell’elemento etico. I valori etici appartengono </a:t>
            </a:r>
            <a:r>
              <a:rPr lang="it-IT" dirty="0" err="1" smtClean="0"/>
              <a:t>eprò</a:t>
            </a:r>
            <a:r>
              <a:rPr lang="it-IT" dirty="0" smtClean="0"/>
              <a:t> ai nostri problemi vitali, poiché conferiscono alle nostre azioni l’accento del buono e del cattivo, di ciò che ha valore e di ciò che è privo di valore.  … </a:t>
            </a:r>
            <a:r>
              <a:rPr lang="it-IT" dirty="0" err="1" smtClean="0"/>
              <a:t>W</a:t>
            </a:r>
            <a:r>
              <a:rPr lang="it-IT" dirty="0" smtClean="0"/>
              <a:t>. Si limita a mettere in chiaro, una volta per tutte, che la scienza non può contribuire in alcun modo alla soluzione di simili problemi. In tutte le questioni esistenziali siamo rimandati a noi stessi.</a:t>
            </a:r>
            <a:endParaRPr lang="it-IT" dirty="0"/>
          </a:p>
        </p:txBody>
      </p:sp>
    </p:spTree>
    <p:extLst>
      <p:ext uri="{BB962C8B-B14F-4D97-AF65-F5344CB8AC3E}">
        <p14:creationId xmlns:p14="http://schemas.microsoft.com/office/powerpoint/2010/main" val="38453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Esperienza ineffabile</a:t>
            </a:r>
            <a:endParaRPr lang="it-IT" dirty="0"/>
          </a:p>
        </p:txBody>
      </p:sp>
      <p:sp>
        <p:nvSpPr>
          <p:cNvPr id="3" name="Segnaposto contenuto 2"/>
          <p:cNvSpPr>
            <a:spLocks noGrp="1"/>
          </p:cNvSpPr>
          <p:nvPr>
            <p:ph sz="half" idx="1"/>
          </p:nvPr>
        </p:nvSpPr>
        <p:spPr/>
        <p:txBody>
          <a:bodyPr>
            <a:normAutofit fontScale="70000" lnSpcReduction="20000"/>
          </a:bodyPr>
          <a:lstStyle/>
          <a:p>
            <a:pPr marL="0" indent="0">
              <a:buNone/>
            </a:pPr>
            <a:r>
              <a:rPr lang="it-IT" dirty="0" smtClean="0"/>
              <a:t>Wittgenstein non crede che non esistano valori, che l’etica sia impossibile o che sia impossibile credere in Dio; egli intende dire soltanto che è impossibile, a rigore, </a:t>
            </a:r>
            <a:r>
              <a:rPr lang="it-IT" i="1" dirty="0" smtClean="0"/>
              <a:t>parlare di tutto questo</a:t>
            </a:r>
            <a:r>
              <a:rPr lang="it-IT" dirty="0" smtClean="0"/>
              <a:t>. Il linguaggio può parlare solo dei </a:t>
            </a:r>
            <a:r>
              <a:rPr lang="it-IT" b="1" dirty="0" smtClean="0"/>
              <a:t>fatti</a:t>
            </a:r>
            <a:r>
              <a:rPr lang="it-IT" dirty="0" smtClean="0"/>
              <a:t> e costituisce i </a:t>
            </a:r>
            <a:r>
              <a:rPr lang="it-IT" b="1" dirty="0" smtClean="0"/>
              <a:t>limiti</a:t>
            </a:r>
            <a:r>
              <a:rPr lang="it-IT" dirty="0" smtClean="0"/>
              <a:t> del nostro – del mio e del </a:t>
            </a:r>
            <a:r>
              <a:rPr lang="it-IT" dirty="0" smtClean="0"/>
              <a:t>tuo </a:t>
            </a:r>
            <a:r>
              <a:rPr lang="it-IT" dirty="0" smtClean="0"/>
              <a:t>– mondo. I limiti del mondo vengono </a:t>
            </a:r>
            <a:r>
              <a:rPr lang="it-IT" b="1" dirty="0" smtClean="0"/>
              <a:t>trascesi là dove il linguaggio, e dunque anche il pensiero, non giungono. Ciò accade là dove qualcosa si “mostra”, e ciò che si mostra è il Mistico, l’esperienza ineffabile </a:t>
            </a:r>
            <a:r>
              <a:rPr lang="it-IT" dirty="0" smtClean="0"/>
              <a:t>(68)</a:t>
            </a:r>
            <a:endParaRPr lang="it-IT" dirty="0"/>
          </a:p>
        </p:txBody>
      </p:sp>
      <p:sp>
        <p:nvSpPr>
          <p:cNvPr id="4" name="Segnaposto contenuto 3"/>
          <p:cNvSpPr>
            <a:spLocks noGrp="1"/>
          </p:cNvSpPr>
          <p:nvPr>
            <p:ph sz="half" idx="2"/>
          </p:nvPr>
        </p:nvSpPr>
        <p:spPr/>
        <p:txBody>
          <a:bodyPr>
            <a:normAutofit fontScale="70000" lnSpcReduction="20000"/>
          </a:bodyPr>
          <a:lstStyle/>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r>
              <a:rPr lang="it-IT" dirty="0" smtClean="0"/>
              <a:t>Die </a:t>
            </a:r>
            <a:r>
              <a:rPr lang="it-IT" dirty="0" err="1" smtClean="0"/>
              <a:t>Sprache</a:t>
            </a:r>
            <a:r>
              <a:rPr lang="it-IT" dirty="0" smtClean="0"/>
              <a:t> </a:t>
            </a:r>
            <a:r>
              <a:rPr lang="it-IT" dirty="0" err="1" smtClean="0"/>
              <a:t>kann</a:t>
            </a:r>
            <a:r>
              <a:rPr lang="it-IT" dirty="0" smtClean="0"/>
              <a:t> </a:t>
            </a:r>
            <a:r>
              <a:rPr lang="it-IT" dirty="0" err="1" smtClean="0"/>
              <a:t>nur</a:t>
            </a:r>
            <a:r>
              <a:rPr lang="it-IT" dirty="0" smtClean="0"/>
              <a:t> </a:t>
            </a:r>
            <a:r>
              <a:rPr lang="it-IT" dirty="0" err="1"/>
              <a:t>ü</a:t>
            </a:r>
            <a:r>
              <a:rPr lang="it-IT" dirty="0" err="1" smtClean="0"/>
              <a:t>ber</a:t>
            </a:r>
            <a:r>
              <a:rPr lang="it-IT" dirty="0" smtClean="0"/>
              <a:t> </a:t>
            </a:r>
            <a:r>
              <a:rPr lang="it-IT" dirty="0" err="1" smtClean="0"/>
              <a:t>Tatsachen</a:t>
            </a:r>
            <a:r>
              <a:rPr lang="it-IT" dirty="0" smtClean="0"/>
              <a:t> </a:t>
            </a:r>
            <a:r>
              <a:rPr lang="it-IT" dirty="0" err="1" smtClean="0"/>
              <a:t>sprechen</a:t>
            </a:r>
            <a:r>
              <a:rPr lang="it-IT" dirty="0" smtClean="0"/>
              <a:t> und </a:t>
            </a:r>
            <a:r>
              <a:rPr lang="it-IT" dirty="0" err="1" smtClean="0"/>
              <a:t>bildet</a:t>
            </a:r>
            <a:r>
              <a:rPr lang="it-IT" dirty="0" smtClean="0"/>
              <a:t> die </a:t>
            </a:r>
            <a:r>
              <a:rPr lang="it-IT" dirty="0" err="1" smtClean="0"/>
              <a:t>Grenze</a:t>
            </a:r>
            <a:r>
              <a:rPr lang="it-IT" dirty="0" smtClean="0"/>
              <a:t> </a:t>
            </a:r>
            <a:r>
              <a:rPr lang="it-IT" dirty="0" err="1" smtClean="0"/>
              <a:t>unserer</a:t>
            </a:r>
            <a:r>
              <a:rPr lang="it-IT" dirty="0" smtClean="0"/>
              <a:t> – </a:t>
            </a:r>
            <a:r>
              <a:rPr lang="it-IT" dirty="0" err="1" smtClean="0"/>
              <a:t>meiner</a:t>
            </a:r>
            <a:r>
              <a:rPr lang="it-IT" dirty="0" smtClean="0"/>
              <a:t> und </a:t>
            </a:r>
            <a:r>
              <a:rPr lang="it-IT" dirty="0" err="1" smtClean="0"/>
              <a:t>deiner</a:t>
            </a:r>
            <a:r>
              <a:rPr lang="it-IT" dirty="0" smtClean="0"/>
              <a:t> – </a:t>
            </a:r>
            <a:r>
              <a:rPr lang="it-IT" dirty="0" err="1" smtClean="0"/>
              <a:t>Welt</a:t>
            </a:r>
            <a:r>
              <a:rPr lang="it-IT" dirty="0" smtClean="0"/>
              <a:t>. Die </a:t>
            </a:r>
            <a:r>
              <a:rPr lang="it-IT" dirty="0" err="1" smtClean="0"/>
              <a:t>Entgrenzung</a:t>
            </a:r>
            <a:r>
              <a:rPr lang="it-IT" dirty="0" smtClean="0"/>
              <a:t> </a:t>
            </a:r>
            <a:r>
              <a:rPr lang="it-IT" dirty="0" err="1" smtClean="0"/>
              <a:t>der</a:t>
            </a:r>
            <a:r>
              <a:rPr lang="it-IT" dirty="0" smtClean="0"/>
              <a:t> </a:t>
            </a:r>
            <a:r>
              <a:rPr lang="it-IT" dirty="0" err="1" smtClean="0"/>
              <a:t>Welt</a:t>
            </a:r>
            <a:r>
              <a:rPr lang="it-IT" dirty="0" smtClean="0"/>
              <a:t> </a:t>
            </a:r>
            <a:r>
              <a:rPr lang="it-IT" dirty="0" err="1" smtClean="0"/>
              <a:t>geschieht</a:t>
            </a:r>
            <a:r>
              <a:rPr lang="it-IT" dirty="0" smtClean="0"/>
              <a:t>, </a:t>
            </a:r>
            <a:r>
              <a:rPr lang="it-IT" dirty="0" err="1" smtClean="0"/>
              <a:t>wo</a:t>
            </a:r>
            <a:r>
              <a:rPr lang="it-IT" dirty="0" smtClean="0"/>
              <a:t> </a:t>
            </a:r>
            <a:r>
              <a:rPr lang="it-IT" dirty="0" err="1" smtClean="0"/>
              <a:t>sich</a:t>
            </a:r>
            <a:r>
              <a:rPr lang="it-IT" dirty="0" smtClean="0"/>
              <a:t> </a:t>
            </a:r>
            <a:r>
              <a:rPr lang="it-IT" dirty="0" err="1" smtClean="0"/>
              <a:t>etwas</a:t>
            </a:r>
            <a:r>
              <a:rPr lang="it-IT" dirty="0" smtClean="0"/>
              <a:t> “</a:t>
            </a:r>
            <a:r>
              <a:rPr lang="it-IT" dirty="0" err="1" smtClean="0"/>
              <a:t>zeigt</a:t>
            </a:r>
            <a:r>
              <a:rPr lang="it-IT" dirty="0" smtClean="0"/>
              <a:t>”, und </a:t>
            </a:r>
            <a:r>
              <a:rPr lang="it-IT" dirty="0" err="1" smtClean="0"/>
              <a:t>was</a:t>
            </a:r>
            <a:r>
              <a:rPr lang="it-IT" dirty="0" smtClean="0"/>
              <a:t> </a:t>
            </a:r>
            <a:r>
              <a:rPr lang="it-IT" dirty="0" err="1" smtClean="0"/>
              <a:t>sich</a:t>
            </a:r>
            <a:r>
              <a:rPr lang="it-IT" dirty="0" smtClean="0"/>
              <a:t> </a:t>
            </a:r>
            <a:r>
              <a:rPr lang="it-IT" dirty="0" err="1" smtClean="0"/>
              <a:t>zeigt</a:t>
            </a:r>
            <a:r>
              <a:rPr lang="it-IT" dirty="0" smtClean="0"/>
              <a:t>, </a:t>
            </a:r>
            <a:r>
              <a:rPr lang="it-IT" dirty="0" err="1" smtClean="0"/>
              <a:t>ist</a:t>
            </a:r>
            <a:r>
              <a:rPr lang="it-IT" dirty="0" smtClean="0"/>
              <a:t> </a:t>
            </a:r>
            <a:r>
              <a:rPr lang="it-IT" dirty="0" err="1" smtClean="0"/>
              <a:t>das</a:t>
            </a:r>
            <a:r>
              <a:rPr lang="it-IT" dirty="0" smtClean="0"/>
              <a:t> </a:t>
            </a:r>
            <a:r>
              <a:rPr lang="it-IT" dirty="0" err="1" smtClean="0"/>
              <a:t>Mystische</a:t>
            </a:r>
            <a:r>
              <a:rPr lang="it-IT" dirty="0" smtClean="0"/>
              <a:t>, die </a:t>
            </a:r>
            <a:r>
              <a:rPr lang="it-IT" dirty="0" err="1" smtClean="0"/>
              <a:t>unaussprechliche</a:t>
            </a:r>
            <a:r>
              <a:rPr lang="it-IT" dirty="0" smtClean="0"/>
              <a:t> </a:t>
            </a:r>
            <a:r>
              <a:rPr lang="it-IT" dirty="0" err="1" smtClean="0"/>
              <a:t>Erfahrung</a:t>
            </a:r>
            <a:r>
              <a:rPr lang="it-IT" dirty="0" smtClean="0"/>
              <a:t> (136)</a:t>
            </a:r>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00086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000" i="1" dirty="0" err="1" smtClean="0"/>
              <a:t>Philosophical</a:t>
            </a:r>
            <a:r>
              <a:rPr lang="it-IT" sz="2000" i="1" dirty="0" smtClean="0"/>
              <a:t> </a:t>
            </a:r>
            <a:r>
              <a:rPr lang="it-IT" sz="2000" i="1" dirty="0" err="1" smtClean="0"/>
              <a:t>Investigations</a:t>
            </a:r>
            <a:r>
              <a:rPr lang="it-IT" sz="2000" i="1" dirty="0" smtClean="0"/>
              <a:t/>
            </a:r>
            <a:br>
              <a:rPr lang="it-IT" sz="2000" i="1" dirty="0" smtClean="0"/>
            </a:br>
            <a:r>
              <a:rPr lang="it-IT" sz="2000" i="1" dirty="0" smtClean="0"/>
              <a:t>Oxford 1953 (postumo)</a:t>
            </a:r>
            <a:br>
              <a:rPr lang="it-IT" sz="2000" i="1" dirty="0" smtClean="0"/>
            </a:br>
            <a:r>
              <a:rPr lang="it-IT" sz="2000" i="1" dirty="0" smtClean="0"/>
              <a:t>problemi della filosofia sono problemi del </a:t>
            </a:r>
            <a:r>
              <a:rPr lang="it-IT" sz="2000" i="1" dirty="0" err="1" smtClean="0"/>
              <a:t>linguagio</a:t>
            </a:r>
            <a:r>
              <a:rPr lang="it-IT" sz="2000" i="1" dirty="0" smtClean="0"/>
              <a:t/>
            </a:r>
            <a:br>
              <a:rPr lang="it-IT" sz="2000" i="1" dirty="0" smtClean="0"/>
            </a:br>
            <a:r>
              <a:rPr lang="it-IT" sz="2000" i="1" dirty="0" smtClean="0"/>
              <a:t>relazione con </a:t>
            </a:r>
            <a:r>
              <a:rPr lang="it-IT" sz="1800" dirty="0"/>
              <a:t>l’altro</a:t>
            </a:r>
            <a:endParaRPr lang="it-IT" sz="2000" i="1" dirty="0"/>
          </a:p>
        </p:txBody>
      </p:sp>
      <p:sp>
        <p:nvSpPr>
          <p:cNvPr id="3" name="Segnaposto contenuto 2"/>
          <p:cNvSpPr>
            <a:spLocks noGrp="1"/>
          </p:cNvSpPr>
          <p:nvPr>
            <p:ph type="body" orient="vert" idx="4294967295"/>
          </p:nvPr>
        </p:nvSpPr>
        <p:spPr>
          <a:xfrm>
            <a:off x="1073646" y="1600200"/>
            <a:ext cx="7155953" cy="4525963"/>
          </a:xfrm>
        </p:spPr>
        <p:txBody>
          <a:bodyPr>
            <a:normAutofit/>
          </a:bodyPr>
          <a:lstStyle/>
          <a:p>
            <a:pPr marL="0" indent="0">
              <a:buNone/>
            </a:pPr>
            <a:r>
              <a:rPr lang="it-IT" dirty="0" err="1" smtClean="0"/>
              <a:t>W</a:t>
            </a:r>
            <a:r>
              <a:rPr lang="it-IT" dirty="0" smtClean="0"/>
              <a:t>. : Io posso sapere quello che pensa l’altro, non quello che penso io. E’ corretto die “Io so quello che tu pensi”, ed è scorretto dire: “Io so quello che penso”</a:t>
            </a:r>
          </a:p>
          <a:p>
            <a:pPr marL="0" indent="0">
              <a:buNone/>
            </a:pPr>
            <a:r>
              <a:rPr lang="it-IT" dirty="0" smtClean="0"/>
              <a:t>In una </a:t>
            </a:r>
            <a:r>
              <a:rPr lang="it-IT" dirty="0" err="1" smtClean="0"/>
              <a:t>goccerella</a:t>
            </a:r>
            <a:r>
              <a:rPr lang="it-IT" dirty="0" smtClean="0"/>
              <a:t> di grammatica </a:t>
            </a:r>
            <a:r>
              <a:rPr lang="it-IT" dirty="0" smtClean="0"/>
              <a:t>(</a:t>
            </a:r>
            <a:r>
              <a:rPr lang="it-IT" dirty="0" err="1" smtClean="0"/>
              <a:t>Sprachlehre</a:t>
            </a:r>
            <a:r>
              <a:rPr lang="it-IT" dirty="0" smtClean="0"/>
              <a:t>) si </a:t>
            </a:r>
            <a:r>
              <a:rPr lang="it-IT" dirty="0" smtClean="0"/>
              <a:t>condensa un’</a:t>
            </a:r>
            <a:r>
              <a:rPr lang="it-IT" dirty="0" err="1" smtClean="0"/>
              <a:t>intiera</a:t>
            </a:r>
            <a:r>
              <a:rPr lang="it-IT" dirty="0" smtClean="0"/>
              <a:t> nube di filosofia</a:t>
            </a:r>
            <a:r>
              <a:rPr lang="it-IT" dirty="0" smtClean="0"/>
              <a:t>!</a:t>
            </a:r>
          </a:p>
          <a:p>
            <a:pPr marL="0" indent="0">
              <a:buNone/>
            </a:pPr>
            <a:endParaRPr lang="it-IT" dirty="0"/>
          </a:p>
        </p:txBody>
      </p:sp>
    </p:spTree>
    <p:extLst>
      <p:ext uri="{BB962C8B-B14F-4D97-AF65-F5344CB8AC3E}">
        <p14:creationId xmlns:p14="http://schemas.microsoft.com/office/powerpoint/2010/main" val="175025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Limiti /punti di irruzione</a:t>
            </a:r>
            <a:endParaRPr lang="it-IT" dirty="0"/>
          </a:p>
        </p:txBody>
      </p:sp>
      <p:sp>
        <p:nvSpPr>
          <p:cNvPr id="3" name="Segnaposto contenuto 2"/>
          <p:cNvSpPr>
            <a:spLocks noGrp="1"/>
          </p:cNvSpPr>
          <p:nvPr>
            <p:ph idx="1"/>
          </p:nvPr>
        </p:nvSpPr>
        <p:spPr/>
        <p:txBody>
          <a:bodyPr/>
          <a:lstStyle/>
          <a:p>
            <a:pPr marL="0" indent="0">
              <a:buNone/>
            </a:pPr>
            <a:r>
              <a:rPr lang="it-IT" dirty="0" err="1" smtClean="0"/>
              <a:t>Sp</a:t>
            </a:r>
            <a:r>
              <a:rPr lang="it-IT" dirty="0" smtClean="0"/>
              <a:t> 1: I limiti, i quali non sono soltanto limiti ma anche punti di irruzione di quanto influisce sulle nostre azioni mostrandosi o rendendosi esperibile misticamente o nella fede (78)</a:t>
            </a:r>
          </a:p>
          <a:p>
            <a:pPr marL="0" indent="0">
              <a:buNone/>
            </a:pPr>
            <a:endParaRPr lang="it-IT" dirty="0"/>
          </a:p>
        </p:txBody>
      </p:sp>
    </p:spTree>
    <p:extLst>
      <p:ext uri="{BB962C8B-B14F-4D97-AF65-F5344CB8AC3E}">
        <p14:creationId xmlns:p14="http://schemas.microsoft.com/office/powerpoint/2010/main" val="44318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a:bodyPr>
          <a:lstStyle/>
          <a:p>
            <a:r>
              <a:rPr lang="it-IT" sz="2800" dirty="0" smtClean="0"/>
              <a:t>“Scomparire al mondo”, “</a:t>
            </a:r>
            <a:r>
              <a:rPr lang="it-IT" sz="2800" dirty="0" err="1" smtClean="0"/>
              <a:t>Sich</a:t>
            </a:r>
            <a:r>
              <a:rPr lang="it-IT" sz="2800" dirty="0" smtClean="0"/>
              <a:t> in </a:t>
            </a:r>
            <a:r>
              <a:rPr lang="it-IT" sz="2800" dirty="0" err="1" smtClean="0"/>
              <a:t>Schweigen</a:t>
            </a:r>
            <a:r>
              <a:rPr lang="it-IT" sz="2800" dirty="0" smtClean="0"/>
              <a:t> </a:t>
            </a:r>
            <a:r>
              <a:rPr lang="it-IT" sz="2800" b="1" dirty="0" err="1" smtClean="0"/>
              <a:t>hüllen</a:t>
            </a:r>
            <a:r>
              <a:rPr lang="it-IT" sz="2800" dirty="0" smtClean="0"/>
              <a:t>”</a:t>
            </a:r>
            <a:br>
              <a:rPr lang="it-IT" sz="2800" dirty="0" smtClean="0"/>
            </a:br>
            <a:r>
              <a:rPr lang="it-IT" sz="2800" dirty="0" smtClean="0"/>
              <a:t>Cosa </a:t>
            </a:r>
            <a:r>
              <a:rPr lang="it-IT" sz="2800" dirty="0" err="1" smtClean="0"/>
              <a:t>ü</a:t>
            </a:r>
            <a:r>
              <a:rPr lang="it-IT" sz="2800" dirty="0" smtClean="0"/>
              <a:t> “realizzabile attraverso il tacere” (70)</a:t>
            </a:r>
            <a:endParaRPr lang="it-IT" sz="2800" dirty="0"/>
          </a:p>
        </p:txBody>
      </p:sp>
      <p:sp>
        <p:nvSpPr>
          <p:cNvPr id="4" name="Segnaposto contenuto 3"/>
          <p:cNvSpPr>
            <a:spLocks noGrp="1"/>
          </p:cNvSpPr>
          <p:nvPr>
            <p:ph sz="half" idx="1"/>
          </p:nvPr>
        </p:nvSpPr>
        <p:spPr/>
        <p:txBody>
          <a:bodyPr>
            <a:normAutofit fontScale="55000" lnSpcReduction="20000"/>
          </a:bodyPr>
          <a:lstStyle/>
          <a:p>
            <a:pPr marL="0" indent="0">
              <a:buNone/>
            </a:pPr>
            <a:r>
              <a:rPr lang="it-IT" dirty="0" err="1" smtClean="0"/>
              <a:t>Spre</a:t>
            </a:r>
            <a:r>
              <a:rPr lang="it-IT" dirty="0" smtClean="0"/>
              <a:t>. 1.:  Wittgenstein </a:t>
            </a:r>
            <a:r>
              <a:rPr lang="it-IT" dirty="0" err="1" smtClean="0"/>
              <a:t>hat</a:t>
            </a:r>
            <a:r>
              <a:rPr lang="it-IT" dirty="0" smtClean="0"/>
              <a:t> </a:t>
            </a:r>
            <a:r>
              <a:rPr lang="it-IT" dirty="0" err="1" smtClean="0"/>
              <a:t>sich</a:t>
            </a:r>
            <a:r>
              <a:rPr lang="it-IT" dirty="0" smtClean="0"/>
              <a:t> Zeit </a:t>
            </a:r>
            <a:r>
              <a:rPr lang="it-IT" dirty="0" err="1" smtClean="0"/>
              <a:t>seines</a:t>
            </a:r>
            <a:r>
              <a:rPr lang="it-IT" dirty="0" smtClean="0"/>
              <a:t> </a:t>
            </a:r>
            <a:r>
              <a:rPr lang="it-IT" dirty="0" err="1"/>
              <a:t>L</a:t>
            </a:r>
            <a:r>
              <a:rPr lang="it-IT" dirty="0" err="1" smtClean="0"/>
              <a:t>ebens</a:t>
            </a:r>
            <a:r>
              <a:rPr lang="it-IT" dirty="0" smtClean="0"/>
              <a:t> in </a:t>
            </a:r>
            <a:r>
              <a:rPr lang="it-IT" dirty="0" err="1" smtClean="0"/>
              <a:t>Schweigen</a:t>
            </a:r>
            <a:r>
              <a:rPr lang="it-IT" dirty="0" smtClean="0"/>
              <a:t> </a:t>
            </a:r>
            <a:r>
              <a:rPr lang="it-IT" dirty="0" err="1" smtClean="0"/>
              <a:t>gehüllt</a:t>
            </a:r>
            <a:r>
              <a:rPr lang="it-IT" dirty="0" smtClean="0"/>
              <a:t>; man </a:t>
            </a:r>
            <a:r>
              <a:rPr lang="it-IT" dirty="0" err="1" smtClean="0"/>
              <a:t>könnte</a:t>
            </a:r>
            <a:r>
              <a:rPr lang="it-IT" dirty="0" smtClean="0"/>
              <a:t> es </a:t>
            </a:r>
            <a:r>
              <a:rPr lang="it-IT" dirty="0" err="1" smtClean="0"/>
              <a:t>kaum</a:t>
            </a:r>
            <a:r>
              <a:rPr lang="it-IT" dirty="0" smtClean="0"/>
              <a:t> </a:t>
            </a:r>
            <a:r>
              <a:rPr lang="it-IT" dirty="0" err="1" smtClean="0"/>
              <a:t>anders</a:t>
            </a:r>
            <a:r>
              <a:rPr lang="it-IT" dirty="0" smtClean="0"/>
              <a:t> </a:t>
            </a:r>
            <a:r>
              <a:rPr lang="it-IT" dirty="0" err="1" smtClean="0"/>
              <a:t>nennen</a:t>
            </a:r>
            <a:r>
              <a:rPr lang="it-IT" dirty="0" smtClean="0"/>
              <a:t>, so </a:t>
            </a:r>
            <a:r>
              <a:rPr lang="it-IT" dirty="0" err="1" smtClean="0"/>
              <a:t>verwunderlich</a:t>
            </a:r>
            <a:r>
              <a:rPr lang="it-IT" dirty="0" smtClean="0"/>
              <a:t> </a:t>
            </a:r>
            <a:r>
              <a:rPr lang="it-IT" dirty="0" err="1" smtClean="0"/>
              <a:t>ist</a:t>
            </a:r>
            <a:r>
              <a:rPr lang="it-IT" dirty="0" smtClean="0"/>
              <a:t> es, </a:t>
            </a:r>
            <a:r>
              <a:rPr lang="it-IT" dirty="0" err="1" smtClean="0"/>
              <a:t>daß</a:t>
            </a:r>
            <a:r>
              <a:rPr lang="it-IT" dirty="0" smtClean="0"/>
              <a:t> </a:t>
            </a:r>
            <a:r>
              <a:rPr lang="it-IT" dirty="0" err="1" smtClean="0"/>
              <a:t>ein</a:t>
            </a:r>
            <a:r>
              <a:rPr lang="it-IT" dirty="0" smtClean="0"/>
              <a:t> Mann </a:t>
            </a:r>
            <a:r>
              <a:rPr lang="it-IT" dirty="0" err="1" smtClean="0"/>
              <a:t>der</a:t>
            </a:r>
            <a:r>
              <a:rPr lang="it-IT" dirty="0" smtClean="0"/>
              <a:t> </a:t>
            </a:r>
            <a:r>
              <a:rPr lang="it-IT" dirty="0" err="1" smtClean="0"/>
              <a:t>Öffentlichkeit</a:t>
            </a:r>
            <a:r>
              <a:rPr lang="it-IT" dirty="0" smtClean="0"/>
              <a:t>, </a:t>
            </a:r>
            <a:r>
              <a:rPr lang="it-IT" dirty="0" err="1" smtClean="0"/>
              <a:t>dem</a:t>
            </a:r>
            <a:r>
              <a:rPr lang="it-IT" dirty="0" smtClean="0"/>
              <a:t> </a:t>
            </a:r>
            <a:r>
              <a:rPr lang="it-IT" dirty="0" err="1" smtClean="0"/>
              <a:t>Ruhm</a:t>
            </a:r>
            <a:r>
              <a:rPr lang="it-IT" dirty="0" smtClean="0"/>
              <a:t> und </a:t>
            </a:r>
            <a:r>
              <a:rPr lang="it-IT" dirty="0" err="1" smtClean="0"/>
              <a:t>Ansehen</a:t>
            </a:r>
            <a:r>
              <a:rPr lang="it-IT" dirty="0" smtClean="0"/>
              <a:t> </a:t>
            </a:r>
            <a:r>
              <a:rPr lang="it-IT" dirty="0" err="1" smtClean="0"/>
              <a:t>sicher</a:t>
            </a:r>
            <a:r>
              <a:rPr lang="it-IT" dirty="0" smtClean="0"/>
              <a:t> </a:t>
            </a:r>
            <a:r>
              <a:rPr lang="it-IT" dirty="0" err="1" smtClean="0"/>
              <a:t>gewesen</a:t>
            </a:r>
            <a:r>
              <a:rPr lang="it-IT" dirty="0" smtClean="0"/>
              <a:t> </a:t>
            </a:r>
            <a:r>
              <a:rPr lang="it-IT" dirty="0" err="1" smtClean="0"/>
              <a:t>wären</a:t>
            </a:r>
            <a:r>
              <a:rPr lang="it-IT" dirty="0" smtClean="0"/>
              <a:t>, </a:t>
            </a:r>
            <a:r>
              <a:rPr lang="it-IT" dirty="0" err="1" smtClean="0"/>
              <a:t>sich</a:t>
            </a:r>
            <a:r>
              <a:rPr lang="it-IT" dirty="0" smtClean="0"/>
              <a:t> </a:t>
            </a:r>
            <a:r>
              <a:rPr lang="it-IT" dirty="0" err="1" smtClean="0"/>
              <a:t>seiner</a:t>
            </a:r>
            <a:r>
              <a:rPr lang="it-IT" dirty="0" smtClean="0"/>
              <a:t> Zeit so </a:t>
            </a:r>
            <a:r>
              <a:rPr lang="it-IT" dirty="0" err="1" smtClean="0"/>
              <a:t>entziehen</a:t>
            </a:r>
            <a:r>
              <a:rPr lang="it-IT" dirty="0" smtClean="0"/>
              <a:t> </a:t>
            </a:r>
            <a:r>
              <a:rPr lang="it-IT" dirty="0" err="1" smtClean="0"/>
              <a:t>konnte</a:t>
            </a:r>
            <a:r>
              <a:rPr lang="it-IT" dirty="0" smtClean="0"/>
              <a:t>, </a:t>
            </a:r>
            <a:r>
              <a:rPr lang="it-IT" dirty="0" err="1" smtClean="0"/>
              <a:t>daß</a:t>
            </a:r>
            <a:r>
              <a:rPr lang="it-IT" dirty="0" smtClean="0"/>
              <a:t> </a:t>
            </a:r>
            <a:r>
              <a:rPr lang="it-IT" dirty="0" err="1" smtClean="0"/>
              <a:t>er</a:t>
            </a:r>
            <a:r>
              <a:rPr lang="it-IT" dirty="0" smtClean="0"/>
              <a:t> </a:t>
            </a:r>
            <a:r>
              <a:rPr lang="it-IT" dirty="0" err="1" smtClean="0"/>
              <a:t>ihr</a:t>
            </a:r>
            <a:r>
              <a:rPr lang="it-IT" dirty="0" smtClean="0"/>
              <a:t> </a:t>
            </a:r>
            <a:r>
              <a:rPr lang="it-IT" dirty="0" err="1" smtClean="0"/>
              <a:t>wirklich</a:t>
            </a:r>
            <a:r>
              <a:rPr lang="it-IT" dirty="0" smtClean="0"/>
              <a:t> </a:t>
            </a:r>
            <a:r>
              <a:rPr lang="it-IT" dirty="0" err="1" smtClean="0"/>
              <a:t>entging</a:t>
            </a:r>
            <a:r>
              <a:rPr lang="it-IT" dirty="0" smtClean="0"/>
              <a:t>.</a:t>
            </a:r>
          </a:p>
          <a:p>
            <a:pPr marL="0" indent="0">
              <a:buNone/>
            </a:pPr>
            <a:r>
              <a:rPr lang="it-IT" dirty="0" smtClean="0"/>
              <a:t>…</a:t>
            </a:r>
          </a:p>
          <a:p>
            <a:pPr marL="0" indent="0">
              <a:buNone/>
            </a:pPr>
            <a:endParaRPr lang="it-IT" dirty="0" smtClean="0"/>
          </a:p>
          <a:p>
            <a:pPr marL="0" indent="0">
              <a:buNone/>
            </a:pPr>
            <a:r>
              <a:rPr lang="it-IT" dirty="0" err="1" smtClean="0"/>
              <a:t>Er</a:t>
            </a:r>
            <a:r>
              <a:rPr lang="it-IT" dirty="0" smtClean="0"/>
              <a:t> </a:t>
            </a:r>
            <a:r>
              <a:rPr lang="it-IT" b="1" dirty="0" err="1" smtClean="0"/>
              <a:t>trat</a:t>
            </a:r>
            <a:r>
              <a:rPr lang="it-IT" b="1" dirty="0" smtClean="0"/>
              <a:t> “</a:t>
            </a:r>
            <a:r>
              <a:rPr lang="it-IT" b="1" dirty="0" err="1" smtClean="0"/>
              <a:t>aus</a:t>
            </a:r>
            <a:r>
              <a:rPr lang="it-IT" b="1" dirty="0" smtClean="0"/>
              <a:t> </a:t>
            </a:r>
            <a:r>
              <a:rPr lang="it-IT" b="1" dirty="0" err="1" smtClean="0"/>
              <a:t>der</a:t>
            </a:r>
            <a:r>
              <a:rPr lang="it-IT" b="1" dirty="0" smtClean="0"/>
              <a:t> </a:t>
            </a:r>
            <a:r>
              <a:rPr lang="it-IT" b="1" dirty="0" err="1" smtClean="0"/>
              <a:t>Philosophie</a:t>
            </a:r>
            <a:r>
              <a:rPr lang="it-IT" b="1" dirty="0" smtClean="0"/>
              <a:t>” </a:t>
            </a:r>
            <a:r>
              <a:rPr lang="it-IT" b="1" dirty="0" err="1" smtClean="0"/>
              <a:t>aus</a:t>
            </a:r>
            <a:r>
              <a:rPr lang="it-IT" dirty="0" smtClean="0"/>
              <a:t>.</a:t>
            </a:r>
          </a:p>
          <a:p>
            <a:pPr marL="0" indent="0">
              <a:buNone/>
            </a:pPr>
            <a:endParaRPr lang="it-IT" dirty="0"/>
          </a:p>
          <a:p>
            <a:pPr marL="0" indent="0">
              <a:buNone/>
            </a:pPr>
            <a:endParaRPr lang="it-IT" dirty="0" smtClean="0"/>
          </a:p>
          <a:p>
            <a:pPr marL="0" indent="0">
              <a:buNone/>
            </a:pPr>
            <a:endParaRPr lang="it-IT" dirty="0" smtClean="0"/>
          </a:p>
          <a:p>
            <a:pPr marL="0" indent="0">
              <a:buNone/>
            </a:pPr>
            <a:r>
              <a:rPr lang="it-IT" dirty="0" smtClean="0"/>
              <a:t>…</a:t>
            </a:r>
          </a:p>
          <a:p>
            <a:pPr marL="0" indent="0">
              <a:buNone/>
            </a:pPr>
            <a:r>
              <a:rPr lang="it-IT" dirty="0" smtClean="0"/>
              <a:t>So </a:t>
            </a:r>
            <a:r>
              <a:rPr lang="it-IT" dirty="0" err="1" smtClean="0"/>
              <a:t>hatte</a:t>
            </a:r>
            <a:r>
              <a:rPr lang="it-IT" dirty="0" smtClean="0"/>
              <a:t> die Legende </a:t>
            </a:r>
            <a:r>
              <a:rPr lang="it-IT" dirty="0" err="1" smtClean="0"/>
              <a:t>sein</a:t>
            </a:r>
            <a:r>
              <a:rPr lang="it-IT" dirty="0" smtClean="0"/>
              <a:t> </a:t>
            </a:r>
            <a:r>
              <a:rPr lang="it-IT" dirty="0" err="1" smtClean="0"/>
              <a:t>Leben</a:t>
            </a:r>
            <a:r>
              <a:rPr lang="it-IT" dirty="0" smtClean="0"/>
              <a:t> </a:t>
            </a:r>
            <a:r>
              <a:rPr lang="it-IT" dirty="0" err="1" smtClean="0"/>
              <a:t>abgelöst</a:t>
            </a:r>
            <a:r>
              <a:rPr lang="it-IT" dirty="0" smtClean="0"/>
              <a:t> </a:t>
            </a:r>
            <a:r>
              <a:rPr lang="it-IT" dirty="0" err="1" smtClean="0"/>
              <a:t>schon</a:t>
            </a:r>
            <a:r>
              <a:rPr lang="it-IT" dirty="0" smtClean="0"/>
              <a:t> </a:t>
            </a:r>
            <a:r>
              <a:rPr lang="it-IT" dirty="0" err="1" smtClean="0"/>
              <a:t>zur</a:t>
            </a:r>
            <a:r>
              <a:rPr lang="it-IT" dirty="0" smtClean="0"/>
              <a:t> Zeit, </a:t>
            </a:r>
            <a:r>
              <a:rPr lang="it-IT" dirty="0" err="1" smtClean="0"/>
              <a:t>als</a:t>
            </a:r>
            <a:r>
              <a:rPr lang="it-IT" dirty="0" smtClean="0"/>
              <a:t> </a:t>
            </a:r>
            <a:r>
              <a:rPr lang="it-IT" dirty="0" err="1" smtClean="0"/>
              <a:t>er</a:t>
            </a:r>
            <a:r>
              <a:rPr lang="it-IT" dirty="0" smtClean="0"/>
              <a:t> </a:t>
            </a:r>
            <a:r>
              <a:rPr lang="it-IT" dirty="0" err="1" smtClean="0"/>
              <a:t>noch</a:t>
            </a:r>
            <a:r>
              <a:rPr lang="it-IT" dirty="0" smtClean="0"/>
              <a:t> </a:t>
            </a:r>
            <a:r>
              <a:rPr lang="it-IT" dirty="0" err="1" smtClean="0"/>
              <a:t>lebte</a:t>
            </a:r>
            <a:r>
              <a:rPr lang="it-IT" dirty="0" smtClean="0"/>
              <a:t> – </a:t>
            </a:r>
            <a:r>
              <a:rPr lang="it-IT" dirty="0" err="1" smtClean="0"/>
              <a:t>Eine</a:t>
            </a:r>
            <a:r>
              <a:rPr lang="it-IT" dirty="0" smtClean="0"/>
              <a:t> Legende von </a:t>
            </a:r>
            <a:r>
              <a:rPr lang="it-IT" dirty="0" err="1" smtClean="0"/>
              <a:t>freiwillliger</a:t>
            </a:r>
            <a:r>
              <a:rPr lang="it-IT" dirty="0" smtClean="0"/>
              <a:t> </a:t>
            </a:r>
            <a:r>
              <a:rPr lang="it-IT" dirty="0" err="1" smtClean="0"/>
              <a:t>Entbehrung</a:t>
            </a:r>
            <a:r>
              <a:rPr lang="it-IT" dirty="0" smtClean="0"/>
              <a:t>, von </a:t>
            </a:r>
            <a:r>
              <a:rPr lang="it-IT" dirty="0" err="1" smtClean="0"/>
              <a:t>Versuch</a:t>
            </a:r>
            <a:r>
              <a:rPr lang="it-IT" dirty="0" smtClean="0"/>
              <a:t> </a:t>
            </a:r>
            <a:r>
              <a:rPr lang="it-IT" dirty="0" err="1" smtClean="0"/>
              <a:t>eines</a:t>
            </a:r>
            <a:r>
              <a:rPr lang="it-IT" dirty="0" smtClean="0"/>
              <a:t> </a:t>
            </a:r>
            <a:r>
              <a:rPr lang="it-IT" dirty="0" err="1" smtClean="0"/>
              <a:t>heiligmäßgen</a:t>
            </a:r>
            <a:r>
              <a:rPr lang="it-IT" dirty="0" smtClean="0"/>
              <a:t> </a:t>
            </a:r>
            <a:r>
              <a:rPr lang="it-IT" dirty="0" err="1" smtClean="0"/>
              <a:t>lebens</a:t>
            </a:r>
            <a:r>
              <a:rPr lang="it-IT" dirty="0" smtClean="0"/>
              <a:t>, von </a:t>
            </a:r>
            <a:r>
              <a:rPr lang="it-IT" dirty="0" err="1" smtClean="0"/>
              <a:t>Versuch</a:t>
            </a:r>
            <a:r>
              <a:rPr lang="it-IT" dirty="0" smtClean="0"/>
              <a:t>, </a:t>
            </a:r>
            <a:r>
              <a:rPr lang="it-IT" dirty="0" err="1" smtClean="0"/>
              <a:t>dem</a:t>
            </a:r>
            <a:r>
              <a:rPr lang="it-IT" dirty="0" smtClean="0"/>
              <a:t> </a:t>
            </a:r>
            <a:r>
              <a:rPr lang="it-IT" dirty="0" err="1" smtClean="0"/>
              <a:t>Satz</a:t>
            </a:r>
            <a:r>
              <a:rPr lang="it-IT" dirty="0" smtClean="0"/>
              <a:t> </a:t>
            </a:r>
            <a:r>
              <a:rPr lang="it-IT" dirty="0" err="1" smtClean="0"/>
              <a:t>zu</a:t>
            </a:r>
            <a:r>
              <a:rPr lang="it-IT" dirty="0" smtClean="0"/>
              <a:t> </a:t>
            </a:r>
            <a:r>
              <a:rPr lang="it-IT" dirty="0" err="1" smtClean="0"/>
              <a:t>gehorchen</a:t>
            </a:r>
            <a:r>
              <a:rPr lang="it-IT" dirty="0" smtClean="0"/>
              <a:t>, </a:t>
            </a:r>
            <a:r>
              <a:rPr lang="it-IT" dirty="0" err="1" smtClean="0"/>
              <a:t>der</a:t>
            </a:r>
            <a:r>
              <a:rPr lang="it-IT" dirty="0" smtClean="0"/>
              <a:t> </a:t>
            </a:r>
            <a:r>
              <a:rPr lang="it-IT" dirty="0" err="1" smtClean="0"/>
              <a:t>den</a:t>
            </a:r>
            <a:r>
              <a:rPr lang="it-IT" dirty="0" smtClean="0"/>
              <a:t> “</a:t>
            </a:r>
            <a:r>
              <a:rPr lang="it-IT" dirty="0" err="1" smtClean="0"/>
              <a:t>Tractatus</a:t>
            </a:r>
            <a:r>
              <a:rPr lang="it-IT" dirty="0" smtClean="0"/>
              <a:t>” </a:t>
            </a:r>
            <a:r>
              <a:rPr lang="it-IT" dirty="0" err="1" smtClean="0"/>
              <a:t>beschließt</a:t>
            </a:r>
            <a:r>
              <a:rPr lang="it-IT" dirty="0" smtClean="0"/>
              <a:t>:</a:t>
            </a:r>
          </a:p>
          <a:p>
            <a:pPr marL="0" indent="0">
              <a:buNone/>
            </a:pPr>
            <a:r>
              <a:rPr lang="it-IT" dirty="0" err="1" smtClean="0"/>
              <a:t>W</a:t>
            </a:r>
            <a:r>
              <a:rPr lang="it-IT" dirty="0" smtClean="0"/>
              <a:t>. : </a:t>
            </a:r>
            <a:r>
              <a:rPr lang="it-IT" dirty="0" err="1" smtClean="0"/>
              <a:t>Worüber</a:t>
            </a:r>
            <a:r>
              <a:rPr lang="it-IT" dirty="0" smtClean="0"/>
              <a:t> man </a:t>
            </a:r>
            <a:r>
              <a:rPr lang="it-IT" dirty="0" err="1" smtClean="0"/>
              <a:t>nicht</a:t>
            </a:r>
            <a:r>
              <a:rPr lang="it-IT" dirty="0" smtClean="0"/>
              <a:t> </a:t>
            </a:r>
            <a:r>
              <a:rPr lang="it-IT" dirty="0" err="1" smtClean="0"/>
              <a:t>reden</a:t>
            </a:r>
            <a:r>
              <a:rPr lang="it-IT" dirty="0" smtClean="0"/>
              <a:t> </a:t>
            </a:r>
            <a:r>
              <a:rPr lang="it-IT" dirty="0" err="1" smtClean="0"/>
              <a:t>kann</a:t>
            </a:r>
            <a:r>
              <a:rPr lang="it-IT" dirty="0" smtClean="0"/>
              <a:t>, </a:t>
            </a:r>
            <a:r>
              <a:rPr lang="it-IT" dirty="0" err="1" smtClean="0"/>
              <a:t>darüber</a:t>
            </a:r>
            <a:r>
              <a:rPr lang="it-IT" dirty="0" smtClean="0"/>
              <a:t> </a:t>
            </a:r>
            <a:r>
              <a:rPr lang="it-IT" dirty="0" err="1" smtClean="0"/>
              <a:t>muß</a:t>
            </a:r>
            <a:r>
              <a:rPr lang="it-IT" dirty="0" smtClean="0"/>
              <a:t> man </a:t>
            </a:r>
            <a:r>
              <a:rPr lang="it-IT" dirty="0" err="1" smtClean="0"/>
              <a:t>Schweigen</a:t>
            </a:r>
            <a:endParaRPr lang="it-IT" dirty="0"/>
          </a:p>
        </p:txBody>
      </p:sp>
      <p:sp>
        <p:nvSpPr>
          <p:cNvPr id="5" name="Segnaposto contenuto 4"/>
          <p:cNvSpPr>
            <a:spLocks noGrp="1"/>
          </p:cNvSpPr>
          <p:nvPr>
            <p:ph sz="half" idx="2"/>
          </p:nvPr>
        </p:nvSpPr>
        <p:spPr/>
        <p:txBody>
          <a:bodyPr>
            <a:normAutofit fontScale="55000" lnSpcReduction="20000"/>
          </a:bodyPr>
          <a:lstStyle/>
          <a:p>
            <a:pPr marL="0" indent="0">
              <a:buNone/>
            </a:pPr>
            <a:r>
              <a:rPr lang="it-IT" dirty="0" smtClean="0"/>
              <a:t>“chiuso nel silenzio” (ma andrebbe tradotto: avvolto nel silenzio (70)</a:t>
            </a:r>
          </a:p>
          <a:p>
            <a:pPr marL="0" indent="0">
              <a:buNone/>
            </a:pPr>
            <a:endParaRPr lang="it-IT" dirty="0"/>
          </a:p>
          <a:p>
            <a:pPr marL="0" indent="0">
              <a:buNone/>
            </a:pPr>
            <a:r>
              <a:rPr lang="it-IT" dirty="0" smtClean="0"/>
              <a:t>“sottrarsi al proprio tempo”</a:t>
            </a:r>
          </a:p>
          <a:p>
            <a:pPr marL="0" indent="0">
              <a:buNone/>
            </a:pPr>
            <a:r>
              <a:rPr lang="it-IT" dirty="0" smtClean="0"/>
              <a:t>“passare inosservato” (ma </a:t>
            </a:r>
            <a:r>
              <a:rPr lang="it-IT" dirty="0" err="1" smtClean="0"/>
              <a:t>entgehen</a:t>
            </a:r>
            <a:r>
              <a:rPr lang="it-IT" dirty="0" smtClean="0"/>
              <a:t> anche: scampare)</a:t>
            </a:r>
          </a:p>
          <a:p>
            <a:pPr marL="0" indent="0">
              <a:buNone/>
            </a:pPr>
            <a:endParaRPr lang="it-IT" dirty="0"/>
          </a:p>
          <a:p>
            <a:pPr marL="0" indent="0">
              <a:buNone/>
            </a:pPr>
            <a:r>
              <a:rPr lang="it-IT" dirty="0" smtClean="0"/>
              <a:t>Abbandonò la scena della filosofia (ma in effetti </a:t>
            </a:r>
            <a:r>
              <a:rPr lang="it-IT" dirty="0" err="1" smtClean="0"/>
              <a:t>austreten</a:t>
            </a:r>
            <a:r>
              <a:rPr lang="it-IT" dirty="0" smtClean="0"/>
              <a:t> è ‘dimettersi’, dichiarare pubblicamente di uscire (x es. dalla Chiesa, abitudine nei paesi di lingua tedesca) (71)</a:t>
            </a:r>
          </a:p>
          <a:p>
            <a:pPr marL="0" indent="0">
              <a:buNone/>
            </a:pPr>
            <a:endParaRPr lang="it-IT" dirty="0"/>
          </a:p>
          <a:p>
            <a:pPr marL="0" indent="0">
              <a:buNone/>
            </a:pPr>
            <a:endParaRPr lang="it-IT" dirty="0" smtClean="0"/>
          </a:p>
          <a:p>
            <a:pPr marL="0" indent="0">
              <a:buNone/>
            </a:pPr>
            <a:endParaRPr lang="it-IT" dirty="0"/>
          </a:p>
          <a:p>
            <a:pPr marL="0" indent="0">
              <a:buNone/>
            </a:pPr>
            <a:r>
              <a:rPr lang="it-IT" dirty="0" smtClean="0"/>
              <a:t>Santità</a:t>
            </a:r>
          </a:p>
          <a:p>
            <a:pPr marL="0" indent="0">
              <a:buNone/>
            </a:pPr>
            <a:r>
              <a:rPr lang="it-IT" dirty="0" smtClean="0"/>
              <a:t>Obbedire alla frase del </a:t>
            </a:r>
            <a:r>
              <a:rPr lang="it-IT" dirty="0" err="1" smtClean="0"/>
              <a:t>Tractatus</a:t>
            </a:r>
            <a:endParaRPr lang="it-IT" dirty="0" smtClean="0"/>
          </a:p>
          <a:p>
            <a:pPr marL="0" indent="0">
              <a:buNone/>
            </a:pPr>
            <a:r>
              <a:rPr lang="it-IT" dirty="0" smtClean="0"/>
              <a:t>(il tacere necessario: non è comandamento “</a:t>
            </a:r>
            <a:r>
              <a:rPr lang="it-IT" dirty="0" err="1" smtClean="0"/>
              <a:t>sollen</a:t>
            </a:r>
            <a:r>
              <a:rPr lang="it-IT" dirty="0" smtClean="0"/>
              <a:t>”, ma necessità intrinseca “</a:t>
            </a:r>
            <a:r>
              <a:rPr lang="it-IT" dirty="0" err="1" smtClean="0"/>
              <a:t>müssen</a:t>
            </a:r>
            <a:r>
              <a:rPr lang="it-IT" dirty="0" smtClean="0"/>
              <a:t>”)</a:t>
            </a:r>
          </a:p>
          <a:p>
            <a:pPr marL="0" indent="0">
              <a:buNone/>
            </a:pPr>
            <a:endParaRPr lang="it-IT" dirty="0" smtClean="0"/>
          </a:p>
          <a:p>
            <a:pPr marL="0" indent="0">
              <a:buNone/>
            </a:pPr>
            <a:endParaRPr lang="it-IT" dirty="0"/>
          </a:p>
          <a:p>
            <a:pPr marL="0" indent="0">
              <a:buNone/>
            </a:pPr>
            <a:endParaRPr lang="it-IT" dirty="0" smtClean="0"/>
          </a:p>
        </p:txBody>
      </p:sp>
    </p:spTree>
    <p:extLst>
      <p:ext uri="{BB962C8B-B14F-4D97-AF65-F5344CB8AC3E}">
        <p14:creationId xmlns:p14="http://schemas.microsoft.com/office/powerpoint/2010/main" val="2888592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Protesta / TERAPIA</a:t>
            </a:r>
            <a:endParaRPr lang="it-IT" dirty="0"/>
          </a:p>
        </p:txBody>
      </p:sp>
      <p:sp>
        <p:nvSpPr>
          <p:cNvPr id="4" name="Segnaposto contenuto 3"/>
          <p:cNvSpPr>
            <a:spLocks noGrp="1"/>
          </p:cNvSpPr>
          <p:nvPr>
            <p:ph idx="1"/>
          </p:nvPr>
        </p:nvSpPr>
        <p:spPr/>
        <p:txBody>
          <a:bodyPr>
            <a:normAutofit lnSpcReduction="10000"/>
          </a:bodyPr>
          <a:lstStyle/>
          <a:p>
            <a:pPr marL="0" indent="0">
              <a:buNone/>
            </a:pPr>
            <a:r>
              <a:rPr lang="it-IT" dirty="0" err="1" smtClean="0"/>
              <a:t>Sp</a:t>
            </a:r>
            <a:r>
              <a:rPr lang="it-IT" dirty="0" smtClean="0"/>
              <a:t>. 2 Contro le tendenze del tempo, portate a credere nella scienza e nel progresso, contro l’ignoranza nei confronti della “realtà intera”.</a:t>
            </a:r>
          </a:p>
          <a:p>
            <a:pPr marL="0" indent="0">
              <a:buNone/>
            </a:pPr>
            <a:r>
              <a:rPr lang="it-IT" dirty="0" smtClean="0"/>
              <a:t>Consapevole dei pericoli insiti nell’antagonismo razionalismo-irrazionalismo (79)</a:t>
            </a:r>
          </a:p>
          <a:p>
            <a:pPr marL="0" indent="0">
              <a:buNone/>
            </a:pPr>
            <a:r>
              <a:rPr lang="it-IT" dirty="0" smtClean="0"/>
              <a:t>La sua è</a:t>
            </a:r>
          </a:p>
          <a:p>
            <a:pPr marL="0" indent="0">
              <a:buNone/>
            </a:pPr>
            <a:r>
              <a:rPr lang="it-IT" dirty="0" smtClean="0"/>
              <a:t>Non una banale ricetta di quella sintesi tanto spesso invocata, bensì ricetta di una cura –</a:t>
            </a:r>
          </a:p>
          <a:p>
            <a:pPr marL="0" indent="0">
              <a:buNone/>
            </a:pPr>
            <a:r>
              <a:rPr lang="it-IT" dirty="0" smtClean="0"/>
              <a:t>Wittgenstein come TERAPEUTA</a:t>
            </a:r>
            <a:endParaRPr lang="it-IT" dirty="0"/>
          </a:p>
        </p:txBody>
      </p:sp>
    </p:spTree>
    <p:extLst>
      <p:ext uri="{BB962C8B-B14F-4D97-AF65-F5344CB8AC3E}">
        <p14:creationId xmlns:p14="http://schemas.microsoft.com/office/powerpoint/2010/main" val="3752860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1921</a:t>
            </a:r>
            <a:endParaRPr lang="it-IT" dirty="0"/>
          </a:p>
        </p:txBody>
      </p:sp>
      <p:sp>
        <p:nvSpPr>
          <p:cNvPr id="3" name="Segnaposto contenuto 2"/>
          <p:cNvSpPr>
            <a:spLocks noGrp="1"/>
          </p:cNvSpPr>
          <p:nvPr>
            <p:ph idx="1"/>
          </p:nvPr>
        </p:nvSpPr>
        <p:spPr/>
        <p:txBody>
          <a:bodyPr/>
          <a:lstStyle/>
          <a:p>
            <a:r>
              <a:rPr lang="it-IT" dirty="0" err="1" smtClean="0"/>
              <a:t>Tractatus</a:t>
            </a:r>
            <a:r>
              <a:rPr lang="it-IT" dirty="0" smtClean="0"/>
              <a:t> logico-</a:t>
            </a:r>
            <a:r>
              <a:rPr lang="it-IT" dirty="0" err="1" smtClean="0"/>
              <a:t>philosophicus</a:t>
            </a:r>
            <a:endParaRPr lang="it-IT" dirty="0" smtClean="0"/>
          </a:p>
          <a:p>
            <a:pPr marL="0" indent="0">
              <a:buNone/>
            </a:pPr>
            <a:r>
              <a:rPr lang="it-IT" dirty="0" smtClean="0"/>
              <a:t>Temperie della </a:t>
            </a:r>
            <a:r>
              <a:rPr lang="it-IT" dirty="0" err="1" smtClean="0"/>
              <a:t>Sprachkrise</a:t>
            </a:r>
            <a:r>
              <a:rPr lang="it-IT" dirty="0" smtClean="0"/>
              <a:t>: </a:t>
            </a:r>
            <a:r>
              <a:rPr lang="it-IT" dirty="0" err="1" smtClean="0"/>
              <a:t>Hofmannsthal</a:t>
            </a:r>
            <a:r>
              <a:rPr lang="it-IT" dirty="0" smtClean="0"/>
              <a:t>, </a:t>
            </a:r>
            <a:r>
              <a:rPr lang="it-IT" dirty="0" err="1" smtClean="0"/>
              <a:t>Musil</a:t>
            </a:r>
            <a:r>
              <a:rPr lang="it-IT" dirty="0" smtClean="0"/>
              <a:t>, Kafka, Rilke, Valéry, Joyce,</a:t>
            </a:r>
          </a:p>
          <a:p>
            <a:pPr lvl="1"/>
            <a:r>
              <a:rPr lang="it-IT" dirty="0" smtClean="0"/>
              <a:t>Rilevante perché implica una </a:t>
            </a:r>
            <a:r>
              <a:rPr lang="it-IT" dirty="0" err="1" smtClean="0"/>
              <a:t>Rrevisione</a:t>
            </a:r>
            <a:r>
              <a:rPr lang="it-IT" dirty="0" smtClean="0"/>
              <a:t> </a:t>
            </a:r>
            <a:r>
              <a:rPr lang="it-IT" dirty="0" smtClean="0"/>
              <a:t>del modello tradizionale della linguistica</a:t>
            </a:r>
            <a:endParaRPr lang="it-IT" dirty="0"/>
          </a:p>
        </p:txBody>
      </p:sp>
    </p:spTree>
    <p:extLst>
      <p:ext uri="{BB962C8B-B14F-4D97-AF65-F5344CB8AC3E}">
        <p14:creationId xmlns:p14="http://schemas.microsoft.com/office/powerpoint/2010/main" val="3620169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Fine delle domande?</a:t>
            </a:r>
            <a:endParaRPr lang="it-IT" dirty="0"/>
          </a:p>
        </p:txBody>
      </p:sp>
      <p:sp>
        <p:nvSpPr>
          <p:cNvPr id="3" name="Segnaposto contenuto 2"/>
          <p:cNvSpPr>
            <a:spLocks noGrp="1"/>
          </p:cNvSpPr>
          <p:nvPr>
            <p:ph type="body" orient="vert" idx="4294967295"/>
          </p:nvPr>
        </p:nvSpPr>
        <p:spPr>
          <a:xfrm>
            <a:off x="0" y="1600200"/>
            <a:ext cx="8229600" cy="4525963"/>
          </a:xfrm>
        </p:spPr>
        <p:txBody>
          <a:bodyPr>
            <a:normAutofit/>
          </a:bodyPr>
          <a:lstStyle/>
          <a:p>
            <a:pPr marL="0" indent="0">
              <a:buNone/>
            </a:pPr>
            <a:r>
              <a:rPr lang="it-IT" dirty="0" err="1" smtClean="0"/>
              <a:t>W</a:t>
            </a:r>
            <a:r>
              <a:rPr lang="it-IT" dirty="0" smtClean="0"/>
              <a:t>. : Noi sentiamo che, persino nell’ipotesi che tutte le possibili domande scientifiche abbiano avuto risposta, i nostri problemi vitali non sono ancora neppure sfiorati. Certo, allora non resta più domanda alcuna; e appunto questa è la risposta (79)</a:t>
            </a:r>
            <a:endParaRPr lang="it-IT" dirty="0"/>
          </a:p>
        </p:txBody>
      </p:sp>
    </p:spTree>
    <p:extLst>
      <p:ext uri="{BB962C8B-B14F-4D97-AF65-F5344CB8AC3E}">
        <p14:creationId xmlns:p14="http://schemas.microsoft.com/office/powerpoint/2010/main" val="202931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l"/>
            <a:r>
              <a:rPr lang="it-IT" sz="2400" i="1" dirty="0" err="1" smtClean="0"/>
              <a:t>Sagbares</a:t>
            </a:r>
            <a:r>
              <a:rPr lang="it-IT" sz="2400" i="1" dirty="0" smtClean="0"/>
              <a:t> und </a:t>
            </a:r>
            <a:r>
              <a:rPr lang="it-IT" sz="2400" i="1" dirty="0" err="1" smtClean="0"/>
              <a:t>Unsagbares</a:t>
            </a:r>
            <a:r>
              <a:rPr lang="it-IT" sz="2400" dirty="0" smtClean="0"/>
              <a:t>, 1953</a:t>
            </a:r>
            <a:br>
              <a:rPr lang="it-IT" sz="2400" dirty="0" smtClean="0"/>
            </a:br>
            <a:r>
              <a:rPr lang="it-IT" sz="2400" dirty="0" err="1" smtClean="0"/>
              <a:t>Radioessay</a:t>
            </a:r>
            <a:r>
              <a:rPr lang="it-IT" sz="2400" dirty="0" smtClean="0"/>
              <a:t>. Una voce che ‘sta per’ di Wittgenstein, in discorso diretto, comincia a parlare. </a:t>
            </a:r>
            <a:endParaRPr lang="it-IT" sz="2400" dirty="0"/>
          </a:p>
        </p:txBody>
      </p:sp>
      <p:sp>
        <p:nvSpPr>
          <p:cNvPr id="3" name="Segnaposto contenuto 2"/>
          <p:cNvSpPr>
            <a:spLocks noGrp="1"/>
          </p:cNvSpPr>
          <p:nvPr>
            <p:ph idx="1"/>
          </p:nvPr>
        </p:nvSpPr>
        <p:spPr/>
        <p:txBody>
          <a:bodyPr>
            <a:normAutofit fontScale="92500" lnSpcReduction="20000"/>
          </a:bodyPr>
          <a:lstStyle/>
          <a:p>
            <a:pPr marL="0" indent="0">
              <a:buNone/>
            </a:pPr>
            <a:r>
              <a:rPr lang="it-IT" i="1" dirty="0" smtClean="0"/>
              <a:t>(Voci: 1. </a:t>
            </a:r>
            <a:r>
              <a:rPr lang="it-IT" i="1" dirty="0" err="1" smtClean="0"/>
              <a:t>Sprecher</a:t>
            </a:r>
            <a:r>
              <a:rPr lang="it-IT" i="1" dirty="0" smtClean="0"/>
              <a:t>; 2.Sprecher, </a:t>
            </a:r>
            <a:r>
              <a:rPr lang="it-IT" i="1" dirty="0" err="1" smtClean="0"/>
              <a:t>Zitatensprecher</a:t>
            </a:r>
            <a:r>
              <a:rPr lang="it-IT" i="1" dirty="0" smtClean="0"/>
              <a:t> (Wittgenstein), </a:t>
            </a:r>
            <a:r>
              <a:rPr lang="it-IT" i="1" dirty="0" err="1" smtClean="0"/>
              <a:t>Kritiker</a:t>
            </a:r>
            <a:r>
              <a:rPr lang="it-IT" i="1" dirty="0" smtClean="0"/>
              <a:t>)</a:t>
            </a:r>
          </a:p>
          <a:p>
            <a:pPr marL="0" indent="0">
              <a:buNone/>
            </a:pPr>
            <a:r>
              <a:rPr lang="it-IT" i="1" dirty="0" smtClean="0"/>
              <a:t>Attenzione traduzione italiana: Speaker, ma sarebbe meglio dire “Parlante” (lessico della linguistica)</a:t>
            </a:r>
          </a:p>
          <a:p>
            <a:pPr marL="0" indent="0">
              <a:buNone/>
            </a:pPr>
            <a:endParaRPr lang="it-IT" dirty="0"/>
          </a:p>
          <a:p>
            <a:pPr marL="0" indent="0">
              <a:buNone/>
            </a:pPr>
            <a:r>
              <a:rPr lang="it-IT" dirty="0" smtClean="0"/>
              <a:t>WITTGENSTEIN: “Die </a:t>
            </a:r>
            <a:r>
              <a:rPr lang="it-IT" dirty="0" err="1" smtClean="0"/>
              <a:t>Welt</a:t>
            </a:r>
            <a:r>
              <a:rPr lang="it-IT" dirty="0" smtClean="0"/>
              <a:t> </a:t>
            </a:r>
            <a:r>
              <a:rPr lang="it-IT" dirty="0" err="1" smtClean="0"/>
              <a:t>ist</a:t>
            </a:r>
            <a:r>
              <a:rPr lang="it-IT" dirty="0" smtClean="0"/>
              <a:t> </a:t>
            </a:r>
            <a:r>
              <a:rPr lang="it-IT" dirty="0" err="1" smtClean="0"/>
              <a:t>alles</a:t>
            </a:r>
            <a:r>
              <a:rPr lang="it-IT" dirty="0" smtClean="0"/>
              <a:t>, </a:t>
            </a:r>
            <a:r>
              <a:rPr lang="it-IT" dirty="0" err="1" smtClean="0"/>
              <a:t>was</a:t>
            </a:r>
            <a:r>
              <a:rPr lang="it-IT" dirty="0" smtClean="0"/>
              <a:t> </a:t>
            </a:r>
            <a:r>
              <a:rPr lang="it-IT" dirty="0" err="1" smtClean="0"/>
              <a:t>der</a:t>
            </a:r>
            <a:r>
              <a:rPr lang="it-IT" dirty="0" smtClean="0"/>
              <a:t> Fall </a:t>
            </a:r>
            <a:r>
              <a:rPr lang="it-IT" dirty="0" err="1" smtClean="0"/>
              <a:t>ist</a:t>
            </a:r>
            <a:r>
              <a:rPr lang="it-IT" dirty="0" smtClean="0"/>
              <a:t>”</a:t>
            </a:r>
          </a:p>
          <a:p>
            <a:pPr marL="0" indent="0">
              <a:buNone/>
            </a:pPr>
            <a:r>
              <a:rPr lang="it-IT" dirty="0" smtClean="0"/>
              <a:t>“Die </a:t>
            </a:r>
            <a:r>
              <a:rPr lang="it-IT" dirty="0" err="1" smtClean="0"/>
              <a:t>Welt</a:t>
            </a:r>
            <a:r>
              <a:rPr lang="it-IT" dirty="0" smtClean="0"/>
              <a:t> </a:t>
            </a:r>
            <a:r>
              <a:rPr lang="it-IT" dirty="0" err="1" smtClean="0"/>
              <a:t>ist</a:t>
            </a:r>
            <a:r>
              <a:rPr lang="it-IT" dirty="0" smtClean="0"/>
              <a:t> die </a:t>
            </a:r>
            <a:r>
              <a:rPr lang="it-IT" dirty="0" err="1" smtClean="0"/>
              <a:t>Gesamtheit</a:t>
            </a:r>
            <a:r>
              <a:rPr lang="it-IT" dirty="0" smtClean="0"/>
              <a:t> </a:t>
            </a:r>
            <a:r>
              <a:rPr lang="it-IT" dirty="0" err="1" smtClean="0"/>
              <a:t>der</a:t>
            </a:r>
            <a:r>
              <a:rPr lang="it-IT" dirty="0" smtClean="0"/>
              <a:t> </a:t>
            </a:r>
            <a:r>
              <a:rPr lang="it-IT" dirty="0" err="1" smtClean="0"/>
              <a:t>Tatsachen</a:t>
            </a:r>
            <a:r>
              <a:rPr lang="it-IT" dirty="0" smtClean="0"/>
              <a:t>”</a:t>
            </a:r>
          </a:p>
          <a:p>
            <a:pPr marL="0" indent="0">
              <a:buNone/>
            </a:pPr>
            <a:r>
              <a:rPr lang="it-IT" dirty="0" smtClean="0"/>
              <a:t>“Die </a:t>
            </a:r>
            <a:r>
              <a:rPr lang="it-IT" dirty="0" err="1" smtClean="0"/>
              <a:t>Welt</a:t>
            </a:r>
            <a:r>
              <a:rPr lang="it-IT" dirty="0" smtClean="0"/>
              <a:t> </a:t>
            </a:r>
            <a:r>
              <a:rPr lang="it-IT" dirty="0" err="1" smtClean="0"/>
              <a:t>ist</a:t>
            </a:r>
            <a:r>
              <a:rPr lang="it-IT" dirty="0" smtClean="0"/>
              <a:t> </a:t>
            </a:r>
            <a:r>
              <a:rPr lang="it-IT" dirty="0" err="1" smtClean="0"/>
              <a:t>durch</a:t>
            </a:r>
            <a:r>
              <a:rPr lang="it-IT" dirty="0" smtClean="0"/>
              <a:t> die </a:t>
            </a:r>
            <a:r>
              <a:rPr lang="it-IT" dirty="0" err="1" smtClean="0"/>
              <a:t>Tatsachen</a:t>
            </a:r>
            <a:r>
              <a:rPr lang="it-IT" dirty="0" smtClean="0"/>
              <a:t> </a:t>
            </a:r>
            <a:r>
              <a:rPr lang="it-IT" dirty="0" err="1" smtClean="0"/>
              <a:t>bestimmt</a:t>
            </a:r>
            <a:r>
              <a:rPr lang="it-IT" dirty="0" smtClean="0"/>
              <a:t> und </a:t>
            </a:r>
            <a:r>
              <a:rPr lang="it-IT" dirty="0" err="1" smtClean="0"/>
              <a:t>dadurch</a:t>
            </a:r>
            <a:r>
              <a:rPr lang="it-IT" dirty="0" smtClean="0"/>
              <a:t>, </a:t>
            </a:r>
            <a:r>
              <a:rPr lang="it-IT" dirty="0" err="1" smtClean="0"/>
              <a:t>dass</a:t>
            </a:r>
            <a:r>
              <a:rPr lang="it-IT" dirty="0" smtClean="0"/>
              <a:t> es alle </a:t>
            </a:r>
            <a:r>
              <a:rPr lang="it-IT" dirty="0" err="1" smtClean="0"/>
              <a:t>Tatsachen</a:t>
            </a:r>
            <a:r>
              <a:rPr lang="it-IT" dirty="0" smtClean="0"/>
              <a:t> </a:t>
            </a:r>
            <a:r>
              <a:rPr lang="it-IT" dirty="0" err="1" smtClean="0"/>
              <a:t>sind</a:t>
            </a:r>
            <a:r>
              <a:rPr lang="it-IT" dirty="0" smtClean="0"/>
              <a:t>”</a:t>
            </a:r>
          </a:p>
          <a:p>
            <a:pPr marL="0" indent="0">
              <a:buNone/>
            </a:pPr>
            <a:endParaRPr lang="it-IT" dirty="0"/>
          </a:p>
        </p:txBody>
      </p:sp>
    </p:spTree>
    <p:extLst>
      <p:ext uri="{BB962C8B-B14F-4D97-AF65-F5344CB8AC3E}">
        <p14:creationId xmlns:p14="http://schemas.microsoft.com/office/powerpoint/2010/main" val="387887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Sprachliche</a:t>
            </a:r>
            <a:r>
              <a:rPr lang="it-IT" dirty="0" smtClean="0"/>
              <a:t> </a:t>
            </a:r>
            <a:r>
              <a:rPr lang="it-IT" dirty="0" err="1" smtClean="0"/>
              <a:t>Grenzproblematik</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Nei suoi scritti manca un riferimento esplicito a arte e letteratura</a:t>
            </a:r>
          </a:p>
          <a:p>
            <a:r>
              <a:rPr lang="it-IT" dirty="0" smtClean="0"/>
              <a:t>Tuttavia riflette sulle possibilità e i limiti (</a:t>
            </a:r>
            <a:r>
              <a:rPr lang="it-IT" dirty="0" err="1" smtClean="0"/>
              <a:t>Grenzen</a:t>
            </a:r>
            <a:r>
              <a:rPr lang="it-IT" dirty="0" smtClean="0"/>
              <a:t>) del linguaggio/ della lingua (</a:t>
            </a:r>
            <a:r>
              <a:rPr lang="it-IT" dirty="0" err="1" smtClean="0"/>
              <a:t>Sprache</a:t>
            </a:r>
            <a:r>
              <a:rPr lang="it-IT" dirty="0" smtClean="0"/>
              <a:t>) come esperienza caratterizzante del moderno</a:t>
            </a:r>
          </a:p>
          <a:p>
            <a:pPr lvl="1"/>
            <a:r>
              <a:rPr lang="it-IT" dirty="0" smtClean="0"/>
              <a:t>È questo l’elemento che rende la riflessione di </a:t>
            </a:r>
            <a:r>
              <a:rPr lang="it-IT" dirty="0" err="1" smtClean="0"/>
              <a:t>W</a:t>
            </a:r>
            <a:r>
              <a:rPr lang="it-IT" dirty="0" smtClean="0"/>
              <a:t>. Contigua alla riflessione linguistica </a:t>
            </a:r>
            <a:r>
              <a:rPr lang="it-IT" dirty="0" err="1" smtClean="0"/>
              <a:t>metapoetica</a:t>
            </a:r>
            <a:r>
              <a:rPr lang="it-IT" dirty="0" smtClean="0"/>
              <a:t> degli stessi anni e successiva nel 900</a:t>
            </a:r>
          </a:p>
          <a:p>
            <a:pPr lvl="1"/>
            <a:r>
              <a:rPr lang="it-IT" dirty="0"/>
              <a:t>Per </a:t>
            </a:r>
            <a:r>
              <a:rPr lang="it-IT" dirty="0" smtClean="0"/>
              <a:t>B., </a:t>
            </a:r>
            <a:r>
              <a:rPr lang="it-IT" dirty="0"/>
              <a:t>il silenzio che salta fuori dal </a:t>
            </a:r>
            <a:r>
              <a:rPr lang="it-IT" dirty="0" err="1"/>
              <a:t>Tractatus</a:t>
            </a:r>
            <a:r>
              <a:rPr lang="it-IT" dirty="0"/>
              <a:t> consente il salto nel poetico, così come a Wittgenstein permette il balzo nel mistico. </a:t>
            </a:r>
          </a:p>
          <a:p>
            <a:pPr lvl="1"/>
            <a:endParaRPr lang="it-IT" dirty="0"/>
          </a:p>
        </p:txBody>
      </p:sp>
    </p:spTree>
    <p:extLst>
      <p:ext uri="{BB962C8B-B14F-4D97-AF65-F5344CB8AC3E}">
        <p14:creationId xmlns:p14="http://schemas.microsoft.com/office/powerpoint/2010/main" val="94720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19065" y="274638"/>
            <a:ext cx="8229600" cy="1143000"/>
          </a:xfrm>
        </p:spPr>
        <p:txBody>
          <a:bodyPr>
            <a:noAutofit/>
          </a:bodyPr>
          <a:lstStyle/>
          <a:p>
            <a:r>
              <a:rPr lang="it-IT" sz="2000" dirty="0" err="1"/>
              <a:t>Ingeborg</a:t>
            </a:r>
            <a:r>
              <a:rPr lang="it-IT" sz="2000" dirty="0"/>
              <a:t> Bachmann, </a:t>
            </a:r>
            <a:r>
              <a:rPr lang="it-IT" sz="2000" i="1" dirty="0"/>
              <a:t>Il dicibile e l’indicibile</a:t>
            </a:r>
            <a:r>
              <a:rPr lang="it-IT" sz="2000" dirty="0" smtClean="0"/>
              <a:t>, </a:t>
            </a:r>
            <a:r>
              <a:rPr lang="it-IT" sz="2000" dirty="0"/>
              <a:t>p. 46. </a:t>
            </a:r>
            <a:br>
              <a:rPr lang="it-IT" sz="2000" dirty="0"/>
            </a:br>
            <a:r>
              <a:rPr lang="it-IT" sz="2000" dirty="0" smtClean="0"/>
              <a:t>“insegnarci a vedere </a:t>
            </a:r>
            <a:r>
              <a:rPr lang="it-IT" sz="2000" b="1" dirty="0"/>
              <a:t>rettamente</a:t>
            </a:r>
            <a:r>
              <a:rPr lang="it-IT" sz="2000" dirty="0"/>
              <a:t> il mondo” </a:t>
            </a:r>
            <a:r>
              <a:rPr lang="it-IT" sz="2000" dirty="0" smtClean="0"/>
              <a:t/>
            </a:r>
            <a:br>
              <a:rPr lang="it-IT" sz="2000" dirty="0" smtClean="0"/>
            </a:br>
            <a:r>
              <a:rPr lang="it-IT" sz="2000" dirty="0" smtClean="0"/>
              <a:t>cfr. Rainer Maria Rilke, </a:t>
            </a:r>
            <a:br>
              <a:rPr lang="it-IT" sz="2000" dirty="0" smtClean="0"/>
            </a:br>
            <a:r>
              <a:rPr lang="it-IT" sz="2000" i="1" dirty="0" smtClean="0"/>
              <a:t>Die </a:t>
            </a:r>
            <a:r>
              <a:rPr lang="it-IT" sz="2000" i="1" dirty="0" err="1" smtClean="0"/>
              <a:t>Aufzeichnungen</a:t>
            </a:r>
            <a:r>
              <a:rPr lang="it-IT" sz="2000" i="1" dirty="0" smtClean="0"/>
              <a:t> </a:t>
            </a:r>
            <a:r>
              <a:rPr lang="it-IT" sz="2000" i="1" dirty="0" err="1" smtClean="0"/>
              <a:t>des</a:t>
            </a:r>
            <a:r>
              <a:rPr lang="it-IT" sz="2000" i="1" dirty="0" smtClean="0"/>
              <a:t> Malte </a:t>
            </a:r>
            <a:r>
              <a:rPr lang="it-IT" sz="2000" i="1" dirty="0" err="1" smtClean="0"/>
              <a:t>Laurids</a:t>
            </a:r>
            <a:r>
              <a:rPr lang="it-IT" sz="2000" i="1" dirty="0" smtClean="0"/>
              <a:t> </a:t>
            </a:r>
            <a:r>
              <a:rPr lang="it-IT" sz="2000" i="1" dirty="0" err="1" smtClean="0"/>
              <a:t>Brigge</a:t>
            </a:r>
            <a:r>
              <a:rPr lang="it-IT" sz="2000" dirty="0" smtClean="0"/>
              <a:t> (1910): “</a:t>
            </a:r>
            <a:r>
              <a:rPr lang="it-IT" sz="2000" dirty="0" err="1" smtClean="0"/>
              <a:t>Ich</a:t>
            </a:r>
            <a:r>
              <a:rPr lang="it-IT" sz="2000" dirty="0" smtClean="0"/>
              <a:t> </a:t>
            </a:r>
            <a:r>
              <a:rPr lang="it-IT" sz="2000" dirty="0" err="1" smtClean="0"/>
              <a:t>lerne</a:t>
            </a:r>
            <a:r>
              <a:rPr lang="it-IT" sz="2000" dirty="0" smtClean="0"/>
              <a:t> </a:t>
            </a:r>
            <a:r>
              <a:rPr lang="it-IT" sz="2000" dirty="0" err="1" smtClean="0"/>
              <a:t>sehen</a:t>
            </a:r>
            <a:r>
              <a:rPr lang="it-IT" sz="2000" dirty="0" smtClean="0"/>
              <a:t>” (</a:t>
            </a:r>
            <a:r>
              <a:rPr lang="it-IT" sz="2000" dirty="0" err="1" smtClean="0"/>
              <a:t>Imaparo</a:t>
            </a:r>
            <a:r>
              <a:rPr lang="it-IT" sz="2000" dirty="0" smtClean="0"/>
              <a:t> a vedere)</a:t>
            </a:r>
            <a:r>
              <a:rPr lang="it-IT" sz="2000" dirty="0" smtClean="0"/>
              <a:t/>
            </a:r>
            <a:br>
              <a:rPr lang="it-IT" sz="2000" dirty="0" smtClean="0"/>
            </a:br>
            <a:endParaRPr lang="it-IT" sz="2000"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SPEAKER </a:t>
            </a:r>
            <a:r>
              <a:rPr lang="it-IT" dirty="0" err="1" smtClean="0"/>
              <a:t>INon</a:t>
            </a:r>
            <a:r>
              <a:rPr lang="it-IT" dirty="0" smtClean="0"/>
              <a:t> </a:t>
            </a:r>
            <a:r>
              <a:rPr lang="it-IT" dirty="0"/>
              <a:t>sempre un ragionamento viene condotto sino in fondo, non sempre viene fornito un agevole passaggio da un pensiero all’altro. Per questo, malgrado le sue formulazioni chiare e precise, il </a:t>
            </a:r>
            <a:r>
              <a:rPr lang="it-IT" dirty="0" err="1"/>
              <a:t>Tractatus</a:t>
            </a:r>
            <a:r>
              <a:rPr lang="it-IT" dirty="0"/>
              <a:t> è stato spesso definito un libro oscuro, un libro esoterico, accessibile soltanto a iniziati, dunque a specialisti. Noi crediamo, però, che si tratti di un libro particolarmente utile e </a:t>
            </a:r>
            <a:r>
              <a:rPr lang="it-IT" dirty="0" smtClean="0"/>
              <a:t>importante </a:t>
            </a:r>
            <a:r>
              <a:rPr lang="it-IT" dirty="0"/>
              <a:t>per tutti coloro che si interessano di filosofia e di scienza contemporanea, un libro che </a:t>
            </a:r>
            <a:r>
              <a:rPr lang="it-IT" dirty="0" err="1"/>
              <a:t>puo</a:t>
            </a:r>
            <a:r>
              <a:rPr lang="it-IT" dirty="0"/>
              <a:t>̀ insegnarci a vedere rettamente il </a:t>
            </a:r>
            <a:r>
              <a:rPr lang="it-IT" dirty="0" smtClean="0"/>
              <a:t>mondo</a:t>
            </a:r>
            <a:r>
              <a:rPr lang="it-IT" dirty="0"/>
              <a:t> </a:t>
            </a:r>
            <a:r>
              <a:rPr lang="it-IT" dirty="0" smtClean="0"/>
              <a:t>(… </a:t>
            </a:r>
            <a:r>
              <a:rPr lang="it-IT" b="1" dirty="0" err="1" smtClean="0"/>
              <a:t>daß</a:t>
            </a:r>
            <a:r>
              <a:rPr lang="it-IT" b="1" dirty="0" smtClean="0"/>
              <a:t> es </a:t>
            </a:r>
            <a:r>
              <a:rPr lang="it-IT" b="1" dirty="0" err="1" smtClean="0"/>
              <a:t>uns</a:t>
            </a:r>
            <a:r>
              <a:rPr lang="it-IT" b="1" dirty="0" smtClean="0"/>
              <a:t> </a:t>
            </a:r>
            <a:r>
              <a:rPr lang="it-IT" b="1" dirty="0" err="1" smtClean="0"/>
              <a:t>lehren</a:t>
            </a:r>
            <a:r>
              <a:rPr lang="it-IT" b="1" dirty="0" smtClean="0"/>
              <a:t> </a:t>
            </a:r>
            <a:r>
              <a:rPr lang="it-IT" b="1" dirty="0" err="1" smtClean="0"/>
              <a:t>kann</a:t>
            </a:r>
            <a:r>
              <a:rPr lang="it-IT" b="1" dirty="0" smtClean="0"/>
              <a:t>, die </a:t>
            </a:r>
            <a:r>
              <a:rPr lang="it-IT" b="1" dirty="0" err="1" smtClean="0"/>
              <a:t>Welt</a:t>
            </a:r>
            <a:r>
              <a:rPr lang="it-IT" b="1" dirty="0" smtClean="0"/>
              <a:t> </a:t>
            </a:r>
            <a:r>
              <a:rPr lang="it-IT" b="1" dirty="0" err="1" smtClean="0"/>
              <a:t>richtig</a:t>
            </a:r>
            <a:r>
              <a:rPr lang="it-IT" b="1" dirty="0" smtClean="0"/>
              <a:t> </a:t>
            </a:r>
            <a:r>
              <a:rPr lang="it-IT" b="1" dirty="0" err="1" smtClean="0"/>
              <a:t>zu</a:t>
            </a:r>
            <a:r>
              <a:rPr lang="it-IT" b="1" dirty="0" smtClean="0"/>
              <a:t> </a:t>
            </a:r>
            <a:r>
              <a:rPr lang="it-IT" b="1" dirty="0" err="1" smtClean="0"/>
              <a:t>sehen</a:t>
            </a:r>
            <a:r>
              <a:rPr lang="it-IT" dirty="0" smtClean="0"/>
              <a:t>)</a:t>
            </a:r>
            <a:endParaRPr lang="it-IT" dirty="0"/>
          </a:p>
          <a:p>
            <a:pPr marL="0" indent="0">
              <a:buNone/>
            </a:pPr>
            <a:endParaRPr lang="it-IT" dirty="0"/>
          </a:p>
        </p:txBody>
      </p:sp>
    </p:spTree>
    <p:extLst>
      <p:ext uri="{BB962C8B-B14F-4D97-AF65-F5344CB8AC3E}">
        <p14:creationId xmlns:p14="http://schemas.microsoft.com/office/powerpoint/2010/main" val="27839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Genealogia  filosofia analitica, logica, neopositivismo</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SPEAKER </a:t>
            </a:r>
            <a:r>
              <a:rPr lang="it-IT" dirty="0"/>
              <a:t>I </a:t>
            </a:r>
          </a:p>
          <a:p>
            <a:pPr marL="0" indent="0">
              <a:buNone/>
            </a:pPr>
            <a:r>
              <a:rPr lang="it-IT" dirty="0"/>
              <a:t>I filosofi che riconobbero quale straordinaria </a:t>
            </a:r>
            <a:r>
              <a:rPr lang="it-IT" dirty="0" smtClean="0"/>
              <a:t>importanza </a:t>
            </a:r>
            <a:r>
              <a:rPr lang="it-IT" dirty="0"/>
              <a:t>avesse occuparsi di </a:t>
            </a:r>
            <a:r>
              <a:rPr lang="it-IT" b="1" dirty="0"/>
              <a:t>logica</a:t>
            </a:r>
            <a:r>
              <a:rPr lang="it-IT" dirty="0"/>
              <a:t> ─ Bertrand Russell in </a:t>
            </a:r>
            <a:r>
              <a:rPr lang="it-IT" dirty="0" smtClean="0"/>
              <a:t>Inghilterra </a:t>
            </a:r>
            <a:r>
              <a:rPr lang="it-IT" dirty="0"/>
              <a:t>e i neopositivisti a Vienna ─ maturarono un </a:t>
            </a:r>
            <a:r>
              <a:rPr lang="it-IT" dirty="0" smtClean="0"/>
              <a:t>pensiero </a:t>
            </a:r>
            <a:r>
              <a:rPr lang="it-IT" dirty="0"/>
              <a:t>sì ovvio, ma davvero completamente nuovo. La </a:t>
            </a:r>
            <a:r>
              <a:rPr lang="it-IT" dirty="0" smtClean="0"/>
              <a:t>causa </a:t>
            </a:r>
            <a:r>
              <a:rPr lang="it-IT" dirty="0"/>
              <a:t>di questi paradossi doveva risiedere nel fatto che </a:t>
            </a:r>
            <a:r>
              <a:rPr lang="it-IT" dirty="0" smtClean="0"/>
              <a:t> </a:t>
            </a:r>
            <a:r>
              <a:rPr lang="it-IT" b="1" dirty="0" smtClean="0"/>
              <a:t>per </a:t>
            </a:r>
            <a:r>
              <a:rPr lang="it-IT" b="1" dirty="0" smtClean="0"/>
              <a:t>secoli e secoli in filosofia</a:t>
            </a:r>
            <a:r>
              <a:rPr lang="it-IT" b="1" dirty="0"/>
              <a:t>─ </a:t>
            </a:r>
            <a:r>
              <a:rPr lang="it-IT" b="1" dirty="0" smtClean="0"/>
              <a:t>e di conseguenza anche </a:t>
            </a:r>
            <a:endParaRPr lang="it-IT" b="1" dirty="0"/>
          </a:p>
          <a:p>
            <a:pPr marL="0" indent="0">
              <a:buNone/>
            </a:pPr>
            <a:r>
              <a:rPr lang="it-IT" b="1" dirty="0"/>
              <a:t>nel nostro linguaggio ─ abbiamo usato proposizioni che </a:t>
            </a:r>
            <a:r>
              <a:rPr lang="it-IT" b="1" dirty="0" smtClean="0"/>
              <a:t>sembravano </a:t>
            </a:r>
            <a:r>
              <a:rPr lang="it-IT" b="1" dirty="0"/>
              <a:t>avere senso, ma che in </a:t>
            </a:r>
            <a:r>
              <a:rPr lang="it-IT" b="1" dirty="0" err="1"/>
              <a:t>realta</a:t>
            </a:r>
            <a:r>
              <a:rPr lang="it-IT" b="1" dirty="0"/>
              <a:t>̀ non ne hanno </a:t>
            </a:r>
            <a:r>
              <a:rPr lang="it-IT" b="1" dirty="0" smtClean="0"/>
              <a:t>alcuno</a:t>
            </a:r>
            <a:r>
              <a:rPr lang="it-IT" dirty="0"/>
              <a:t>; nel fatto, dunque, che siamo caduti </a:t>
            </a:r>
            <a:r>
              <a:rPr lang="it-IT" b="1" dirty="0"/>
              <a:t>vittime di </a:t>
            </a:r>
            <a:r>
              <a:rPr lang="it-IT" b="1" dirty="0" smtClean="0"/>
              <a:t>una </a:t>
            </a:r>
            <a:r>
              <a:rPr lang="it-IT" b="1" dirty="0"/>
              <a:t>mistificazione del nostro linguaggio </a:t>
            </a:r>
            <a:r>
              <a:rPr lang="it-IT" dirty="0"/>
              <a:t>senza </a:t>
            </a:r>
            <a:r>
              <a:rPr lang="it-IT" dirty="0" smtClean="0"/>
              <a:t>avvedercene</a:t>
            </a:r>
            <a:r>
              <a:rPr lang="it-IT" dirty="0"/>
              <a:t>, </a:t>
            </a:r>
            <a:r>
              <a:rPr lang="it-IT" dirty="0" err="1"/>
              <a:t>perche</a:t>
            </a:r>
            <a:r>
              <a:rPr lang="it-IT" dirty="0"/>
              <a:t>́ </a:t>
            </a:r>
            <a:r>
              <a:rPr lang="it-IT" b="1" dirty="0"/>
              <a:t>del linguaggio ci fidavamo </a:t>
            </a:r>
            <a:r>
              <a:rPr lang="it-IT" dirty="0"/>
              <a:t>ciecamente. [...] </a:t>
            </a:r>
          </a:p>
          <a:p>
            <a:pPr marL="0" indent="0">
              <a:buNone/>
            </a:pPr>
            <a:r>
              <a:rPr lang="it-IT" dirty="0"/>
              <a:t>Ma nessuno si era mai posto il problema se </a:t>
            </a:r>
            <a:r>
              <a:rPr lang="it-IT" dirty="0" err="1"/>
              <a:t>gia</a:t>
            </a:r>
            <a:r>
              <a:rPr lang="it-IT" dirty="0"/>
              <a:t>̀ la stessa </a:t>
            </a:r>
            <a:r>
              <a:rPr lang="it-IT" b="1" dirty="0" smtClean="0"/>
              <a:t>formulazione</a:t>
            </a:r>
            <a:r>
              <a:rPr lang="it-IT" dirty="0" smtClean="0"/>
              <a:t> </a:t>
            </a:r>
            <a:r>
              <a:rPr lang="it-IT" dirty="0"/>
              <a:t>di certi problemi non fosse priva di </a:t>
            </a:r>
            <a:r>
              <a:rPr lang="it-IT" dirty="0" smtClean="0"/>
              <a:t>senso. </a:t>
            </a:r>
            <a:endParaRPr lang="it-IT" dirty="0"/>
          </a:p>
          <a:p>
            <a:pPr marL="0" indent="0">
              <a:buNone/>
            </a:pPr>
            <a:endParaRPr lang="it-IT" dirty="0"/>
          </a:p>
        </p:txBody>
      </p:sp>
    </p:spTree>
    <p:extLst>
      <p:ext uri="{BB962C8B-B14F-4D97-AF65-F5344CB8AC3E}">
        <p14:creationId xmlns:p14="http://schemas.microsoft.com/office/powerpoint/2010/main" val="400716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sz="2000" dirty="0" smtClean="0"/>
              <a:t>La logica non spiega proprio nulla … è tautologica. Non fornisce alcuna interpretazione della realtà</a:t>
            </a:r>
            <a:br>
              <a:rPr lang="it-IT" sz="2000" dirty="0" smtClean="0"/>
            </a:br>
            <a:r>
              <a:rPr lang="it-IT" sz="2000" dirty="0" smtClean="0"/>
              <a:t>Le scienze naturali descrivono la realtà, ma non ne danno una valutazione etica o di valore</a:t>
            </a:r>
            <a:endParaRPr lang="it-IT" sz="2000" dirty="0"/>
          </a:p>
        </p:txBody>
      </p:sp>
      <p:sp>
        <p:nvSpPr>
          <p:cNvPr id="5" name="Segnaposto contenuto 4"/>
          <p:cNvSpPr>
            <a:spLocks noGrp="1"/>
          </p:cNvSpPr>
          <p:nvPr>
            <p:ph idx="1"/>
          </p:nvPr>
        </p:nvSpPr>
        <p:spPr/>
        <p:txBody>
          <a:bodyPr>
            <a:normAutofit lnSpcReduction="10000"/>
          </a:bodyPr>
          <a:lstStyle/>
          <a:p>
            <a:pPr marL="0" indent="0">
              <a:buNone/>
            </a:pPr>
            <a:r>
              <a:rPr lang="it-IT" dirty="0" err="1" smtClean="0"/>
              <a:t>W</a:t>
            </a:r>
            <a:r>
              <a:rPr lang="it-IT" dirty="0" smtClean="0"/>
              <a:t>: “I limiti del mondo sono i limiti di essa (logica)” (52)</a:t>
            </a:r>
          </a:p>
          <a:p>
            <a:pPr marL="0" indent="0">
              <a:buNone/>
            </a:pPr>
            <a:r>
              <a:rPr lang="it-IT" dirty="0" err="1" smtClean="0"/>
              <a:t>Sp</a:t>
            </a:r>
            <a:r>
              <a:rPr lang="it-IT" dirty="0" smtClean="0"/>
              <a:t>. 2: Non possiamo rappresentare …  quello che le nostre proposizioni che rappresentano la realtà hanno in comune con la realtà (53)</a:t>
            </a:r>
          </a:p>
          <a:p>
            <a:pPr marL="0" indent="0">
              <a:buNone/>
            </a:pPr>
            <a:r>
              <a:rPr lang="it-IT" dirty="0" err="1" smtClean="0"/>
              <a:t>Sp</a:t>
            </a:r>
            <a:r>
              <a:rPr lang="it-IT" dirty="0" smtClean="0"/>
              <a:t>. 1: la forma logica rende possibile la rappresentazione, ma non può venire a sua volta rappresentata. In essa appare qualcosa che indica oltre la realtà (54)</a:t>
            </a:r>
          </a:p>
          <a:p>
            <a:pPr marL="0" indent="0">
              <a:buNone/>
            </a:pPr>
            <a:endParaRPr lang="it-IT" dirty="0"/>
          </a:p>
        </p:txBody>
      </p:sp>
    </p:spTree>
    <p:extLst>
      <p:ext uri="{BB962C8B-B14F-4D97-AF65-F5344CB8AC3E}">
        <p14:creationId xmlns:p14="http://schemas.microsoft.com/office/powerpoint/2010/main" val="247839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l"/>
            <a:r>
              <a:rPr lang="it-IT" sz="2400" dirty="0" err="1" smtClean="0"/>
              <a:t>W</a:t>
            </a:r>
            <a:r>
              <a:rPr lang="it-IT" sz="2400" dirty="0" smtClean="0"/>
              <a:t>. : Ciò che noi non possiamo pensare, noi non lo possiamo pensare; né di conseguenza, noi possiamo dire ciò che non possiamo pensare – La situazione limite per </a:t>
            </a:r>
            <a:r>
              <a:rPr lang="it-IT" sz="2400" dirty="0" err="1" smtClean="0"/>
              <a:t>W</a:t>
            </a:r>
            <a:r>
              <a:rPr lang="it-IT" sz="2400" dirty="0" smtClean="0"/>
              <a:t>.</a:t>
            </a:r>
            <a:endParaRPr lang="it-IT" sz="2400" dirty="0"/>
          </a:p>
        </p:txBody>
      </p:sp>
      <p:sp>
        <p:nvSpPr>
          <p:cNvPr id="3" name="Segnaposto contenuto 2"/>
          <p:cNvSpPr>
            <a:spLocks noGrp="1"/>
          </p:cNvSpPr>
          <p:nvPr>
            <p:ph idx="1"/>
          </p:nvPr>
        </p:nvSpPr>
        <p:spPr/>
        <p:txBody>
          <a:bodyPr>
            <a:normAutofit fontScale="92500"/>
          </a:bodyPr>
          <a:lstStyle/>
          <a:p>
            <a:pPr marL="514350" indent="-514350">
              <a:buAutoNum type="arabicPeriod"/>
            </a:pPr>
            <a:r>
              <a:rPr lang="it-IT" dirty="0" err="1" smtClean="0"/>
              <a:t>Sp</a:t>
            </a:r>
            <a:r>
              <a:rPr lang="it-IT" dirty="0" smtClean="0"/>
              <a:t>.: Con il suo aiuto (della forma logica) si può dire sì qualcosa di sensato, ma essa è il limite del dicibile e coincide col limite del mondo – (55)</a:t>
            </a:r>
          </a:p>
          <a:p>
            <a:pPr marL="514350" indent="-514350">
              <a:buAutoNum type="arabicPeriod"/>
            </a:pPr>
            <a:r>
              <a:rPr lang="it-IT" dirty="0" err="1" smtClean="0"/>
              <a:t>Sp</a:t>
            </a:r>
            <a:r>
              <a:rPr lang="it-IT" dirty="0" smtClean="0"/>
              <a:t>. Ma non con il limite della realtà in assoluto</a:t>
            </a:r>
          </a:p>
          <a:p>
            <a:pPr marL="0" indent="0">
              <a:buNone/>
            </a:pPr>
            <a:r>
              <a:rPr lang="it-IT" dirty="0" smtClean="0"/>
              <a:t>1. E limite del mio mondo significa limite del mio linguaggio. Noi infatti arriviamo soltanto fino a un punto, fino al punto in cui arriva il nostro linguaggio, con il quale rappresentiamo e raffiguriamo rettamente </a:t>
            </a:r>
            <a:r>
              <a:rPr lang="it-IT" i="1" dirty="0" smtClean="0"/>
              <a:t>come</a:t>
            </a:r>
            <a:r>
              <a:rPr lang="it-IT" dirty="0" smtClean="0"/>
              <a:t> il mondo è.</a:t>
            </a:r>
            <a:endParaRPr lang="it-IT" dirty="0"/>
          </a:p>
        </p:txBody>
      </p:sp>
    </p:spTree>
    <p:extLst>
      <p:ext uri="{BB962C8B-B14F-4D97-AF65-F5344CB8AC3E}">
        <p14:creationId xmlns:p14="http://schemas.microsoft.com/office/powerpoint/2010/main" val="144795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9400"/>
            <a:ext cx="8229600" cy="1143000"/>
          </a:xfrm>
        </p:spPr>
        <p:txBody>
          <a:bodyPr>
            <a:normAutofit/>
          </a:bodyPr>
          <a:lstStyle/>
          <a:p>
            <a:r>
              <a:rPr lang="it-IT" sz="2000" dirty="0" smtClean="0"/>
              <a:t>Metafisica secondo il </a:t>
            </a:r>
            <a:r>
              <a:rPr lang="it-IT" sz="2000" dirty="0" err="1" smtClean="0"/>
              <a:t>Wiener</a:t>
            </a:r>
            <a:r>
              <a:rPr lang="it-IT" sz="2000" dirty="0" smtClean="0"/>
              <a:t> </a:t>
            </a:r>
            <a:r>
              <a:rPr lang="it-IT" sz="2000" dirty="0" err="1" smtClean="0"/>
              <a:t>Kreis</a:t>
            </a:r>
            <a:r>
              <a:rPr lang="it-IT" sz="2000" dirty="0" smtClean="0"/>
              <a:t>: proposizioni apparenti (</a:t>
            </a:r>
            <a:r>
              <a:rPr lang="it-IT" sz="2000" dirty="0" err="1" smtClean="0"/>
              <a:t>Scheinsätze</a:t>
            </a:r>
            <a:r>
              <a:rPr lang="it-IT" sz="2000" dirty="0" smtClean="0"/>
              <a:t>), </a:t>
            </a:r>
            <a:r>
              <a:rPr lang="it-IT" sz="2000" dirty="0" err="1" smtClean="0"/>
              <a:t>pseudoproblemi</a:t>
            </a:r>
            <a:r>
              <a:rPr lang="it-IT" sz="2000" dirty="0" smtClean="0"/>
              <a:t> (</a:t>
            </a:r>
            <a:r>
              <a:rPr lang="it-IT" sz="2000" dirty="0" err="1" smtClean="0"/>
              <a:t>Pseudoprobleme</a:t>
            </a:r>
            <a:r>
              <a:rPr lang="it-IT" sz="2000" dirty="0" smtClean="0"/>
              <a:t>): p.e. idealità o realtà del mondo – non rappresentano ‘uno stato di cose…’(57)</a:t>
            </a:r>
            <a:endParaRPr lang="it-IT" sz="2000" dirty="0"/>
          </a:p>
        </p:txBody>
      </p:sp>
      <p:sp>
        <p:nvSpPr>
          <p:cNvPr id="3" name="Segnaposto contenuto 2"/>
          <p:cNvSpPr>
            <a:spLocks noGrp="1"/>
          </p:cNvSpPr>
          <p:nvPr>
            <p:ph sz="half" idx="1"/>
          </p:nvPr>
        </p:nvSpPr>
        <p:spPr/>
        <p:txBody>
          <a:bodyPr>
            <a:normAutofit fontScale="55000" lnSpcReduction="20000"/>
          </a:bodyPr>
          <a:lstStyle/>
          <a:p>
            <a:pPr marL="0" indent="0">
              <a:buNone/>
            </a:pPr>
            <a:r>
              <a:rPr lang="it-IT" dirty="0" smtClean="0"/>
              <a:t>… non uno stato di cose ma un sentimento della vita. Sono gli atteggiamenti dettati dal sentimento e dalla volontà verso il mondo circostante, verso il cosmo, verso gli altri, verso i doveri della vita a caratterizzarla. Ecco perché la metafisica, per molti, ha un valore così grande. Il sentimento della vita, però, può esprimersi anche attraverso le vie della creazione artistica. In questo senso la metafisica rivela un’affinità con l’opera d’arte.</a:t>
            </a:r>
          </a:p>
          <a:p>
            <a:pPr marL="0" indent="0">
              <a:buNone/>
            </a:pPr>
            <a:r>
              <a:rPr lang="it-IT" dirty="0" smtClean="0"/>
              <a:t>…</a:t>
            </a:r>
          </a:p>
          <a:p>
            <a:pPr marL="0" indent="0">
              <a:buNone/>
            </a:pPr>
            <a:r>
              <a:rPr lang="it-IT" dirty="0" smtClean="0"/>
              <a:t>Metafisica: struttura di proposizioni apparentemente connesse da relazioni logiche … simulato un contenuto teoretico. Un’opera d’arte non argomenta. La metafisica, invece, argomenta e insiste nel voler trasmettere conoscenze. (58)</a:t>
            </a:r>
            <a:endParaRPr lang="it-IT" dirty="0"/>
          </a:p>
        </p:txBody>
      </p:sp>
      <p:sp>
        <p:nvSpPr>
          <p:cNvPr id="4" name="Segnaposto contenuto 3"/>
          <p:cNvSpPr>
            <a:spLocks noGrp="1"/>
          </p:cNvSpPr>
          <p:nvPr>
            <p:ph sz="half" idx="2"/>
          </p:nvPr>
        </p:nvSpPr>
        <p:spPr/>
        <p:txBody>
          <a:bodyPr>
            <a:normAutofit fontScale="85000" lnSpcReduction="10000"/>
          </a:bodyPr>
          <a:lstStyle/>
          <a:p>
            <a:pPr marL="0" indent="0">
              <a:buNone/>
            </a:pPr>
            <a:r>
              <a:rPr lang="it-IT" sz="2000" dirty="0" err="1" smtClean="0"/>
              <a:t>Ein</a:t>
            </a:r>
            <a:r>
              <a:rPr lang="it-IT" sz="2000" dirty="0" smtClean="0"/>
              <a:t> </a:t>
            </a:r>
            <a:r>
              <a:rPr lang="it-IT" sz="2000" dirty="0" err="1" smtClean="0"/>
              <a:t>Satz</a:t>
            </a:r>
            <a:r>
              <a:rPr lang="it-IT" sz="2000" dirty="0" smtClean="0"/>
              <a:t> </a:t>
            </a:r>
            <a:r>
              <a:rPr lang="it-IT" sz="2000" dirty="0" err="1" smtClean="0"/>
              <a:t>etwa</a:t>
            </a:r>
            <a:r>
              <a:rPr lang="it-IT" sz="2000" dirty="0" smtClean="0"/>
              <a:t>, </a:t>
            </a:r>
            <a:r>
              <a:rPr lang="it-IT" sz="2000" dirty="0" err="1" smtClean="0"/>
              <a:t>der</a:t>
            </a:r>
            <a:r>
              <a:rPr lang="it-IT" sz="2000" dirty="0" smtClean="0"/>
              <a:t> die </a:t>
            </a:r>
            <a:r>
              <a:rPr lang="it-IT" sz="2000" dirty="0" err="1" smtClean="0"/>
              <a:t>Realität</a:t>
            </a:r>
            <a:r>
              <a:rPr lang="it-IT" sz="2000" dirty="0" smtClean="0"/>
              <a:t> </a:t>
            </a:r>
            <a:r>
              <a:rPr lang="it-IT" sz="2000" dirty="0" err="1" smtClean="0"/>
              <a:t>oder</a:t>
            </a:r>
            <a:r>
              <a:rPr lang="it-IT" sz="2000" dirty="0" smtClean="0"/>
              <a:t> </a:t>
            </a:r>
            <a:r>
              <a:rPr lang="it-IT" sz="2000" dirty="0" err="1" smtClean="0"/>
              <a:t>Idealität</a:t>
            </a:r>
            <a:r>
              <a:rPr lang="it-IT" sz="2000" dirty="0" smtClean="0"/>
              <a:t> </a:t>
            </a:r>
            <a:r>
              <a:rPr lang="it-IT" sz="2000" dirty="0" err="1" smtClean="0"/>
              <a:t>der</a:t>
            </a:r>
            <a:r>
              <a:rPr lang="it-IT" sz="2000" dirty="0" smtClean="0"/>
              <a:t> </a:t>
            </a:r>
            <a:r>
              <a:rPr lang="it-IT" sz="2000" dirty="0" err="1" smtClean="0"/>
              <a:t>Welt</a:t>
            </a:r>
            <a:r>
              <a:rPr lang="it-IT" sz="2000" dirty="0" smtClean="0"/>
              <a:t> </a:t>
            </a:r>
            <a:r>
              <a:rPr lang="it-IT" sz="2000" dirty="0" err="1" smtClean="0"/>
              <a:t>behauptet</a:t>
            </a:r>
            <a:r>
              <a:rPr lang="it-IT" sz="2000" dirty="0" smtClean="0"/>
              <a:t>, </a:t>
            </a:r>
            <a:r>
              <a:rPr lang="it-IT" sz="2000" dirty="0" err="1" smtClean="0"/>
              <a:t>stellt</a:t>
            </a:r>
            <a:r>
              <a:rPr lang="it-IT" sz="2000" dirty="0" smtClean="0"/>
              <a:t> </a:t>
            </a:r>
            <a:r>
              <a:rPr lang="it-IT" sz="2000" dirty="0" err="1" smtClean="0"/>
              <a:t>ja</a:t>
            </a:r>
            <a:r>
              <a:rPr lang="it-IT" sz="2000" dirty="0" smtClean="0"/>
              <a:t> </a:t>
            </a:r>
            <a:r>
              <a:rPr lang="it-IT" sz="2000" dirty="0" err="1" smtClean="0"/>
              <a:t>nicht</a:t>
            </a:r>
            <a:r>
              <a:rPr lang="it-IT" sz="2000" dirty="0" smtClean="0"/>
              <a:t> </a:t>
            </a:r>
            <a:r>
              <a:rPr lang="it-IT" sz="2000" dirty="0" err="1" smtClean="0"/>
              <a:t>einen</a:t>
            </a:r>
            <a:r>
              <a:rPr lang="it-IT" sz="2000" dirty="0" smtClean="0"/>
              <a:t> </a:t>
            </a:r>
            <a:r>
              <a:rPr lang="it-IT" sz="2000" dirty="0" err="1" smtClean="0"/>
              <a:t>Sachverhalt</a:t>
            </a:r>
            <a:r>
              <a:rPr lang="it-IT" sz="2000" dirty="0" smtClean="0"/>
              <a:t> dar; </a:t>
            </a:r>
            <a:r>
              <a:rPr lang="it-IT" sz="2000" dirty="0" err="1" smtClean="0"/>
              <a:t>er</a:t>
            </a:r>
            <a:r>
              <a:rPr lang="it-IT" sz="2000" dirty="0" smtClean="0"/>
              <a:t> </a:t>
            </a:r>
            <a:r>
              <a:rPr lang="it-IT" sz="2000" dirty="0" err="1" smtClean="0"/>
              <a:t>hat</a:t>
            </a:r>
            <a:r>
              <a:rPr lang="it-IT" sz="2000" dirty="0" smtClean="0"/>
              <a:t>, </a:t>
            </a:r>
            <a:r>
              <a:rPr lang="it-IT" sz="2000" dirty="0" err="1" smtClean="0"/>
              <a:t>wie</a:t>
            </a:r>
            <a:r>
              <a:rPr lang="it-IT" sz="2000" dirty="0" smtClean="0"/>
              <a:t> alle </a:t>
            </a:r>
            <a:r>
              <a:rPr lang="it-IT" sz="2000" dirty="0" err="1" smtClean="0"/>
              <a:t>Sätze</a:t>
            </a:r>
            <a:r>
              <a:rPr lang="it-IT" sz="2000" dirty="0" smtClean="0"/>
              <a:t> </a:t>
            </a:r>
            <a:r>
              <a:rPr lang="it-IT" sz="2000" dirty="0" err="1" smtClean="0"/>
              <a:t>dieser</a:t>
            </a:r>
            <a:r>
              <a:rPr lang="it-IT" sz="2000" dirty="0" smtClean="0"/>
              <a:t> Art, </a:t>
            </a:r>
            <a:r>
              <a:rPr lang="it-IT" sz="2000" dirty="0" err="1" smtClean="0"/>
              <a:t>eine</a:t>
            </a:r>
            <a:r>
              <a:rPr lang="it-IT" sz="2000" dirty="0" smtClean="0"/>
              <a:t> </a:t>
            </a:r>
            <a:r>
              <a:rPr lang="it-IT" sz="2000" dirty="0" err="1" smtClean="0"/>
              <a:t>ganz</a:t>
            </a:r>
            <a:r>
              <a:rPr lang="it-IT" sz="2000" dirty="0" smtClean="0"/>
              <a:t> </a:t>
            </a:r>
            <a:r>
              <a:rPr lang="it-IT" sz="2000" dirty="0" err="1" smtClean="0"/>
              <a:t>andere</a:t>
            </a:r>
            <a:r>
              <a:rPr lang="it-IT" sz="2000" dirty="0" smtClean="0"/>
              <a:t> </a:t>
            </a:r>
            <a:r>
              <a:rPr lang="it-IT" sz="2000" dirty="0" err="1" smtClean="0"/>
              <a:t>Funktion</a:t>
            </a:r>
            <a:r>
              <a:rPr lang="it-IT" sz="2000" dirty="0" smtClean="0"/>
              <a:t>. </a:t>
            </a:r>
            <a:r>
              <a:rPr lang="it-IT" sz="2000" dirty="0" err="1" smtClean="0"/>
              <a:t>Er</a:t>
            </a:r>
            <a:r>
              <a:rPr lang="it-IT" sz="2000" dirty="0" smtClean="0"/>
              <a:t> </a:t>
            </a:r>
            <a:r>
              <a:rPr lang="it-IT" sz="2000" dirty="0" err="1" smtClean="0"/>
              <a:t>bringt</a:t>
            </a:r>
            <a:r>
              <a:rPr lang="it-IT" sz="2000" dirty="0" smtClean="0"/>
              <a:t> </a:t>
            </a:r>
            <a:r>
              <a:rPr lang="it-IT" sz="2000" dirty="0" err="1" smtClean="0"/>
              <a:t>ein</a:t>
            </a:r>
            <a:r>
              <a:rPr lang="it-IT" sz="2000" dirty="0" smtClean="0"/>
              <a:t> </a:t>
            </a:r>
            <a:r>
              <a:rPr lang="it-IT" sz="2000" dirty="0" err="1" smtClean="0"/>
              <a:t>Lebensgefühl</a:t>
            </a:r>
            <a:r>
              <a:rPr lang="it-IT" sz="2000" dirty="0" smtClean="0"/>
              <a:t> </a:t>
            </a:r>
            <a:r>
              <a:rPr lang="it-IT" sz="2000" dirty="0" err="1" smtClean="0"/>
              <a:t>zum</a:t>
            </a:r>
            <a:r>
              <a:rPr lang="it-IT" sz="2000" dirty="0" smtClean="0"/>
              <a:t> </a:t>
            </a:r>
            <a:r>
              <a:rPr lang="it-IT" sz="2000" dirty="0" err="1" smtClean="0"/>
              <a:t>Ausdruck</a:t>
            </a:r>
            <a:r>
              <a:rPr lang="it-IT" sz="2000" dirty="0" smtClean="0"/>
              <a:t> . Die </a:t>
            </a:r>
            <a:r>
              <a:rPr lang="it-IT" sz="2000" dirty="0" err="1" smtClean="0"/>
              <a:t>gefühlsmäßigen</a:t>
            </a:r>
            <a:r>
              <a:rPr lang="it-IT" sz="2000" dirty="0" smtClean="0"/>
              <a:t> und </a:t>
            </a:r>
            <a:r>
              <a:rPr lang="it-IT" sz="2000" dirty="0" err="1" smtClean="0"/>
              <a:t>willensmäßigen</a:t>
            </a:r>
            <a:r>
              <a:rPr lang="it-IT" sz="2000" dirty="0" smtClean="0"/>
              <a:t> </a:t>
            </a:r>
            <a:r>
              <a:rPr lang="it-IT" sz="2000" dirty="0" err="1" smtClean="0"/>
              <a:t>Einstellungen</a:t>
            </a:r>
            <a:r>
              <a:rPr lang="it-IT" sz="2000" dirty="0" smtClean="0"/>
              <a:t> </a:t>
            </a:r>
            <a:r>
              <a:rPr lang="it-IT" sz="2000" dirty="0" err="1" smtClean="0"/>
              <a:t>zur</a:t>
            </a:r>
            <a:r>
              <a:rPr lang="it-IT" sz="2000" dirty="0" smtClean="0"/>
              <a:t> </a:t>
            </a:r>
            <a:r>
              <a:rPr lang="it-IT" sz="2000" dirty="0" err="1" smtClean="0"/>
              <a:t>Umwelt</a:t>
            </a:r>
            <a:r>
              <a:rPr lang="it-IT" sz="2000" dirty="0" smtClean="0"/>
              <a:t>, </a:t>
            </a:r>
            <a:r>
              <a:rPr lang="it-IT" sz="2000" dirty="0" err="1" smtClean="0"/>
              <a:t>zum</a:t>
            </a:r>
            <a:r>
              <a:rPr lang="it-IT" sz="2000" dirty="0" smtClean="0"/>
              <a:t> </a:t>
            </a:r>
            <a:r>
              <a:rPr lang="it-IT" sz="2000" dirty="0" err="1" smtClean="0"/>
              <a:t>Kosmos</a:t>
            </a:r>
            <a:r>
              <a:rPr lang="it-IT" sz="2000" dirty="0" smtClean="0"/>
              <a:t>, </a:t>
            </a:r>
            <a:r>
              <a:rPr lang="it-IT" sz="2000" dirty="0" err="1" smtClean="0"/>
              <a:t>zu</a:t>
            </a:r>
            <a:r>
              <a:rPr lang="it-IT" sz="2000" dirty="0" smtClean="0"/>
              <a:t> </a:t>
            </a:r>
            <a:r>
              <a:rPr lang="it-IT" sz="2000" dirty="0" err="1" smtClean="0"/>
              <a:t>den</a:t>
            </a:r>
            <a:r>
              <a:rPr lang="it-IT" sz="2000" dirty="0" smtClean="0"/>
              <a:t> </a:t>
            </a:r>
            <a:r>
              <a:rPr lang="it-IT" sz="2000" dirty="0" err="1" smtClean="0"/>
              <a:t>Mitmenschen</a:t>
            </a:r>
            <a:r>
              <a:rPr lang="it-IT" sz="2000" dirty="0" smtClean="0"/>
              <a:t>, </a:t>
            </a:r>
            <a:r>
              <a:rPr lang="it-IT" sz="2000" dirty="0" err="1" smtClean="0"/>
              <a:t>zu</a:t>
            </a:r>
            <a:r>
              <a:rPr lang="it-IT" sz="2000" dirty="0" smtClean="0"/>
              <a:t> </a:t>
            </a:r>
            <a:r>
              <a:rPr lang="it-IT" sz="2000" dirty="0" err="1" smtClean="0"/>
              <a:t>den</a:t>
            </a:r>
            <a:r>
              <a:rPr lang="it-IT" sz="2000" dirty="0" smtClean="0"/>
              <a:t> </a:t>
            </a:r>
            <a:r>
              <a:rPr lang="it-IT" sz="2000" dirty="0" err="1" smtClean="0"/>
              <a:t>Lebensaufgaben</a:t>
            </a:r>
            <a:r>
              <a:rPr lang="it-IT" sz="2000" dirty="0" smtClean="0"/>
              <a:t>, </a:t>
            </a:r>
            <a:r>
              <a:rPr lang="it-IT" sz="2000" dirty="0" err="1" smtClean="0"/>
              <a:t>prägen</a:t>
            </a:r>
            <a:r>
              <a:rPr lang="it-IT" sz="2000" dirty="0" smtClean="0"/>
              <a:t> </a:t>
            </a:r>
            <a:r>
              <a:rPr lang="it-IT" sz="2000" dirty="0" err="1" smtClean="0"/>
              <a:t>ihn</a:t>
            </a:r>
            <a:r>
              <a:rPr lang="it-IT" sz="2000" dirty="0" smtClean="0"/>
              <a:t>. </a:t>
            </a:r>
            <a:r>
              <a:rPr lang="it-IT" sz="2000" dirty="0" err="1" smtClean="0"/>
              <a:t>Darum</a:t>
            </a:r>
            <a:r>
              <a:rPr lang="it-IT" sz="2000" dirty="0" smtClean="0"/>
              <a:t> </a:t>
            </a:r>
            <a:r>
              <a:rPr lang="it-IT" sz="2000" dirty="0" err="1" smtClean="0"/>
              <a:t>hat</a:t>
            </a:r>
            <a:r>
              <a:rPr lang="it-IT" sz="2000" dirty="0" smtClean="0"/>
              <a:t> die </a:t>
            </a:r>
            <a:r>
              <a:rPr lang="it-IT" sz="2000" dirty="0" err="1" smtClean="0"/>
              <a:t>Metaphysik</a:t>
            </a:r>
            <a:r>
              <a:rPr lang="it-IT" sz="2000" dirty="0" smtClean="0"/>
              <a:t> </a:t>
            </a:r>
            <a:r>
              <a:rPr lang="it-IT" sz="2000" dirty="0" err="1" smtClean="0"/>
              <a:t>für</a:t>
            </a:r>
            <a:r>
              <a:rPr lang="it-IT" sz="2000" dirty="0" smtClean="0"/>
              <a:t> </a:t>
            </a:r>
            <a:r>
              <a:rPr lang="it-IT" sz="2000" dirty="0" err="1" smtClean="0"/>
              <a:t>viele</a:t>
            </a:r>
            <a:r>
              <a:rPr lang="it-IT" sz="2000" dirty="0" smtClean="0"/>
              <a:t> so </a:t>
            </a:r>
            <a:r>
              <a:rPr lang="it-IT" sz="2000" dirty="0" err="1" smtClean="0"/>
              <a:t>großen</a:t>
            </a:r>
            <a:r>
              <a:rPr lang="it-IT" sz="2000" dirty="0" smtClean="0"/>
              <a:t> </a:t>
            </a:r>
            <a:r>
              <a:rPr lang="it-IT" sz="2000" dirty="0" err="1" smtClean="0"/>
              <a:t>Wert</a:t>
            </a:r>
            <a:r>
              <a:rPr lang="it-IT" sz="2000" dirty="0" smtClean="0"/>
              <a:t>. </a:t>
            </a:r>
            <a:r>
              <a:rPr lang="it-IT" sz="2000" dirty="0" err="1" smtClean="0"/>
              <a:t>Das</a:t>
            </a:r>
            <a:r>
              <a:rPr lang="it-IT" sz="2000" dirty="0" smtClean="0"/>
              <a:t> </a:t>
            </a:r>
            <a:r>
              <a:rPr lang="it-IT" sz="2000" dirty="0" err="1" smtClean="0"/>
              <a:t>Lebensgefühl</a:t>
            </a:r>
            <a:r>
              <a:rPr lang="it-IT" sz="2000" dirty="0" smtClean="0"/>
              <a:t> </a:t>
            </a:r>
            <a:r>
              <a:rPr lang="it-IT" sz="2000" dirty="0" err="1" smtClean="0"/>
              <a:t>aber</a:t>
            </a:r>
            <a:r>
              <a:rPr lang="it-IT" sz="2000" dirty="0" smtClean="0"/>
              <a:t> </a:t>
            </a:r>
            <a:r>
              <a:rPr lang="it-IT" sz="2000" dirty="0" err="1" smtClean="0"/>
              <a:t>kann</a:t>
            </a:r>
            <a:r>
              <a:rPr lang="it-IT" sz="2000" dirty="0" smtClean="0"/>
              <a:t> </a:t>
            </a:r>
            <a:r>
              <a:rPr lang="it-IT" sz="2000" dirty="0" err="1" smtClean="0"/>
              <a:t>auch</a:t>
            </a:r>
            <a:r>
              <a:rPr lang="it-IT" sz="2000" dirty="0" smtClean="0"/>
              <a:t> </a:t>
            </a:r>
            <a:r>
              <a:rPr lang="it-IT" sz="2000" dirty="0" err="1" smtClean="0"/>
              <a:t>auf</a:t>
            </a:r>
            <a:r>
              <a:rPr lang="it-IT" sz="2000" dirty="0" smtClean="0"/>
              <a:t> </a:t>
            </a:r>
            <a:r>
              <a:rPr lang="it-IT" sz="2000" dirty="0" err="1" smtClean="0"/>
              <a:t>dem</a:t>
            </a:r>
            <a:r>
              <a:rPr lang="it-IT" sz="2000" dirty="0" smtClean="0"/>
              <a:t> </a:t>
            </a:r>
            <a:r>
              <a:rPr lang="it-IT" sz="2000" dirty="0" err="1" smtClean="0"/>
              <a:t>Weg</a:t>
            </a:r>
            <a:r>
              <a:rPr lang="it-IT" sz="2000" dirty="0" smtClean="0"/>
              <a:t> </a:t>
            </a:r>
            <a:r>
              <a:rPr lang="it-IT" sz="2000" dirty="0" err="1" smtClean="0"/>
              <a:t>künstlerischer</a:t>
            </a:r>
            <a:r>
              <a:rPr lang="it-IT" sz="2000" dirty="0" smtClean="0"/>
              <a:t> </a:t>
            </a:r>
            <a:r>
              <a:rPr lang="it-IT" sz="2000" dirty="0" err="1" smtClean="0"/>
              <a:t>Gestaltung</a:t>
            </a:r>
            <a:r>
              <a:rPr lang="it-IT" sz="2000" dirty="0" smtClean="0"/>
              <a:t> </a:t>
            </a:r>
            <a:r>
              <a:rPr lang="it-IT" sz="2000" dirty="0" err="1" smtClean="0"/>
              <a:t>seinen</a:t>
            </a:r>
            <a:r>
              <a:rPr lang="it-IT" sz="2000" dirty="0" smtClean="0"/>
              <a:t> </a:t>
            </a:r>
            <a:r>
              <a:rPr lang="it-IT" sz="2000" dirty="0" err="1" smtClean="0"/>
              <a:t>Ausdruck</a:t>
            </a:r>
            <a:r>
              <a:rPr lang="it-IT" sz="2000" dirty="0" smtClean="0"/>
              <a:t> </a:t>
            </a:r>
            <a:r>
              <a:rPr lang="it-IT" sz="2000" dirty="0" err="1" smtClean="0"/>
              <a:t>bringen</a:t>
            </a:r>
            <a:r>
              <a:rPr lang="it-IT" sz="2000" dirty="0" smtClean="0"/>
              <a:t>. (130)</a:t>
            </a:r>
          </a:p>
          <a:p>
            <a:pPr marL="0" indent="0">
              <a:buNone/>
            </a:pPr>
            <a:endParaRPr lang="it-IT" sz="2000" dirty="0"/>
          </a:p>
          <a:p>
            <a:pPr marL="0" indent="0">
              <a:buNone/>
            </a:pPr>
            <a:r>
              <a:rPr lang="it-IT" sz="2000" dirty="0" err="1" smtClean="0"/>
              <a:t>Das</a:t>
            </a:r>
            <a:r>
              <a:rPr lang="it-IT" sz="2000" dirty="0" smtClean="0"/>
              <a:t> </a:t>
            </a:r>
            <a:r>
              <a:rPr lang="it-IT" sz="2000" dirty="0" err="1" smtClean="0"/>
              <a:t>Kunstwerk</a:t>
            </a:r>
            <a:r>
              <a:rPr lang="it-IT" sz="2000" dirty="0" smtClean="0"/>
              <a:t> </a:t>
            </a:r>
            <a:r>
              <a:rPr lang="it-IT" sz="2000" dirty="0" err="1" smtClean="0"/>
              <a:t>argumentiert</a:t>
            </a:r>
            <a:r>
              <a:rPr lang="it-IT" sz="2000" dirty="0" smtClean="0"/>
              <a:t> </a:t>
            </a:r>
            <a:r>
              <a:rPr lang="it-IT" sz="2000" dirty="0" err="1" smtClean="0"/>
              <a:t>nicht</a:t>
            </a:r>
            <a:r>
              <a:rPr lang="it-IT" sz="2000" dirty="0" smtClean="0"/>
              <a:t>. Die </a:t>
            </a:r>
            <a:r>
              <a:rPr lang="it-IT" sz="2000" dirty="0" err="1" smtClean="0"/>
              <a:t>Metaphysik</a:t>
            </a:r>
            <a:r>
              <a:rPr lang="it-IT" sz="2000" dirty="0" smtClean="0"/>
              <a:t> </a:t>
            </a:r>
            <a:r>
              <a:rPr lang="it-IT" sz="2000" dirty="0" err="1" smtClean="0"/>
              <a:t>jedoch</a:t>
            </a:r>
            <a:r>
              <a:rPr lang="it-IT" sz="2000" dirty="0" smtClean="0"/>
              <a:t> </a:t>
            </a:r>
            <a:r>
              <a:rPr lang="it-IT" sz="2000" dirty="0" err="1" smtClean="0"/>
              <a:t>argumentiert</a:t>
            </a:r>
            <a:r>
              <a:rPr lang="it-IT" sz="2000" dirty="0" smtClean="0"/>
              <a:t> und </a:t>
            </a:r>
            <a:r>
              <a:rPr lang="it-IT" sz="2000" dirty="0" err="1" smtClean="0"/>
              <a:t>besteht</a:t>
            </a:r>
            <a:r>
              <a:rPr lang="it-IT" sz="2000" dirty="0" smtClean="0"/>
              <a:t> </a:t>
            </a:r>
            <a:r>
              <a:rPr lang="it-IT" sz="2000" dirty="0" err="1" smtClean="0"/>
              <a:t>darauf</a:t>
            </a:r>
            <a:r>
              <a:rPr lang="it-IT" sz="2000" dirty="0" smtClean="0"/>
              <a:t>, </a:t>
            </a:r>
            <a:r>
              <a:rPr lang="it-IT" sz="2000" dirty="0" err="1" smtClean="0"/>
              <a:t>Erkenntnisse</a:t>
            </a:r>
            <a:r>
              <a:rPr lang="it-IT" sz="2000" dirty="0" smtClean="0"/>
              <a:t> </a:t>
            </a:r>
            <a:r>
              <a:rPr lang="it-IT" sz="2000" dirty="0" err="1" smtClean="0"/>
              <a:t>zu</a:t>
            </a:r>
            <a:r>
              <a:rPr lang="it-IT" sz="2000" dirty="0" smtClean="0"/>
              <a:t> </a:t>
            </a:r>
            <a:r>
              <a:rPr lang="it-IT" sz="2000" dirty="0" err="1" smtClean="0"/>
              <a:t>vermitteln</a:t>
            </a:r>
            <a:r>
              <a:rPr lang="it-IT" sz="2000" dirty="0" smtClean="0"/>
              <a:t> (130-131)</a:t>
            </a:r>
          </a:p>
          <a:p>
            <a:pPr marL="0" indent="0">
              <a:buNone/>
            </a:pPr>
            <a:endParaRPr lang="it-IT" sz="2000" dirty="0"/>
          </a:p>
        </p:txBody>
      </p:sp>
    </p:spTree>
    <p:extLst>
      <p:ext uri="{BB962C8B-B14F-4D97-AF65-F5344CB8AC3E}">
        <p14:creationId xmlns:p14="http://schemas.microsoft.com/office/powerpoint/2010/main" val="18214644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722</TotalTime>
  <Words>2311</Words>
  <Application>Microsoft Macintosh PowerPoint</Application>
  <PresentationFormat>Presentazione su schermo (4:3)</PresentationFormat>
  <Paragraphs>128</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Wittgenstein e la sua importanza per la “sprachkritische Literatur”</vt:lpstr>
      <vt:lpstr>1921</vt:lpstr>
      <vt:lpstr>Sagbares und Unsagbares, 1953 Radioessay. Una voce che ‘sta per’ di Wittgenstein, in discorso diretto, comincia a parlare. </vt:lpstr>
      <vt:lpstr>Sprachliche Grenzproblematik</vt:lpstr>
      <vt:lpstr>Ingeborg Bachmann, Il dicibile e l’indicibile, p. 46.  “insegnarci a vedere rettamente il mondo”  cfr. Rainer Maria Rilke,  Die Aufzeichnungen des Malte Laurids Brigge (1910): “Ich lerne sehen” (Imaparo a vedere) </vt:lpstr>
      <vt:lpstr>Genealogia  filosofia analitica, logica, neopositivismo</vt:lpstr>
      <vt:lpstr>La logica non spiega proprio nulla … è tautologica. Non fornisce alcuna interpretazione della realtà Le scienze naturali descrivono la realtà, ma non ne danno una valutazione etica o di valore</vt:lpstr>
      <vt:lpstr>W. : Ciò che noi non possiamo pensare, noi non lo possiamo pensare; né di conseguenza, noi possiamo dire ciò che non possiamo pensare – La situazione limite per W.</vt:lpstr>
      <vt:lpstr>Metafisica secondo il Wiener Kreis: proposizioni apparenti (Scheinsätze), pseudoproblemi (Pseudoprobleme): p.e. idealità o realtà del mondo – non rappresentano ‘uno stato di cose…’(57)</vt:lpstr>
      <vt:lpstr>Das Mystische  (Una svolta) W.: Come il mondo è, è affatto indifferente per ciò che è più alto … Non come il mondo è, è il Mistico, ma che il mondo è</vt:lpstr>
      <vt:lpstr>Das Ethische W.: L’etica è trascendentale</vt:lpstr>
      <vt:lpstr>Erst durch das Unsagnare, Mystische..</vt:lpstr>
      <vt:lpstr>Sp. II su W.:duplice tensione: metodo analitico, empiristico, razionalistico ; disperata tensione verso l’inesprimibile, l’indicibile</vt:lpstr>
      <vt:lpstr>W: ma v’è dell’ineffabile. Esso mostra sé, è il Mistico</vt:lpstr>
      <vt:lpstr>Esperienza ineffabile</vt:lpstr>
      <vt:lpstr>Philosophical Investigations Oxford 1953 (postumo) problemi della filosofia sono problemi del linguagio relazione con l’altro</vt:lpstr>
      <vt:lpstr>Limiti /punti di irruzione</vt:lpstr>
      <vt:lpstr>“Scomparire al mondo”, “Sich in Schweigen hüllen” Cosa ü “realizzabile attraverso il tacere” (70)</vt:lpstr>
      <vt:lpstr>Protesta / TERAPIA</vt:lpstr>
      <vt:lpstr>Fine delle domande?</vt:lpstr>
    </vt:vector>
  </TitlesOfParts>
  <Company>Sapienza Università Roma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Wittgenstein e la sua importanza per la “sprachkritische Literatur”</dc:title>
  <dc:creator>camilla miglio</dc:creator>
  <cp:lastModifiedBy>camilla miglio</cp:lastModifiedBy>
  <cp:revision>47</cp:revision>
  <dcterms:created xsi:type="dcterms:W3CDTF">2019-03-21T15:04:07Z</dcterms:created>
  <dcterms:modified xsi:type="dcterms:W3CDTF">2019-04-03T07:42:40Z</dcterms:modified>
</cp:coreProperties>
</file>