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267" r:id="rId3"/>
    <p:sldId id="268" r:id="rId4"/>
    <p:sldId id="270" r:id="rId5"/>
    <p:sldId id="272" r:id="rId6"/>
    <p:sldId id="271" r:id="rId7"/>
    <p:sldId id="257" r:id="rId8"/>
    <p:sldId id="258" r:id="rId9"/>
    <p:sldId id="259" r:id="rId10"/>
    <p:sldId id="260" r:id="rId11"/>
    <p:sldId id="262" r:id="rId12"/>
    <p:sldId id="263" r:id="rId13"/>
    <p:sldId id="264" r:id="rId14"/>
    <p:sldId id="265" r:id="rId15"/>
    <p:sldId id="266" r:id="rId16"/>
    <p:sldId id="269" r:id="rId17"/>
    <p:sldId id="273" r:id="rId18"/>
    <p:sldId id="261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51" d="100"/>
          <a:sy n="51" d="100"/>
        </p:scale>
        <p:origin x="-952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E6E65B-4773-AE4C-AB63-638CFF4A61E2}" type="datetimeFigureOut">
              <a:t>23/04/19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828397-48B8-284E-AA9A-E37FA6DC3CBC}" type="slidenum"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709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28397-48B8-284E-AA9A-E37FA6DC3CBC}" type="slidenum"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832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23/04/19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23/04/19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‹n.›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it-IT" dirty="0" smtClean="0"/>
              <a:t>Fare clic per modificare gli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23/04/19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it-IT" dirty="0" smtClean="0"/>
              <a:t>Fare clic per modificare gli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23/04/19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it-IT" dirty="0" smtClean="0"/>
              <a:t>Fare clic per modificare gli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23/04/19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titolo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it-IT" dirty="0" smtClean="0"/>
              <a:t>Fare clic per modificare stile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23/04/19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‹n.›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 smtClean="0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23/04/19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dirty="0" smtClean="0"/>
              <a:t>Fare clic per modificare gli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dirty="0" smtClean="0"/>
              <a:t>Fare clic per modificare gli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23/04/19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dirty="0" smtClean="0"/>
              <a:t>Fare clic per modificare gli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dirty="0" smtClean="0"/>
              <a:t>Fare clic per modificare gli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23/04/19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23/04/19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23/04/19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dirty="0" smtClean="0"/>
              <a:t>Fare clic per modificare gli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dirty="0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23/04/19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 smtClean="0"/>
              <a:t>Fare clic per modificare gli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01F9CA3-105E-4857-9057-6DB6197DA786}" type="datetimeFigureOut">
              <a:rPr lang="en-US" smtClean="0"/>
              <a:t>23/04/19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7F5CE407-6216-4202-80E4-A30DC2F709B2}" type="slidenum">
              <a:rPr lang="en-US" smtClean="0"/>
              <a:t>‹n.›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en.wikipedia.org/wiki/Familial_erythrocytosis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Vacanze ai Caraibi rilassanti?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109630" y="1868842"/>
            <a:ext cx="8042276" cy="4343400"/>
          </a:xfrm>
        </p:spPr>
        <p:txBody>
          <a:bodyPr/>
          <a:lstStyle/>
          <a:p>
            <a:pPr>
              <a:buFont typeface="Wingdings" charset="2"/>
              <a:buChar char="q"/>
            </a:pPr>
            <a:r>
              <a:rPr lang="en-US"/>
              <a:t>Viaggio in aereo ai Caraibi</a:t>
            </a:r>
          </a:p>
          <a:p>
            <a:pPr>
              <a:buFont typeface="Wingdings" charset="2"/>
              <a:buChar char="q"/>
            </a:pPr>
            <a:r>
              <a:rPr lang="en-US"/>
              <a:t>Abbronzatura VIP</a:t>
            </a:r>
          </a:p>
          <a:p>
            <a:pPr>
              <a:buFont typeface="Wingdings" charset="2"/>
              <a:buChar char="q"/>
            </a:pPr>
            <a:r>
              <a:rPr lang="en-US"/>
              <a:t>Coktail in piscina</a:t>
            </a:r>
          </a:p>
          <a:p>
            <a:pPr>
              <a:buFont typeface="Wingdings" charset="2"/>
              <a:buChar char="q"/>
            </a:pPr>
            <a:r>
              <a:rPr lang="en-US"/>
              <a:t>Sigaro Cubano</a:t>
            </a:r>
          </a:p>
          <a:p>
            <a:pPr>
              <a:buFont typeface="Wingdings" charset="2"/>
              <a:buChar char="q"/>
            </a:pPr>
            <a:r>
              <a:rPr lang="en-US"/>
              <a:t>Insetticida per cimici</a:t>
            </a:r>
          </a:p>
          <a:p>
            <a:pPr>
              <a:buFont typeface="Wingdings" charset="2"/>
              <a:buChar char="q"/>
            </a:pPr>
            <a:r>
              <a:rPr lang="en-US"/>
              <a:t>Contraccettivi (Nonxinolo 9)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051" y="2393355"/>
            <a:ext cx="5023951" cy="2637574"/>
          </a:xfrm>
          <a:prstGeom prst="rect">
            <a:avLst/>
          </a:prstGeom>
        </p:spPr>
      </p:pic>
      <p:pic>
        <p:nvPicPr>
          <p:cNvPr id="18" name="Segnaposto contenuto 5"/>
          <p:cNvPicPr>
            <a:picLocks noChangeAspect="1"/>
          </p:cNvPicPr>
          <p:nvPr/>
        </p:nvPicPr>
        <p:blipFill>
          <a:blip r:embed="rId4"/>
          <a:srcRect l="-42580" r="-42580"/>
          <a:stretch>
            <a:fillRect/>
          </a:stretch>
        </p:blipFill>
        <p:spPr>
          <a:xfrm>
            <a:off x="109630" y="1868842"/>
            <a:ext cx="582020" cy="314332"/>
          </a:xfrm>
          <a:prstGeom prst="rect">
            <a:avLst/>
          </a:prstGeom>
        </p:spPr>
      </p:pic>
      <p:pic>
        <p:nvPicPr>
          <p:cNvPr id="19" name="Segnaposto contenuto 5"/>
          <p:cNvPicPr>
            <a:picLocks noChangeAspect="1"/>
          </p:cNvPicPr>
          <p:nvPr/>
        </p:nvPicPr>
        <p:blipFill>
          <a:blip r:embed="rId4"/>
          <a:srcRect l="-42580" r="-42580"/>
          <a:stretch>
            <a:fillRect/>
          </a:stretch>
        </p:blipFill>
        <p:spPr>
          <a:xfrm>
            <a:off x="109630" y="2478832"/>
            <a:ext cx="582020" cy="314332"/>
          </a:xfrm>
          <a:prstGeom prst="rect">
            <a:avLst/>
          </a:prstGeom>
        </p:spPr>
      </p:pic>
      <p:pic>
        <p:nvPicPr>
          <p:cNvPr id="20" name="Segnaposto contenuto 5"/>
          <p:cNvPicPr>
            <a:picLocks noChangeAspect="1"/>
          </p:cNvPicPr>
          <p:nvPr/>
        </p:nvPicPr>
        <p:blipFill>
          <a:blip r:embed="rId4"/>
          <a:srcRect l="-42580" r="-42580"/>
          <a:stretch>
            <a:fillRect/>
          </a:stretch>
        </p:blipFill>
        <p:spPr>
          <a:xfrm>
            <a:off x="109630" y="3088822"/>
            <a:ext cx="582020" cy="314332"/>
          </a:xfrm>
          <a:prstGeom prst="rect">
            <a:avLst/>
          </a:prstGeom>
        </p:spPr>
      </p:pic>
      <p:pic>
        <p:nvPicPr>
          <p:cNvPr id="21" name="Segnaposto contenuto 5"/>
          <p:cNvPicPr>
            <a:picLocks noChangeAspect="1"/>
          </p:cNvPicPr>
          <p:nvPr/>
        </p:nvPicPr>
        <p:blipFill>
          <a:blip r:embed="rId4"/>
          <a:srcRect l="-42580" r="-42580"/>
          <a:stretch>
            <a:fillRect/>
          </a:stretch>
        </p:blipFill>
        <p:spPr>
          <a:xfrm>
            <a:off x="109630" y="3698812"/>
            <a:ext cx="582020" cy="314332"/>
          </a:xfrm>
          <a:prstGeom prst="rect">
            <a:avLst/>
          </a:prstGeom>
        </p:spPr>
      </p:pic>
      <p:pic>
        <p:nvPicPr>
          <p:cNvPr id="22" name="Segnaposto contenuto 5"/>
          <p:cNvPicPr>
            <a:picLocks noChangeAspect="1"/>
          </p:cNvPicPr>
          <p:nvPr/>
        </p:nvPicPr>
        <p:blipFill>
          <a:blip r:embed="rId4"/>
          <a:srcRect l="-42580" r="-42580"/>
          <a:stretch>
            <a:fillRect/>
          </a:stretch>
        </p:blipFill>
        <p:spPr>
          <a:xfrm>
            <a:off x="109630" y="4308802"/>
            <a:ext cx="582020" cy="314332"/>
          </a:xfrm>
          <a:prstGeom prst="rect">
            <a:avLst/>
          </a:prstGeom>
        </p:spPr>
      </p:pic>
      <p:pic>
        <p:nvPicPr>
          <p:cNvPr id="23" name="Segnaposto contenuto 5"/>
          <p:cNvPicPr>
            <a:picLocks noChangeAspect="1"/>
          </p:cNvPicPr>
          <p:nvPr/>
        </p:nvPicPr>
        <p:blipFill>
          <a:blip r:embed="rId4"/>
          <a:srcRect l="-42580" r="-42580"/>
          <a:stretch>
            <a:fillRect/>
          </a:stretch>
        </p:blipFill>
        <p:spPr>
          <a:xfrm>
            <a:off x="109630" y="4992058"/>
            <a:ext cx="582020" cy="314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884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Super Speed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549275" y="5226306"/>
            <a:ext cx="8042276" cy="1378118"/>
          </a:xfrm>
        </p:spPr>
        <p:txBody>
          <a:bodyPr/>
          <a:lstStyle/>
          <a:p>
            <a:r>
              <a:rPr lang="en-US"/>
              <a:t>Varianti ACE D e ACTN3 577RR (origini africane)</a:t>
            </a:r>
          </a:p>
          <a:p>
            <a:r>
              <a:rPr lang="en-US"/>
              <a:t>Dieta ricca di alluminio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48" y="1908291"/>
            <a:ext cx="4522750" cy="252443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0250" y="1908291"/>
            <a:ext cx="3746182" cy="280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21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Super Strenght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2725" y="2600942"/>
            <a:ext cx="3725483" cy="2095584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6142814" y="4720948"/>
            <a:ext cx="1774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Liam Hoekstra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275" y="2381144"/>
            <a:ext cx="4415564" cy="2480986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781591" y="5505658"/>
            <a:ext cx="8036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Mutazioni in MSTN (myostatin): </a:t>
            </a:r>
            <a:r>
              <a:rPr lang="en-US" b="1"/>
              <a:t>growth differentiation factor 8</a:t>
            </a:r>
            <a:r>
              <a:rPr lang="en-US"/>
              <a:t>, (</a:t>
            </a:r>
            <a:r>
              <a:rPr lang="en-US" b="1"/>
              <a:t>GDF-8). </a:t>
            </a:r>
            <a:r>
              <a:rPr lang="en-US"/>
              <a:t>Repressione della Inibizione della miogenesi</a:t>
            </a:r>
          </a:p>
        </p:txBody>
      </p:sp>
    </p:spTree>
    <p:extLst>
      <p:ext uri="{BB962C8B-B14F-4D97-AF65-F5344CB8AC3E}">
        <p14:creationId xmlns:p14="http://schemas.microsoft.com/office/powerpoint/2010/main" val="2339452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32070" y="0"/>
            <a:ext cx="8042276" cy="1336956"/>
          </a:xfrm>
        </p:spPr>
        <p:txBody>
          <a:bodyPr/>
          <a:lstStyle/>
          <a:p>
            <a:r>
              <a:rPr lang="it-IT" b="1"/>
              <a:t>Super Flexibility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198" y="1231900"/>
            <a:ext cx="4368800" cy="56261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5746" y="1718887"/>
            <a:ext cx="2768600" cy="38227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992028" y="6193977"/>
            <a:ext cx="5783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Mutazioni nel gene Fibrillin-1 (Sindrome di Marfan)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5959628" y="5547646"/>
            <a:ext cx="18970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Michael Phelps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627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Resistance to Poison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0693" y="2288100"/>
            <a:ext cx="4195263" cy="314239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001" y="1965971"/>
            <a:ext cx="3923371" cy="3651087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399001" y="5894120"/>
            <a:ext cx="87752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Mutazioni in AS3MT (arsenite methyl Transferase): </a:t>
            </a:r>
            <a:r>
              <a:rPr lang="en-US"/>
              <a:t>protective variants of CTTA </a:t>
            </a:r>
          </a:p>
        </p:txBody>
      </p:sp>
    </p:spTree>
    <p:extLst>
      <p:ext uri="{BB962C8B-B14F-4D97-AF65-F5344CB8AC3E}">
        <p14:creationId xmlns:p14="http://schemas.microsoft.com/office/powerpoint/2010/main" val="3638431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3789" y="889080"/>
            <a:ext cx="8042276" cy="1336956"/>
          </a:xfrm>
        </p:spPr>
        <p:txBody>
          <a:bodyPr/>
          <a:lstStyle/>
          <a:p>
            <a:r>
              <a:rPr lang="it-IT" b="1"/>
              <a:t>Congenital insensitivity to pain 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9275" y="2906778"/>
            <a:ext cx="8042276" cy="524512"/>
          </a:xfrm>
        </p:spPr>
        <p:txBody>
          <a:bodyPr/>
          <a:lstStyle/>
          <a:p>
            <a:r>
              <a:rPr lang="en-US"/>
              <a:t>Mutazioni nel gene SCN9A</a:t>
            </a:r>
          </a:p>
        </p:txBody>
      </p:sp>
    </p:spTree>
    <p:extLst>
      <p:ext uri="{BB962C8B-B14F-4D97-AF65-F5344CB8AC3E}">
        <p14:creationId xmlns:p14="http://schemas.microsoft.com/office/powerpoint/2010/main" val="1861131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02727" y="522750"/>
            <a:ext cx="8042276" cy="1336956"/>
          </a:xfrm>
        </p:spPr>
        <p:txBody>
          <a:bodyPr/>
          <a:lstStyle/>
          <a:p>
            <a:r>
              <a:rPr lang="it-IT" b="1"/>
              <a:t>Eero Antero Mäntyranta</a:t>
            </a:r>
            <a:r>
              <a:rPr lang="it-IT"/>
              <a:t> </a:t>
            </a:r>
            <a:r>
              <a:rPr lang="it-IT" sz="3600">
                <a:hlinkClick r:id="rId2"/>
              </a:rPr>
              <a:t>primary familial and congenital polycythemia</a:t>
            </a:r>
            <a:endParaRPr lang="en-US" sz="360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693" y="1859706"/>
            <a:ext cx="3336797" cy="4151738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5464" y="1648484"/>
            <a:ext cx="3178536" cy="501414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170693" y="6042503"/>
            <a:ext cx="5149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Mutazione in EPOR (recettore eritropoietina)</a:t>
            </a:r>
          </a:p>
        </p:txBody>
      </p:sp>
    </p:spTree>
    <p:extLst>
      <p:ext uri="{BB962C8B-B14F-4D97-AF65-F5344CB8AC3E}">
        <p14:creationId xmlns:p14="http://schemas.microsoft.com/office/powerpoint/2010/main" val="2841607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880422" y="0"/>
            <a:ext cx="8042276" cy="1336956"/>
          </a:xfrm>
        </p:spPr>
        <p:txBody>
          <a:bodyPr/>
          <a:lstStyle/>
          <a:p>
            <a:r>
              <a:rPr lang="en-US"/>
              <a:t>Sherpa and EPAS1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445297" y="1481726"/>
            <a:ext cx="4604058" cy="2563748"/>
          </a:xfrm>
        </p:spPr>
        <p:txBody>
          <a:bodyPr>
            <a:normAutofit/>
          </a:bodyPr>
          <a:lstStyle/>
          <a:p>
            <a:r>
              <a:rPr lang="it-IT" b="1"/>
              <a:t>Endothelial PAS domain-containing protein 1</a:t>
            </a:r>
            <a:r>
              <a:rPr lang="it-IT"/>
              <a:t> (</a:t>
            </a:r>
            <a:r>
              <a:rPr lang="it-IT" b="1"/>
              <a:t>EPAS1</a:t>
            </a:r>
            <a:r>
              <a:rPr lang="it-IT"/>
              <a:t>, hypoxia-inducible factor-2alpha (HIF-2alpha))</a:t>
            </a:r>
            <a:endParaRPr lang="en-US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7780" y="3577439"/>
            <a:ext cx="6484760" cy="330956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309" y="1336956"/>
            <a:ext cx="4345871" cy="270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913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Apa Sherpa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36" y="1685118"/>
            <a:ext cx="5532448" cy="311828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8774" y="1685118"/>
            <a:ext cx="3224452" cy="414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495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myostatin (super strenght) MSTN</a:t>
            </a:r>
          </a:p>
          <a:p>
            <a:r>
              <a:rPr lang="en-US"/>
              <a:t>marfan syndrome (Fibrillin 1)</a:t>
            </a:r>
          </a:p>
          <a:p>
            <a:r>
              <a:rPr lang="en-US" b="1"/>
              <a:t>Resistance To Poisoning (</a:t>
            </a:r>
            <a:r>
              <a:rPr lang="en-US"/>
              <a:t>AS3MT)</a:t>
            </a:r>
          </a:p>
          <a:p>
            <a:r>
              <a:rPr lang="en-US" b="1"/>
              <a:t>Immunity To Pain (mutation )</a:t>
            </a:r>
            <a:r>
              <a:rPr lang="en-US"/>
              <a:t>SCN11A</a:t>
            </a:r>
            <a:endParaRPr lang="en-US" b="1"/>
          </a:p>
          <a:p>
            <a:endParaRPr lang="en-US" b="1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567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9275" y="-209910"/>
            <a:ext cx="8042276" cy="1336956"/>
          </a:xfrm>
        </p:spPr>
        <p:txBody>
          <a:bodyPr/>
          <a:lstStyle/>
          <a:p>
            <a:r>
              <a:rPr lang="en-US"/>
              <a:t>Gli occhi azzurri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5702889" y="1444532"/>
            <a:ext cx="3309829" cy="43434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it-IT"/>
              <a:t>Quelli azzurri, forse evolutisi per favorire la selezione sessuale, dipendono da una mutazione del gene </a:t>
            </a:r>
            <a:r>
              <a:rPr lang="it-IT" i="1"/>
              <a:t>HERC2</a:t>
            </a:r>
            <a:r>
              <a:rPr lang="it-IT"/>
              <a:t>, che a sua volta regola l'espressione di un altro gene, chiamato </a:t>
            </a:r>
            <a:r>
              <a:rPr lang="it-IT" i="1"/>
              <a:t>OCA2</a:t>
            </a:r>
            <a:r>
              <a:rPr lang="it-IT"/>
              <a:t>. Questo è responsabile della gradazione di pigmento marrone nell'iride, e regola l'intensità di castano degli occhi. In alcuni casi però il HERC2 ne impedisce l'attivazione, sostituendo al marrone, l'azzurro.</a:t>
            </a:r>
            <a:endParaRPr lang="en-US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265" y="1444532"/>
            <a:ext cx="5180445" cy="389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581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/>
              <a:t>Tolleranza al lattosio</a:t>
            </a:r>
          </a:p>
          <a:p>
            <a:pPr marL="349250" lvl="1" indent="0">
              <a:buNone/>
            </a:pPr>
            <a:r>
              <a:rPr lang="it-IT"/>
              <a:t>	mutazione del gene </a:t>
            </a:r>
            <a:r>
              <a:rPr lang="it-IT" i="1"/>
              <a:t>MCM6</a:t>
            </a:r>
          </a:p>
          <a:p>
            <a:r>
              <a:rPr lang="it-IT" b="1"/>
              <a:t>La sindrome da rossore asiatico</a:t>
            </a:r>
          </a:p>
          <a:p>
            <a:pPr marL="349250" lvl="1" indent="0">
              <a:buNone/>
            </a:pPr>
            <a:r>
              <a:rPr lang="it-IT"/>
              <a:t>	mutazione puntiforme in ALDH2,</a:t>
            </a:r>
            <a:endParaRPr lang="it-IT" i="1"/>
          </a:p>
        </p:txBody>
      </p:sp>
    </p:spTree>
    <p:extLst>
      <p:ext uri="{BB962C8B-B14F-4D97-AF65-F5344CB8AC3E}">
        <p14:creationId xmlns:p14="http://schemas.microsoft.com/office/powerpoint/2010/main" val="831399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00" y="939800"/>
            <a:ext cx="7937500" cy="49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138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0"/>
            <a:ext cx="50128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139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1206500"/>
            <a:ext cx="76962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603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Siamo (quasi) tutti X-men o Avengers</a:t>
            </a:r>
          </a:p>
        </p:txBody>
      </p:sp>
      <p:pic>
        <p:nvPicPr>
          <p:cNvPr id="8" name="Segnaposto contenuto 7" descr="Screenshot_2019-04-23 7 actual superpowers certain humans have, due to genetic mutation .pn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6" b="2186"/>
          <a:stretch>
            <a:fillRect/>
          </a:stretch>
        </p:blipFill>
        <p:spPr>
          <a:xfrm>
            <a:off x="75333" y="2307877"/>
            <a:ext cx="5450702" cy="2942849"/>
          </a:xfr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3251" y="2088078"/>
            <a:ext cx="3292030" cy="316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048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46974" y="0"/>
            <a:ext cx="8042276" cy="1336956"/>
          </a:xfrm>
        </p:spPr>
        <p:txBody>
          <a:bodyPr/>
          <a:lstStyle/>
          <a:p>
            <a:r>
              <a:rPr lang="en-US"/>
              <a:t>Unbreakable Bones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5828" y="1346200"/>
            <a:ext cx="6933564" cy="3146771"/>
          </a:xfrm>
          <a:prstGeom prst="rect">
            <a:avLst/>
          </a:prstGeom>
        </p:spPr>
      </p:pic>
      <p:sp>
        <p:nvSpPr>
          <p:cNvPr id="8" name="Segnaposto contenuto 4"/>
          <p:cNvSpPr>
            <a:spLocks noGrp="1"/>
          </p:cNvSpPr>
          <p:nvPr>
            <p:ph idx="1"/>
          </p:nvPr>
        </p:nvSpPr>
        <p:spPr>
          <a:xfrm>
            <a:off x="3126363" y="4896609"/>
            <a:ext cx="5837505" cy="1599641"/>
          </a:xfrm>
        </p:spPr>
        <p:txBody>
          <a:bodyPr>
            <a:normAutofit/>
          </a:bodyPr>
          <a:lstStyle/>
          <a:p>
            <a:r>
              <a:rPr lang="en-US"/>
              <a:t>Mutazioni in LRP5 associate con alta densità ossea in una famiglia del Connecticut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179" y="2401752"/>
            <a:ext cx="3098800" cy="261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309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Incredible Vision</a:t>
            </a:r>
            <a:br>
              <a:rPr lang="en-US"/>
            </a:br>
            <a:r>
              <a:rPr lang="en-US"/>
              <a:t>(tetrachromacy)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0" y="5617618"/>
            <a:ext cx="9245033" cy="1342649"/>
          </a:xfrm>
        </p:spPr>
        <p:txBody>
          <a:bodyPr/>
          <a:lstStyle/>
          <a:p>
            <a:r>
              <a:rPr lang="it-IT"/>
              <a:t>SNPs nel codone 180 dell’esone 3 nel gene L-opsin ( Ser180Ala)</a:t>
            </a:r>
            <a:endParaRPr lang="en-US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701" y="1675450"/>
            <a:ext cx="2622603" cy="316878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823" y="1907459"/>
            <a:ext cx="4823879" cy="2712201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5996266" y="4844233"/>
            <a:ext cx="1916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Concetta Antico</a:t>
            </a:r>
          </a:p>
        </p:txBody>
      </p:sp>
    </p:spTree>
    <p:extLst>
      <p:ext uri="{BB962C8B-B14F-4D97-AF65-F5344CB8AC3E}">
        <p14:creationId xmlns:p14="http://schemas.microsoft.com/office/powerpoint/2010/main" val="1344650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zza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Brezza.thmx</Template>
  <TotalTime>1961</TotalTime>
  <Words>287</Words>
  <Application>Microsoft Macintosh PowerPoint</Application>
  <PresentationFormat>Presentazione su schermo (4:3)</PresentationFormat>
  <Paragraphs>42</Paragraphs>
  <Slides>18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19" baseType="lpstr">
      <vt:lpstr>Brezza</vt:lpstr>
      <vt:lpstr>Vacanze ai Caraibi rilassanti?</vt:lpstr>
      <vt:lpstr>Gli occhi azzurri</vt:lpstr>
      <vt:lpstr>Presentazione di PowerPoint</vt:lpstr>
      <vt:lpstr>Presentazione di PowerPoint</vt:lpstr>
      <vt:lpstr>Presentazione di PowerPoint</vt:lpstr>
      <vt:lpstr>Presentazione di PowerPoint</vt:lpstr>
      <vt:lpstr>Siamo (quasi) tutti X-men o Avengers</vt:lpstr>
      <vt:lpstr>Unbreakable Bones</vt:lpstr>
      <vt:lpstr>Incredible Vision (tetrachromacy)</vt:lpstr>
      <vt:lpstr>Super Speed</vt:lpstr>
      <vt:lpstr>Super Strenght</vt:lpstr>
      <vt:lpstr>Super Flexibility</vt:lpstr>
      <vt:lpstr>Resistance to Poison</vt:lpstr>
      <vt:lpstr>Congenital insensitivity to pain </vt:lpstr>
      <vt:lpstr>Eero Antero Mäntyranta primary familial and congenital polycythemia</vt:lpstr>
      <vt:lpstr>Sherpa and EPAS1</vt:lpstr>
      <vt:lpstr>Apa Sherpa</vt:lpstr>
      <vt:lpstr>Presentazione di PowerPoint</vt:lpstr>
    </vt:vector>
  </TitlesOfParts>
  <Company>SAPIENZA Università di Roma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Finalmente Vacanze ai Caraibi</dc:title>
  <dc:creator>Giovanni Cenci</dc:creator>
  <cp:lastModifiedBy>Giovanni Cenci</cp:lastModifiedBy>
  <cp:revision>23</cp:revision>
  <dcterms:created xsi:type="dcterms:W3CDTF">2019-04-23T07:23:31Z</dcterms:created>
  <dcterms:modified xsi:type="dcterms:W3CDTF">2019-04-24T16:05:16Z</dcterms:modified>
</cp:coreProperties>
</file>