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9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9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.5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26922"/>
            <a:ext cx="6488551" cy="613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7.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004" y="317500"/>
            <a:ext cx="6590896" cy="911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10429038" cy="946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7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689100"/>
            <a:ext cx="72263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984897" y="730250"/>
            <a:ext cx="679370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Escissione riparativa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406400"/>
            <a:ext cx="7353300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00" y="-76200"/>
            <a:ext cx="6248400" cy="988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7.9 fig l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5905500"/>
            <a:ext cx="69215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23900"/>
            <a:ext cx="12839700" cy="762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439" y="3139494"/>
            <a:ext cx="10733263" cy="606662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21439" y="1187450"/>
            <a:ext cx="11023402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 mutageni inducono le mutazioni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104874"/>
            <a:ext cx="1102194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18379" y="3104815"/>
            <a:ext cx="1218162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Cosa sono le mutazioni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FF4013"/>
                </a:solidFill>
              </a:rPr>
              <a:t>■ Cosa ci dicono le mutazioni sulla struttura di un gene</a:t>
            </a:r>
          </a:p>
          <a:p>
            <a:pPr algn="l">
              <a:defRPr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Cosa ci dicono le mutazioni sulla funzione di un gene.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</a:t>
            </a:r>
            <a:r>
              <a:rPr sz="4800">
                <a:solidFill>
                  <a:schemeClr val="accent1">
                    <a:satOff val="-3355"/>
                    <a:lumOff val="26614"/>
                  </a:schemeClr>
                </a:solidFill>
              </a:rPr>
              <a:t>Come il genotipo è correlato con il fenotipo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FEC7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FEC700"/>
                </a:solidFill>
              </a:rPr>
              <a:t>+</a:t>
            </a:r>
            <a:r>
              <a:rPr sz="3200">
                <a:solidFill>
                  <a:srgbClr val="FEC7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FEC700"/>
                </a:solidFill>
              </a:rPr>
              <a:t>Salmonella typhimu</a:t>
            </a:r>
            <a:r>
              <a:rPr sz="3200" i="1">
                <a:solidFill>
                  <a:srgbClr val="FFB43F"/>
                </a:solidFill>
              </a:rPr>
              <a:t>rium</a:t>
            </a:r>
            <a:r>
              <a:rPr sz="3200">
                <a:solidFill>
                  <a:srgbClr val="FFB43F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FFB43F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Test di Ames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" y="2813050"/>
            <a:ext cx="12090400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mutazioni: lo strumento</a:t>
            </a:r>
          </a:p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principale per l’analisi 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23900" y="381000"/>
            <a:ext cx="107950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Mutazioni</a:t>
            </a:r>
            <a:r>
              <a:rPr>
                <a:solidFill>
                  <a:srgbClr val="C6824B"/>
                </a:solidFill>
              </a:rPr>
              <a:t>: </a:t>
            </a:r>
            <a:r>
              <a:rPr>
                <a:solidFill>
                  <a:srgbClr val="FF8647"/>
                </a:solidFill>
              </a:rPr>
              <a:t>cambiamenti ereditabili della sequenza di basi che modificano l’informazione contenuta nel DNA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4700" y="5257800"/>
            <a:ext cx="5080695" cy="1219200"/>
          </a:xfrm>
          <a:prstGeom prst="rect">
            <a:avLst/>
          </a:prstGeom>
          <a:ln w="38100">
            <a:solidFill>
              <a:srgbClr val="3A930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mutazione “in avanti”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</a:t>
            </a:r>
            <a:r>
              <a:rPr i="1"/>
              <a:t>forward</a:t>
            </a:r>
            <a: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3100" y="7493000"/>
            <a:ext cx="7244557" cy="685800"/>
          </a:xfrm>
          <a:prstGeom prst="rect">
            <a:avLst/>
          </a:prstGeom>
          <a:ln w="38100">
            <a:solidFill>
              <a:srgbClr val="D6FB2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mutazione inversa</a:t>
            </a:r>
            <a:r>
              <a:t>, o </a:t>
            </a:r>
            <a:r>
              <a:rPr b="1"/>
              <a:t>reversione</a:t>
            </a:r>
            <a: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850900" y="3746500"/>
            <a:ext cx="5944394" cy="685800"/>
          </a:xfrm>
          <a:prstGeom prst="rect">
            <a:avLst/>
          </a:prstGeom>
          <a:ln w="508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allele selvatico </a:t>
            </a:r>
            <a:r>
              <a:t>(</a:t>
            </a:r>
            <a:r>
              <a:rPr i="1"/>
              <a:t>wild type</a:t>
            </a:r>
            <a:r>
              <a:t>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2" animBg="1" advAuto="0"/>
      <p:bldP spid="141" grpId="3" animBg="1" advAuto="0"/>
      <p:bldP spid="1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7.2a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690" y="1714500"/>
            <a:ext cx="8537310" cy="796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892300" y="50799"/>
            <a:ext cx="107061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Classificazione delle mutazioni in base al loro effetto sul DNA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7.2 d-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8100"/>
            <a:ext cx="102108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-38100"/>
            <a:ext cx="6426200" cy="787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48500" y="2311400"/>
            <a:ext cx="544830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frequenza di mutazione varia da gene a gene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82600" y="1790700"/>
            <a:ext cx="120269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(1) le mutazioni che alterano il fenotipo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sono molto rare; </a:t>
            </a:r>
          </a:p>
          <a:p>
            <a:pPr algn="l">
              <a:defRPr sz="48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4013"/>
                </a:solidFill>
              </a:rPr>
              <a:t>(2) geni differenti mutano con una frequenza differente;</a:t>
            </a:r>
            <a:r>
              <a:t> </a:t>
            </a:r>
          </a:p>
          <a:p>
            <a:pPr algn="l">
              <a:defRPr sz="4800">
                <a:solidFill>
                  <a:srgbClr val="FFFC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72" y="2801197"/>
            <a:ext cx="9546128" cy="66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-557461" y="-120650"/>
            <a:ext cx="13562261" cy="26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mutazioni spontanee sono prodotte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da diversi tipi di eventi casuali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-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Il test di fluttuazione</a:t>
            </a:r>
            <a:r>
              <a:t>-</a:t>
            </a:r>
          </a:p>
        </p:txBody>
      </p:sp>
      <p:sp>
        <p:nvSpPr>
          <p:cNvPr id="156" name="Shape 156"/>
          <p:cNvSpPr/>
          <p:nvPr/>
        </p:nvSpPr>
        <p:spPr>
          <a:xfrm>
            <a:off x="4762507" y="4254500"/>
            <a:ext cx="142900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</a:t>
            </a:r>
          </a:p>
        </p:txBody>
      </p:sp>
      <p:sp>
        <p:nvSpPr>
          <p:cNvPr id="157" name="Shape 157"/>
          <p:cNvSpPr/>
          <p:nvPr/>
        </p:nvSpPr>
        <p:spPr>
          <a:xfrm>
            <a:off x="10897443" y="9042400"/>
            <a:ext cx="12495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1943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261</Words>
  <Application>Microsoft Macintosh PowerPoint</Application>
  <PresentationFormat>Personalizzato</PresentationFormat>
  <Paragraphs>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White</vt:lpstr>
      <vt:lpstr>Corso di Genetica -Lezione 9-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10- Cenci</dc:title>
  <cp:lastModifiedBy>Giovanni Cenci</cp:lastModifiedBy>
  <cp:revision>7</cp:revision>
  <dcterms:modified xsi:type="dcterms:W3CDTF">2019-04-02T10:09:01Z</dcterms:modified>
</cp:coreProperties>
</file>