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73" r:id="rId3"/>
    <p:sldId id="258" r:id="rId4"/>
    <p:sldId id="259" r:id="rId5"/>
    <p:sldId id="260" r:id="rId6"/>
    <p:sldId id="261" r:id="rId7"/>
    <p:sldId id="262" r:id="rId8"/>
    <p:sldId id="263" r:id="rId9"/>
    <p:sldId id="264" r:id="rId10"/>
    <p:sldId id="274" r:id="rId11"/>
    <p:sldId id="265" r:id="rId12"/>
    <p:sldId id="272" r:id="rId13"/>
    <p:sldId id="266" r:id="rId14"/>
    <p:sldId id="267" r:id="rId15"/>
    <p:sldId id="268" r:id="rId16"/>
    <p:sldId id="269" r:id="rId17"/>
    <p:sldId id="275" r:id="rId18"/>
    <p:sldId id="270" r:id="rId19"/>
    <p:sldId id="271"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96" y="-8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92631695"/>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079500" y="2921000"/>
            <a:ext cx="10845800" cy="2413000"/>
          </a:xfrm>
          <a:prstGeom prst="rect">
            <a:avLst/>
          </a:prstGeom>
        </p:spPr>
        <p:txBody>
          <a:bodyPr anchor="b"/>
          <a:lstStyle>
            <a:lvl1pPr>
              <a:defRPr sz="8000"/>
            </a:lvl1pPr>
          </a:lstStyle>
          <a:p>
            <a:r>
              <a:t>Titolo Testo</a:t>
            </a:r>
          </a:p>
        </p:txBody>
      </p:sp>
      <p:sp>
        <p:nvSpPr>
          <p:cNvPr id="12" name="Shape 12"/>
          <p:cNvSpPr>
            <a:spLocks noGrp="1"/>
          </p:cNvSpPr>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sottotitolo">
    <p:bg>
      <p:bgPr>
        <a:solidFill>
          <a:srgbClr val="FFFFFF"/>
        </a:solid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8400">
                <a:solidFill>
                  <a:srgbClr val="000000"/>
                </a:solidFill>
                <a:latin typeface="+mj-lt"/>
                <a:ea typeface="+mj-ea"/>
                <a:cs typeface="+mj-cs"/>
                <a:sym typeface="Gill Sans"/>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mj-lt"/>
                <a:ea typeface="+mj-ea"/>
                <a:cs typeface="+mj-cs"/>
                <a:sym typeface="Gill Sans"/>
              </a:defRPr>
            </a:lvl1pPr>
            <a:lvl2pPr marL="0" indent="0" algn="ctr">
              <a:spcBef>
                <a:spcPts val="0"/>
              </a:spcBef>
              <a:buSzTx/>
              <a:buNone/>
              <a:defRPr sz="3600">
                <a:solidFill>
                  <a:srgbClr val="000000"/>
                </a:solidFill>
                <a:latin typeface="+mj-lt"/>
                <a:ea typeface="+mj-ea"/>
                <a:cs typeface="+mj-cs"/>
                <a:sym typeface="Gill Sans"/>
              </a:defRPr>
            </a:lvl2pPr>
            <a:lvl3pPr marL="0" indent="0" algn="ctr">
              <a:spcBef>
                <a:spcPts val="0"/>
              </a:spcBef>
              <a:buSzTx/>
              <a:buNone/>
              <a:defRPr sz="3600">
                <a:solidFill>
                  <a:srgbClr val="000000"/>
                </a:solidFill>
                <a:latin typeface="+mj-lt"/>
                <a:ea typeface="+mj-ea"/>
                <a:cs typeface="+mj-cs"/>
                <a:sym typeface="Gill Sans"/>
              </a:defRPr>
            </a:lvl3pPr>
            <a:lvl4pPr marL="0" indent="0" algn="ctr">
              <a:spcBef>
                <a:spcPts val="0"/>
              </a:spcBef>
              <a:buSzTx/>
              <a:buNone/>
              <a:defRPr sz="3600">
                <a:solidFill>
                  <a:srgbClr val="000000"/>
                </a:solidFill>
                <a:latin typeface="+mj-lt"/>
                <a:ea typeface="+mj-ea"/>
                <a:cs typeface="+mj-cs"/>
                <a:sym typeface="Gill Sans"/>
              </a:defRPr>
            </a:lvl4pPr>
            <a:lvl5pPr marL="0" indent="0" algn="ctr">
              <a:spcBef>
                <a:spcPts val="0"/>
              </a:spcBef>
              <a:buSzTx/>
              <a:buNone/>
              <a:defRPr sz="36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punti elenco">
    <p:bg>
      <p:bgPr>
        <a:solidFill>
          <a:srgbClr val="FFFFFF"/>
        </a:solidFill>
        <a:effectLst/>
      </p:bgPr>
    </p:bg>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mj-lt"/>
                <a:ea typeface="+mj-ea"/>
                <a:cs typeface="+mj-cs"/>
                <a:sym typeface="Gill Sans"/>
              </a:defRPr>
            </a:lvl1pPr>
            <a:lvl2pPr marL="1333500" indent="-571500">
              <a:spcBef>
                <a:spcPts val="2400"/>
              </a:spcBef>
              <a:buSzPct val="171000"/>
              <a:defRPr>
                <a:solidFill>
                  <a:srgbClr val="000000"/>
                </a:solidFill>
                <a:latin typeface="+mj-lt"/>
                <a:ea typeface="+mj-ea"/>
                <a:cs typeface="+mj-cs"/>
                <a:sym typeface="Gill Sans"/>
              </a:defRPr>
            </a:lvl2pPr>
            <a:lvl3pPr marL="1778000" indent="-571500">
              <a:spcBef>
                <a:spcPts val="2400"/>
              </a:spcBef>
              <a:buSzPct val="171000"/>
              <a:defRPr>
                <a:solidFill>
                  <a:srgbClr val="000000"/>
                </a:solidFill>
                <a:latin typeface="+mj-lt"/>
                <a:ea typeface="+mj-ea"/>
                <a:cs typeface="+mj-cs"/>
                <a:sym typeface="Gill Sans"/>
              </a:defRPr>
            </a:lvl3pPr>
            <a:lvl4pPr marL="2222500" indent="-571500">
              <a:spcBef>
                <a:spcPts val="2400"/>
              </a:spcBef>
              <a:buSzPct val="171000"/>
              <a:defRPr>
                <a:solidFill>
                  <a:srgbClr val="000000"/>
                </a:solidFill>
                <a:latin typeface="+mj-lt"/>
                <a:ea typeface="+mj-ea"/>
                <a:cs typeface="+mj-cs"/>
                <a:sym typeface="Gill Sans"/>
              </a:defRPr>
            </a:lvl4pPr>
            <a:lvl5pPr marL="2667000" indent="-571500">
              <a:spcBef>
                <a:spcPts val="2400"/>
              </a:spcBef>
              <a:buSzPct val="171000"/>
              <a:defRPr>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punti elenco - 2 colonne">
    <p:bg>
      <p:bgPr>
        <a:solidFill>
          <a:srgbClr val="FFFFFF"/>
        </a:solidFill>
        <a:effectLst/>
      </p:bgPr>
    </p:bg>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unti elenco">
    <p:bg>
      <p:bgPr>
        <a:solidFill>
          <a:srgbClr val="FFFFFF"/>
        </a:solidFill>
        <a:effectLst/>
      </p:bgPr>
    </p:bg>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mj-lt"/>
                <a:ea typeface="+mj-ea"/>
                <a:cs typeface="+mj-cs"/>
                <a:sym typeface="Gill Sans"/>
              </a:defRPr>
            </a:lvl1pPr>
            <a:lvl2pPr marL="1333500" indent="-571500">
              <a:spcBef>
                <a:spcPts val="4800"/>
              </a:spcBef>
              <a:buSzPct val="171000"/>
              <a:defRPr>
                <a:solidFill>
                  <a:srgbClr val="000000"/>
                </a:solidFill>
                <a:latin typeface="+mj-lt"/>
                <a:ea typeface="+mj-ea"/>
                <a:cs typeface="+mj-cs"/>
                <a:sym typeface="Gill Sans"/>
              </a:defRPr>
            </a:lvl2pPr>
            <a:lvl3pPr marL="1778000" indent="-571500">
              <a:spcBef>
                <a:spcPts val="4800"/>
              </a:spcBef>
              <a:buSzPct val="171000"/>
              <a:defRPr>
                <a:solidFill>
                  <a:srgbClr val="000000"/>
                </a:solidFill>
                <a:latin typeface="+mj-lt"/>
                <a:ea typeface="+mj-ea"/>
                <a:cs typeface="+mj-cs"/>
                <a:sym typeface="Gill Sans"/>
              </a:defRPr>
            </a:lvl3pPr>
            <a:lvl4pPr marL="2222500" indent="-571500">
              <a:spcBef>
                <a:spcPts val="4800"/>
              </a:spcBef>
              <a:buSzPct val="171000"/>
              <a:defRPr>
                <a:solidFill>
                  <a:srgbClr val="000000"/>
                </a:solidFill>
                <a:latin typeface="+mj-lt"/>
                <a:ea typeface="+mj-ea"/>
                <a:cs typeface="+mj-cs"/>
                <a:sym typeface="Gill Sans"/>
              </a:defRPr>
            </a:lvl4pPr>
            <a:lvl5pPr marL="2667000" indent="-571500">
              <a:spcBef>
                <a:spcPts val="4800"/>
              </a:spcBef>
              <a:buSzPct val="171000"/>
              <a:defRPr>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uoto">
    <p:bg>
      <p:bgPr>
        <a:solidFill>
          <a:srgbClr val="FFFFFF"/>
        </a:solidFill>
        <a:effectLst/>
      </p:bgPr>
    </p:bg>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 In alto">
    <p:bg>
      <p:bgPr>
        <a:solidFill>
          <a:srgbClr val="FFFFFF"/>
        </a:solidFill>
        <a:effectLst/>
      </p:bgPr>
    </p:bg>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73" name="Shape 173"/>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 Centrato">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81" name="Shape 181"/>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Orizzontale">
    <p:bg>
      <p:bgPr>
        <a:solidFill>
          <a:srgbClr val="FFFFFF"/>
        </a:solidFill>
        <a:effectLst/>
      </p:bgPr>
    </p:bg>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90" name="Shape 190"/>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Riflesso orizzontale">
    <p:bg>
      <p:bgPr>
        <a:solidFill>
          <a:srgbClr val="FFFFFF"/>
        </a:solidFill>
        <a:effectLst/>
      </p:bgPr>
    </p:bg>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99" name="Shape 19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 Verticale">
    <p:bg>
      <p:bgPr>
        <a:solidFill>
          <a:srgbClr val="FFFFFF"/>
        </a:solidFill>
        <a:effectLst/>
      </p:bgPr>
    </p:bg>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mj-lt"/>
                <a:ea typeface="+mj-ea"/>
                <a:cs typeface="+mj-cs"/>
                <a:sym typeface="Gill Sans"/>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mj-lt"/>
                <a:ea typeface="+mj-ea"/>
                <a:cs typeface="+mj-cs"/>
                <a:sym typeface="Gill Sans"/>
              </a:defRPr>
            </a:lvl1pPr>
            <a:lvl2pPr marL="0" indent="0" algn="ctr">
              <a:spcBef>
                <a:spcPts val="0"/>
              </a:spcBef>
              <a:buSzTx/>
              <a:buNone/>
              <a:defRPr sz="3400">
                <a:solidFill>
                  <a:srgbClr val="000000"/>
                </a:solidFill>
                <a:latin typeface="+mj-lt"/>
                <a:ea typeface="+mj-ea"/>
                <a:cs typeface="+mj-cs"/>
                <a:sym typeface="Gill Sans"/>
              </a:defRPr>
            </a:lvl2pPr>
            <a:lvl3pPr marL="0" indent="0" algn="ctr">
              <a:spcBef>
                <a:spcPts val="0"/>
              </a:spcBef>
              <a:buSzTx/>
              <a:buNone/>
              <a:defRPr sz="3400">
                <a:solidFill>
                  <a:srgbClr val="000000"/>
                </a:solidFill>
                <a:latin typeface="+mj-lt"/>
                <a:ea typeface="+mj-ea"/>
                <a:cs typeface="+mj-cs"/>
                <a:sym typeface="Gill Sans"/>
              </a:defRPr>
            </a:lvl3pPr>
            <a:lvl4pPr marL="0" indent="0" algn="ctr">
              <a:spcBef>
                <a:spcPts val="0"/>
              </a:spcBef>
              <a:buSzTx/>
              <a:buNone/>
              <a:defRPr sz="3400">
                <a:solidFill>
                  <a:srgbClr val="000000"/>
                </a:solidFill>
                <a:latin typeface="+mj-lt"/>
                <a:ea typeface="+mj-ea"/>
                <a:cs typeface="+mj-cs"/>
                <a:sym typeface="Gill Sans"/>
              </a:defRPr>
            </a:lvl4pPr>
            <a:lvl5pPr marL="0" indent="0" algn="ctr">
              <a:spcBef>
                <a:spcPts val="0"/>
              </a:spcBef>
              <a:buSzTx/>
              <a:buNone/>
              <a:defRPr sz="34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Riflesso verticale">
    <p:bg>
      <p:bgPr>
        <a:solidFill>
          <a:srgbClr val="FFFFFF"/>
        </a:solidFill>
        <a:effectLst/>
      </p:bgPr>
    </p:bg>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mj-lt"/>
                <a:ea typeface="+mj-ea"/>
                <a:cs typeface="+mj-cs"/>
                <a:sym typeface="Gill Sans"/>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mj-lt"/>
                <a:ea typeface="+mj-ea"/>
                <a:cs typeface="+mj-cs"/>
                <a:sym typeface="Gill Sans"/>
              </a:defRPr>
            </a:lvl1pPr>
            <a:lvl2pPr marL="0" indent="0" algn="ctr">
              <a:spcBef>
                <a:spcPts val="0"/>
              </a:spcBef>
              <a:buSzTx/>
              <a:buNone/>
              <a:defRPr sz="3400">
                <a:solidFill>
                  <a:srgbClr val="000000"/>
                </a:solidFill>
                <a:latin typeface="+mj-lt"/>
                <a:ea typeface="+mj-ea"/>
                <a:cs typeface="+mj-cs"/>
                <a:sym typeface="Gill Sans"/>
              </a:defRPr>
            </a:lvl2pPr>
            <a:lvl3pPr marL="0" indent="0" algn="ctr">
              <a:spcBef>
                <a:spcPts val="0"/>
              </a:spcBef>
              <a:buSzTx/>
              <a:buNone/>
              <a:defRPr sz="3400">
                <a:solidFill>
                  <a:srgbClr val="000000"/>
                </a:solidFill>
                <a:latin typeface="+mj-lt"/>
                <a:ea typeface="+mj-ea"/>
                <a:cs typeface="+mj-cs"/>
                <a:sym typeface="Gill Sans"/>
              </a:defRPr>
            </a:lvl3pPr>
            <a:lvl4pPr marL="0" indent="0" algn="ctr">
              <a:spcBef>
                <a:spcPts val="0"/>
              </a:spcBef>
              <a:buSzTx/>
              <a:buNone/>
              <a:defRPr sz="3400">
                <a:solidFill>
                  <a:srgbClr val="000000"/>
                </a:solidFill>
                <a:latin typeface="+mj-lt"/>
                <a:ea typeface="+mj-ea"/>
                <a:cs typeface="+mj-cs"/>
                <a:sym typeface="Gill Sans"/>
              </a:defRPr>
            </a:lvl4pPr>
            <a:lvl5pPr marL="0" indent="0" algn="ctr">
              <a:spcBef>
                <a:spcPts val="0"/>
              </a:spcBef>
              <a:buSzTx/>
              <a:buNone/>
              <a:defRPr sz="34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punti elenco e foto">
    <p:bg>
      <p:bgPr>
        <a:solidFill>
          <a:srgbClr val="FFFFFF"/>
        </a:solidFill>
        <a:effectLst/>
      </p:bgPr>
    </p:bg>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olo e punti elenco - A sinistra">
    <p:bg>
      <p:bgPr>
        <a:solidFill>
          <a:srgbClr val="FFFFFF"/>
        </a:solidFill>
        <a:effectLst/>
      </p:bgPr>
    </p:bg>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olo e punti elenco - A destra">
    <p:bg>
      <p:bgPr>
        <a:solidFill>
          <a:srgbClr val="FFFFFF"/>
        </a:solidFill>
        <a:effectLst/>
      </p:bgPr>
    </p:bg>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1" name="Shape 61"/>
          <p:cNvSpPr>
            <a:spLocks noGrp="1"/>
          </p:cNvSpPr>
          <p:nvPr>
            <p:ph type="title"/>
          </p:nvPr>
        </p:nvSpPr>
        <p:spPr>
          <a:xfrm>
            <a:off x="1079500" y="2971800"/>
            <a:ext cx="10845800" cy="3810000"/>
          </a:xfrm>
          <a:prstGeom prst="rect">
            <a:avLst/>
          </a:prstGeom>
        </p:spPr>
        <p:txBody>
          <a:bodyPr/>
          <a:lstStyle>
            <a:lvl1pPr>
              <a:defRPr sz="8000"/>
            </a:lvl1pPr>
          </a:lstStyle>
          <a:p>
            <a:r>
              <a:t>Titolo Testo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900" y="9080500"/>
            <a:ext cx="384506" cy="368300"/>
          </a:xfrm>
          <a:prstGeom prst="rect">
            <a:avLst/>
          </a:prstGeom>
          <a:ln w="12700">
            <a:miter lim="400000"/>
          </a:ln>
        </p:spPr>
        <p:txBody>
          <a:bodyPr wrap="none" lIns="50800" tIns="50800" rIns="50800" bIns="50800">
            <a:spAutoFit/>
          </a:bodyPr>
          <a:lstStyle>
            <a:lvl1pPr>
              <a:defRPr sz="1800">
                <a:solidFill>
                  <a:srgbClr val="FFFFFF"/>
                </a:solidFill>
                <a:latin typeface="+mn-lt"/>
                <a:ea typeface="+mn-ea"/>
                <a:cs typeface="+mn-cs"/>
                <a:sym typeface="American Typewriter"/>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tif"/><Relationship Id="rId3" Type="http://schemas.openxmlformats.org/officeDocument/2006/relationships/image" Target="../media/image17.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9.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tif"/><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extLst/>
          </a:blip>
          <a:stretch>
            <a:fillRect/>
          </a:stretch>
        </p:blipFill>
        <p:spPr>
          <a:xfrm>
            <a:off x="3207264" y="0"/>
            <a:ext cx="6590272" cy="975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537594"/>
            <a:ext cx="11387609" cy="10136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rgbClr val="FFFFFF"/>
                </a:solidFill>
                <a:effectLst/>
                <a:uFillTx/>
                <a:latin typeface="Arial"/>
                <a:cs typeface="Arial"/>
                <a:sym typeface="American Typewriter"/>
              </a:rPr>
              <a:t>f</a:t>
            </a:r>
            <a:r>
              <a:rPr kumimoji="0" lang="en-US" sz="4400" b="0" i="0" u="none" strike="noStrike" cap="none" spc="0" normalizeH="0" baseline="-25000">
                <a:ln>
                  <a:noFill/>
                </a:ln>
                <a:solidFill>
                  <a:srgbClr val="FFFFFF"/>
                </a:solidFill>
                <a:effectLst/>
                <a:uFillTx/>
                <a:latin typeface="Arial"/>
                <a:cs typeface="Arial"/>
                <a:sym typeface="American Typewriter"/>
              </a:rPr>
              <a:t>R(a/b)</a:t>
            </a:r>
            <a:r>
              <a:rPr kumimoji="0" lang="en-US" sz="4400" b="0" i="0" u="none" strike="noStrike" cap="none" spc="0" normalizeH="0">
                <a:ln>
                  <a:noFill/>
                </a:ln>
                <a:solidFill>
                  <a:srgbClr val="FFFFFF"/>
                </a:solidFill>
                <a:effectLst/>
                <a:uFillTx/>
                <a:latin typeface="Arial"/>
                <a:cs typeface="Arial"/>
                <a:sym typeface="American Typewriter"/>
              </a:rPr>
              <a:t>= </a:t>
            </a:r>
            <a:r>
              <a:rPr lang="en-US" sz="4400">
                <a:solidFill>
                  <a:srgbClr val="FFFFFF"/>
                </a:solidFill>
                <a:latin typeface="Arial"/>
                <a:cs typeface="Arial"/>
              </a:rPr>
              <a:t>f</a:t>
            </a:r>
            <a:r>
              <a:rPr lang="en-US" sz="4400" baseline="-25000">
                <a:solidFill>
                  <a:srgbClr val="FFFFFF"/>
                </a:solidFill>
                <a:latin typeface="Arial"/>
                <a:cs typeface="Arial"/>
              </a:rPr>
              <a:t>RI</a:t>
            </a:r>
            <a:r>
              <a:rPr lang="en-US" sz="4400">
                <a:solidFill>
                  <a:srgbClr val="FFFFFF"/>
                </a:solidFill>
                <a:latin typeface="Arial"/>
                <a:cs typeface="Arial"/>
              </a:rPr>
              <a:t> + [f</a:t>
            </a:r>
            <a:r>
              <a:rPr lang="en-US" sz="4400" baseline="-25000">
                <a:solidFill>
                  <a:srgbClr val="FFFFFF"/>
                </a:solidFill>
                <a:latin typeface="Arial"/>
                <a:cs typeface="Arial"/>
              </a:rPr>
              <a:t>DCO</a:t>
            </a:r>
            <a:r>
              <a:rPr lang="en-US" sz="4400">
                <a:solidFill>
                  <a:srgbClr val="FFFFFF"/>
                </a:solidFill>
                <a:latin typeface="Arial"/>
                <a:cs typeface="Arial"/>
              </a:rPr>
              <a:t>x CC]</a:t>
            </a:r>
          </a:p>
          <a:p>
            <a:pPr algn="ctr"/>
            <a:r>
              <a:rPr lang="en-US" sz="3600">
                <a:solidFill>
                  <a:schemeClr val="bg1"/>
                </a:solidFill>
                <a:latin typeface="Arial"/>
                <a:cs typeface="Arial"/>
              </a:rPr>
              <a:t>Da cui</a:t>
            </a:r>
          </a:p>
          <a:p>
            <a:r>
              <a:rPr lang="en-US" sz="4400" b="1">
                <a:solidFill>
                  <a:srgbClr val="FF6600"/>
                </a:solidFill>
                <a:latin typeface="Arial"/>
                <a:cs typeface="Arial"/>
              </a:rPr>
              <a:t>f</a:t>
            </a:r>
            <a:r>
              <a:rPr lang="en-US" sz="4400" b="1" baseline="-25000">
                <a:solidFill>
                  <a:srgbClr val="FF6600"/>
                </a:solidFill>
                <a:latin typeface="Arial"/>
                <a:cs typeface="Arial"/>
              </a:rPr>
              <a:t>RI </a:t>
            </a:r>
            <a:r>
              <a:rPr lang="en-US" sz="4400" b="1">
                <a:solidFill>
                  <a:srgbClr val="FF6600"/>
                </a:solidFill>
                <a:latin typeface="Arial"/>
                <a:cs typeface="Arial"/>
              </a:rPr>
              <a:t>= f</a:t>
            </a:r>
            <a:r>
              <a:rPr lang="en-US" sz="4400" b="1" baseline="-25000">
                <a:solidFill>
                  <a:srgbClr val="FF6600"/>
                </a:solidFill>
                <a:latin typeface="Arial"/>
                <a:cs typeface="Arial"/>
              </a:rPr>
              <a:t>R(a/b) </a:t>
            </a:r>
            <a:r>
              <a:rPr lang="en-US" sz="4400" b="1">
                <a:solidFill>
                  <a:srgbClr val="FF6600"/>
                </a:solidFill>
                <a:latin typeface="Arial"/>
                <a:cs typeface="Arial"/>
              </a:rPr>
              <a:t>- [f</a:t>
            </a:r>
            <a:r>
              <a:rPr lang="en-US" sz="4400" b="1" baseline="-25000">
                <a:solidFill>
                  <a:srgbClr val="FF6600"/>
                </a:solidFill>
                <a:latin typeface="Arial"/>
                <a:cs typeface="Arial"/>
              </a:rPr>
              <a:t>DCO</a:t>
            </a:r>
            <a:r>
              <a:rPr lang="en-US" sz="4400" b="1">
                <a:solidFill>
                  <a:srgbClr val="FF6600"/>
                </a:solidFill>
                <a:latin typeface="Arial"/>
                <a:cs typeface="Arial"/>
              </a:rPr>
              <a:t>x CC]</a:t>
            </a:r>
            <a:endParaRPr lang="en-US" sz="3200">
              <a:solidFill>
                <a:schemeClr val="bg1"/>
              </a:solidFill>
              <a:latin typeface="Arial"/>
              <a:cs typeface="Arial"/>
            </a:endParaRPr>
          </a:p>
          <a:p>
            <a:r>
              <a:rPr lang="en-US" sz="3200">
                <a:solidFill>
                  <a:schemeClr val="bg1"/>
                </a:solidFill>
                <a:latin typeface="Arial"/>
                <a:cs typeface="Arial"/>
              </a:rPr>
              <a:t>Oppure, considerando che </a:t>
            </a:r>
            <a:r>
              <a:rPr lang="en-US" sz="3200">
                <a:solidFill>
                  <a:srgbClr val="FFFFFF"/>
                </a:solidFill>
                <a:latin typeface="Arial"/>
                <a:cs typeface="Arial"/>
              </a:rPr>
              <a:t>f</a:t>
            </a:r>
            <a:r>
              <a:rPr lang="en-US" sz="3200" baseline="-25000">
                <a:solidFill>
                  <a:srgbClr val="FFFFFF"/>
                </a:solidFill>
                <a:latin typeface="Arial"/>
                <a:cs typeface="Arial"/>
              </a:rPr>
              <a:t>DCO</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endParaRPr kumimoji="0" lang="en-US" sz="3200" b="0" i="0" u="none" strike="noStrike" cap="none" spc="0" normalizeH="0">
              <a:ln>
                <a:noFill/>
              </a:ln>
              <a:solidFill>
                <a:schemeClr val="bg1"/>
              </a:solidFill>
              <a:effectLst/>
              <a:uFillTx/>
              <a:latin typeface="Arial"/>
              <a:cs typeface="Arial"/>
              <a:sym typeface="American Typewriter"/>
            </a:endParaRPr>
          </a:p>
          <a:p>
            <a:pPr algn="ctr"/>
            <a:r>
              <a:rPr lang="en-US" sz="3200">
                <a:solidFill>
                  <a:schemeClr val="bg1"/>
                </a:solidFill>
                <a:latin typeface="Arial"/>
                <a:cs typeface="Arial"/>
              </a:rPr>
              <a:t>f</a:t>
            </a:r>
            <a:r>
              <a:rPr lang="en-US" sz="3200" baseline="-25000">
                <a:solidFill>
                  <a:schemeClr val="bg1"/>
                </a:solidFill>
                <a:latin typeface="Arial"/>
                <a:cs typeface="Arial"/>
              </a:rPr>
              <a:t>R(a/b)</a:t>
            </a:r>
            <a:r>
              <a:rPr lang="en-US" sz="3200">
                <a:solidFill>
                  <a:schemeClr val="bg1"/>
                </a:solidFill>
                <a:latin typeface="Arial"/>
                <a:cs typeface="Arial"/>
              </a:rPr>
              <a:t>= f</a:t>
            </a:r>
            <a:r>
              <a:rPr lang="en-US" sz="3200" baseline="-25000">
                <a:solidFill>
                  <a:schemeClr val="bg1"/>
                </a:solidFill>
                <a:latin typeface="Arial"/>
                <a:cs typeface="Arial"/>
              </a:rPr>
              <a:t>RI</a:t>
            </a:r>
            <a:r>
              <a:rPr lang="en-US" sz="3200">
                <a:solidFill>
                  <a:schemeClr val="bg1"/>
                </a:solidFill>
                <a:latin typeface="Arial"/>
                <a:cs typeface="Arial"/>
              </a:rPr>
              <a:t> +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pPr algn="ctr"/>
            <a:r>
              <a:rPr lang="en-US" sz="3200">
                <a:solidFill>
                  <a:schemeClr val="bg1"/>
                </a:solidFill>
                <a:latin typeface="Arial"/>
                <a:cs typeface="Arial"/>
              </a:rPr>
              <a:t>f</a:t>
            </a:r>
            <a:r>
              <a:rPr lang="en-US" sz="3200" baseline="-25000">
                <a:solidFill>
                  <a:schemeClr val="bg1"/>
                </a:solidFill>
                <a:latin typeface="Arial"/>
                <a:cs typeface="Arial"/>
              </a:rPr>
              <a:t>RI </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pPr algn="ctr"/>
            <a:r>
              <a:rPr lang="en-US" sz="4000" b="1">
                <a:solidFill>
                  <a:schemeClr val="accent2">
                    <a:lumMod val="60000"/>
                    <a:lumOff val="40000"/>
                  </a:schemeClr>
                </a:solidFill>
                <a:latin typeface="Arial"/>
                <a:cs typeface="Arial"/>
              </a:rPr>
              <a:t>f</a:t>
            </a:r>
            <a:r>
              <a:rPr lang="en-US" sz="4000" b="1" baseline="-25000">
                <a:solidFill>
                  <a:schemeClr val="accent2">
                    <a:lumMod val="60000"/>
                    <a:lumOff val="40000"/>
                  </a:schemeClr>
                </a:solidFill>
                <a:latin typeface="Arial"/>
                <a:cs typeface="Arial"/>
              </a:rPr>
              <a:t>RI </a:t>
            </a:r>
            <a:r>
              <a:rPr lang="en-US" sz="4000" b="1">
                <a:solidFill>
                  <a:schemeClr val="accent2">
                    <a:lumMod val="60000"/>
                    <a:lumOff val="40000"/>
                  </a:schemeClr>
                </a:solidFill>
                <a:latin typeface="Arial"/>
                <a:cs typeface="Arial"/>
              </a:rPr>
              <a:t>= f</a:t>
            </a:r>
            <a:r>
              <a:rPr lang="en-US" sz="4000" b="1" baseline="-25000">
                <a:solidFill>
                  <a:schemeClr val="accent2">
                    <a:lumMod val="60000"/>
                    <a:lumOff val="40000"/>
                  </a:schemeClr>
                </a:solidFill>
                <a:latin typeface="Arial"/>
                <a:cs typeface="Arial"/>
              </a:rPr>
              <a:t>R(a/b) </a:t>
            </a:r>
            <a:r>
              <a:rPr lang="en-US" sz="4000" b="1">
                <a:solidFill>
                  <a:schemeClr val="accent2">
                    <a:lumMod val="60000"/>
                    <a:lumOff val="40000"/>
                  </a:schemeClr>
                </a:solidFill>
                <a:latin typeface="Arial"/>
                <a:cs typeface="Arial"/>
              </a:rPr>
              <a:t>x</a:t>
            </a:r>
            <a:r>
              <a:rPr lang="en-US" sz="4000" b="1" baseline="-25000">
                <a:solidFill>
                  <a:schemeClr val="accent2">
                    <a:lumMod val="60000"/>
                    <a:lumOff val="40000"/>
                  </a:schemeClr>
                </a:solidFill>
                <a:latin typeface="Arial"/>
                <a:cs typeface="Arial"/>
              </a:rPr>
              <a:t> </a:t>
            </a:r>
            <a:r>
              <a:rPr lang="en-US" sz="4000" b="1">
                <a:solidFill>
                  <a:schemeClr val="accent2">
                    <a:lumMod val="60000"/>
                    <a:lumOff val="40000"/>
                  </a:schemeClr>
                </a:solidFill>
                <a:latin typeface="Arial"/>
                <a:cs typeface="Arial"/>
              </a:rPr>
              <a:t>[1- f</a:t>
            </a:r>
            <a:r>
              <a:rPr lang="en-US" sz="4000" b="1" baseline="-25000">
                <a:solidFill>
                  <a:schemeClr val="accent2">
                    <a:lumMod val="60000"/>
                    <a:lumOff val="40000"/>
                  </a:schemeClr>
                </a:solidFill>
                <a:latin typeface="Arial"/>
                <a:cs typeface="Arial"/>
              </a:rPr>
              <a:t>R(b/c])</a:t>
            </a:r>
            <a:r>
              <a:rPr lang="en-US" sz="4000" b="1">
                <a:solidFill>
                  <a:schemeClr val="accent2">
                    <a:lumMod val="60000"/>
                    <a:lumOff val="40000"/>
                  </a:schemeClr>
                </a:solidFill>
                <a:latin typeface="Arial"/>
                <a:cs typeface="Arial"/>
              </a:rPr>
              <a:t> x CC]</a:t>
            </a:r>
            <a:endParaRPr lang="en-US" sz="3200">
              <a:solidFill>
                <a:schemeClr val="bg1"/>
              </a:solidFill>
              <a:latin typeface="Arial"/>
              <a:cs typeface="Arial"/>
            </a:endParaRPr>
          </a:p>
          <a:p>
            <a:pPr algn="ctr"/>
            <a:r>
              <a:rPr lang="en-US" sz="3200">
                <a:solidFill>
                  <a:schemeClr val="bg1"/>
                </a:solidFill>
                <a:latin typeface="Arial"/>
                <a:cs typeface="Arial"/>
              </a:rPr>
              <a:t>Analogamente</a:t>
            </a:r>
          </a:p>
          <a:p>
            <a:pPr algn="ctr"/>
            <a:r>
              <a:rPr lang="en-US" sz="4000" b="1">
                <a:solidFill>
                  <a:srgbClr val="1FFF66"/>
                </a:solidFill>
                <a:latin typeface="Arial"/>
                <a:cs typeface="Arial"/>
              </a:rPr>
              <a:t>f</a:t>
            </a:r>
            <a:r>
              <a:rPr lang="en-US" sz="4000" b="1" baseline="-25000">
                <a:solidFill>
                  <a:srgbClr val="1FFF66"/>
                </a:solidFill>
                <a:latin typeface="Arial"/>
                <a:cs typeface="Arial"/>
              </a:rPr>
              <a:t>RII </a:t>
            </a:r>
            <a:r>
              <a:rPr lang="en-US" sz="4000" b="1">
                <a:solidFill>
                  <a:srgbClr val="1FFF66"/>
                </a:solidFill>
                <a:latin typeface="Arial"/>
                <a:cs typeface="Arial"/>
              </a:rPr>
              <a:t>= f</a:t>
            </a:r>
            <a:r>
              <a:rPr lang="en-US" sz="4000" b="1" baseline="-25000">
                <a:solidFill>
                  <a:srgbClr val="1FFF66"/>
                </a:solidFill>
                <a:latin typeface="Arial"/>
                <a:cs typeface="Arial"/>
              </a:rPr>
              <a:t>R(b/c) </a:t>
            </a:r>
            <a:r>
              <a:rPr lang="en-US" sz="4000" b="1">
                <a:solidFill>
                  <a:srgbClr val="1FFF66"/>
                </a:solidFill>
                <a:latin typeface="Arial"/>
                <a:cs typeface="Arial"/>
              </a:rPr>
              <a:t>x</a:t>
            </a:r>
            <a:r>
              <a:rPr lang="en-US" sz="4000" b="1" baseline="-25000">
                <a:solidFill>
                  <a:srgbClr val="1FFF66"/>
                </a:solidFill>
                <a:latin typeface="Arial"/>
                <a:cs typeface="Arial"/>
              </a:rPr>
              <a:t> </a:t>
            </a:r>
            <a:r>
              <a:rPr lang="en-US" sz="4000" b="1">
                <a:solidFill>
                  <a:srgbClr val="1FFF66"/>
                </a:solidFill>
                <a:latin typeface="Arial"/>
                <a:cs typeface="Arial"/>
              </a:rPr>
              <a:t>[1- f</a:t>
            </a:r>
            <a:r>
              <a:rPr lang="en-US" sz="4000" b="1" baseline="-25000">
                <a:solidFill>
                  <a:srgbClr val="1FFF66"/>
                </a:solidFill>
                <a:latin typeface="Arial"/>
                <a:cs typeface="Arial"/>
              </a:rPr>
              <a:t>R(a/b])</a:t>
            </a:r>
            <a:r>
              <a:rPr lang="en-US" sz="4000" b="1">
                <a:solidFill>
                  <a:srgbClr val="1FFF66"/>
                </a:solidFill>
                <a:latin typeface="Arial"/>
                <a:cs typeface="Arial"/>
              </a:rPr>
              <a:t> x CC]</a:t>
            </a:r>
          </a:p>
          <a:p>
            <a:pPr algn="ctr"/>
            <a:r>
              <a:rPr lang="en-US" sz="4000" b="1">
                <a:solidFill>
                  <a:schemeClr val="bg1"/>
                </a:solidFill>
                <a:latin typeface="Arial"/>
                <a:cs typeface="Arial"/>
              </a:rPr>
              <a:t>In altre parole:</a:t>
            </a:r>
            <a:endParaRPr lang="en-US" sz="4000">
              <a:solidFill>
                <a:schemeClr val="bg1"/>
              </a:solidFill>
              <a:latin typeface="Arial"/>
              <a:cs typeface="Arial"/>
            </a:endParaRPr>
          </a:p>
          <a:p>
            <a:pPr algn="ctr"/>
            <a:r>
              <a:rPr lang="en-US" sz="3200">
                <a:solidFill>
                  <a:schemeClr val="accent1">
                    <a:lumMod val="40000"/>
                    <a:lumOff val="60000"/>
                  </a:schemeClr>
                </a:solidFill>
                <a:latin typeface="Arial"/>
                <a:cs typeface="Arial"/>
              </a:rPr>
              <a:t>La frequenza dei ricombinanti nella regione è uguale al prodotto tra la probabilità che avvenga un CO in quella regione X la probabilità che non avvenga nella regione adiacente</a:t>
            </a:r>
          </a:p>
          <a:p>
            <a:pPr algn="ctr"/>
            <a:endParaRPr lang="en-US" sz="4000">
              <a:solidFill>
                <a:schemeClr val="bg1"/>
              </a:solidFill>
              <a:latin typeface="Arial"/>
              <a:cs typeface="Arial"/>
            </a:endParaRPr>
          </a:p>
          <a:p>
            <a:pPr algn="ctr"/>
            <a:endParaRPr lang="en-US" sz="4000">
              <a:solidFill>
                <a:schemeClr val="bg1"/>
              </a:solidFill>
              <a:latin typeface="Arial"/>
              <a:cs typeface="Arial"/>
            </a:endParaRPr>
          </a:p>
          <a:p>
            <a:pPr algn="ctr"/>
            <a:endParaRPr kumimoji="0" lang="en-US" sz="4000" b="0" i="0" u="none" strike="noStrike" cap="none" spc="0" normalizeH="0">
              <a:ln>
                <a:noFill/>
              </a:ln>
              <a:solidFill>
                <a:schemeClr val="bg1"/>
              </a:solidFill>
              <a:effectLst/>
              <a:uFillTx/>
              <a:latin typeface="Arial"/>
              <a:cs typeface="Arial"/>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chemeClr val="bg1"/>
                </a:solidFill>
                <a:effectLst/>
                <a:uFillTx/>
                <a:latin typeface="+mj-lt"/>
                <a:ea typeface="+mj-ea"/>
                <a:cs typeface="+mj-cs"/>
                <a:sym typeface="Gill Sans"/>
              </a:rPr>
              <a:t>Calcolare il numero dei ricombinanti </a:t>
            </a:r>
            <a:r>
              <a:rPr kumimoji="0" lang="en-US" sz="4400" b="0" i="0" u="none" strike="noStrike" cap="none" spc="0" normalizeH="0" baseline="0">
                <a:ln>
                  <a:noFill/>
                </a:ln>
                <a:solidFill>
                  <a:schemeClr val="bg1"/>
                </a:solidFill>
                <a:effectLst/>
                <a:uFillTx/>
                <a:latin typeface="+mj-lt"/>
                <a:ea typeface="+mj-ea"/>
                <a:cs typeface="+mj-cs"/>
                <a:sym typeface="Gill Sans"/>
              </a:rPr>
              <a:t>conoscendo</a:t>
            </a:r>
            <a:r>
              <a:rPr kumimoji="0" lang="en-US" sz="4400" b="0" i="0" u="none" strike="noStrike" cap="none" spc="0" normalizeH="0">
                <a:ln>
                  <a:noFill/>
                </a:ln>
                <a:solidFill>
                  <a:schemeClr val="bg1"/>
                </a:solidFill>
                <a:effectLst/>
                <a:uFillTx/>
                <a:latin typeface="+mj-lt"/>
                <a:ea typeface="+mj-ea"/>
                <a:cs typeface="+mj-cs"/>
                <a:sym typeface="Gill Sans"/>
              </a:rPr>
              <a:t> le distanze tra I </a:t>
            </a:r>
            <a:r>
              <a:rPr kumimoji="0" lang="en-US" sz="4800" b="0" i="0" u="none" strike="noStrike" cap="none" spc="0" normalizeH="0">
                <a:ln>
                  <a:noFill/>
                </a:ln>
                <a:solidFill>
                  <a:schemeClr val="bg1"/>
                </a:solidFill>
                <a:effectLst/>
                <a:uFillTx/>
                <a:latin typeface="+mj-lt"/>
                <a:ea typeface="+mj-ea"/>
                <a:cs typeface="+mj-cs"/>
                <a:sym typeface="Gill Sans"/>
              </a:rPr>
              <a:t>geni</a:t>
            </a:r>
            <a:endParaRPr kumimoji="0" lang="en-US" sz="4800" b="0" i="0" u="none" strike="noStrike" cap="none" spc="0" normalizeH="0" baseline="0">
              <a:ln>
                <a:noFill/>
              </a:ln>
              <a:solidFill>
                <a:schemeClr val="bg1"/>
              </a:solidFill>
              <a:effectLst/>
              <a:uFillTx/>
              <a:latin typeface="+mj-lt"/>
              <a:ea typeface="+mj-ea"/>
              <a:cs typeface="+mj-cs"/>
              <a:sym typeface="Gill Sans"/>
            </a:endParaRPr>
          </a:p>
        </p:txBody>
      </p:sp>
    </p:spTree>
    <p:extLst>
      <p:ext uri="{BB962C8B-B14F-4D97-AF65-F5344CB8AC3E}">
        <p14:creationId xmlns:p14="http://schemas.microsoft.com/office/powerpoint/2010/main" val="38810172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481763" y="233498"/>
            <a:ext cx="11451122"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chemeClr val="accent2">
                    <a:hueOff val="-2473793"/>
                    <a:satOff val="-50209"/>
                    <a:lumOff val="23543"/>
                  </a:schemeClr>
                </a:solidFill>
              </a:defRPr>
            </a:lvl1pPr>
          </a:lstStyle>
          <a:p>
            <a:r>
              <a:t>Correlazione tra mappa genetica e posizione fisica dei geni</a:t>
            </a:r>
          </a:p>
        </p:txBody>
      </p:sp>
      <p:sp>
        <p:nvSpPr>
          <p:cNvPr id="294" name="Shape 294"/>
          <p:cNvSpPr/>
          <p:nvPr/>
        </p:nvSpPr>
        <p:spPr>
          <a:xfrm>
            <a:off x="558800" y="2273208"/>
            <a:ext cx="12289334" cy="445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t>La correlazione tra FR e distanza fisica non è lineare</a:t>
            </a:r>
          </a:p>
          <a:p>
            <a:pPr marL="2462257" lvl="3" indent="-561490" algn="l">
              <a:buSzPct val="120000"/>
              <a:buChar char="•"/>
              <a:defRPr>
                <a:solidFill>
                  <a:srgbClr val="FFFFFF"/>
                </a:solidFill>
              </a:defRPr>
            </a:pPr>
            <a:r>
              <a:t>Esistenza di doppi, tripli o multipli CO</a:t>
            </a:r>
          </a:p>
          <a:p>
            <a:pPr marL="2462257" lvl="3" indent="-561490" algn="l">
              <a:buSzPct val="120000"/>
              <a:buChar char="•"/>
              <a:defRPr>
                <a:solidFill>
                  <a:srgbClr val="FFFFFF"/>
                </a:solidFill>
              </a:defRPr>
            </a:pPr>
            <a:r>
              <a:t>hot spot di ricombinazione</a:t>
            </a:r>
          </a:p>
        </p:txBody>
      </p:sp>
      <p:sp>
        <p:nvSpPr>
          <p:cNvPr id="295" name="Shape 295"/>
          <p:cNvSpPr/>
          <p:nvPr/>
        </p:nvSpPr>
        <p:spPr>
          <a:xfrm>
            <a:off x="1032043" y="6640537"/>
            <a:ext cx="10377411" cy="294952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5900">
                <a:solidFill>
                  <a:srgbClr val="FAF200"/>
                </a:solidFill>
              </a:defRPr>
            </a:pPr>
            <a:r>
              <a:t>Utilizzo di Funzioni di mappa</a:t>
            </a:r>
          </a:p>
          <a:p>
            <a:pPr>
              <a:defRPr>
                <a:solidFill>
                  <a:srgbClr val="FFFFFF"/>
                </a:solidFill>
              </a:defRPr>
            </a:pPr>
            <a:r>
              <a:t>Equazioni matematiche che compensano le discrepanze insiste nella correlazione tra FR e distanze fisiche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85967" y="2461790"/>
            <a:ext cx="358073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uFillTx/>
                <a:latin typeface="+mj-lt"/>
                <a:ea typeface="+mj-ea"/>
                <a:cs typeface="+mj-cs"/>
                <a:sym typeface="Gill Sans"/>
              </a:rPr>
              <a:t>f</a:t>
            </a:r>
            <a:r>
              <a:rPr kumimoji="0" lang="en-US" sz="6000" b="0" i="0" u="none" strike="noStrike" cap="none" spc="0" normalizeH="0" baseline="-25000">
                <a:ln>
                  <a:noFill/>
                </a:ln>
                <a:solidFill>
                  <a:srgbClr val="FFFFFF"/>
                </a:solidFill>
                <a:effectLst/>
                <a:uFillTx/>
                <a:latin typeface="+mj-lt"/>
                <a:ea typeface="+mj-ea"/>
                <a:cs typeface="+mj-cs"/>
                <a:sym typeface="Gill Sans"/>
              </a:rPr>
              <a:t>i</a:t>
            </a:r>
            <a:r>
              <a:rPr kumimoji="0" lang="en-US" sz="6000" b="0" i="0" u="none" strike="noStrike" cap="none" spc="0" normalizeH="0" baseline="0">
                <a:ln>
                  <a:noFill/>
                </a:ln>
                <a:solidFill>
                  <a:srgbClr val="FFFFFF"/>
                </a:solidFill>
                <a:effectLst/>
                <a:uFillTx/>
                <a:latin typeface="+mj-lt"/>
                <a:ea typeface="+mj-ea"/>
                <a:cs typeface="+mj-cs"/>
                <a:sym typeface="Gill Sans"/>
              </a:rPr>
              <a:t>= (e</a:t>
            </a:r>
            <a:r>
              <a:rPr kumimoji="0" lang="en-US" sz="6000" b="0" i="0" u="none" strike="noStrike" cap="none" spc="0" normalizeH="0" baseline="30000">
                <a:ln>
                  <a:noFill/>
                </a:ln>
                <a:solidFill>
                  <a:srgbClr val="FFFFFF"/>
                </a:solidFill>
                <a:effectLst/>
                <a:uFillTx/>
                <a:latin typeface="+mj-lt"/>
                <a:ea typeface="+mj-ea"/>
                <a:cs typeface="+mj-cs"/>
                <a:sym typeface="Gill Sans"/>
              </a:rPr>
              <a:t>-m</a:t>
            </a:r>
            <a:r>
              <a:rPr kumimoji="0" lang="en-US" sz="6000" b="0" i="0" u="none" strike="noStrike" cap="none" spc="0" normalizeH="0" baseline="0">
                <a:ln>
                  <a:noFill/>
                </a:ln>
                <a:solidFill>
                  <a:srgbClr val="FFFFFF"/>
                </a:solidFill>
                <a:effectLst/>
                <a:uFillTx/>
                <a:latin typeface="+mj-lt"/>
                <a:ea typeface="+mj-ea"/>
                <a:cs typeface="+mj-cs"/>
                <a:sym typeface="Gill Sans"/>
              </a:rPr>
              <a:t>m</a:t>
            </a:r>
            <a:r>
              <a:rPr kumimoji="0" lang="en-US" sz="6000" b="0" i="0" u="none" strike="noStrike" cap="none" spc="0" normalizeH="0" baseline="30000">
                <a:ln>
                  <a:noFill/>
                </a:ln>
                <a:solidFill>
                  <a:srgbClr val="FFFFFF"/>
                </a:solidFill>
                <a:effectLst/>
                <a:uFillTx/>
                <a:latin typeface="+mj-lt"/>
                <a:ea typeface="+mj-ea"/>
                <a:cs typeface="+mj-cs"/>
                <a:sym typeface="Gill Sans"/>
              </a:rPr>
              <a:t>i</a:t>
            </a:r>
            <a:r>
              <a:rPr kumimoji="0" lang="en-US" sz="6000" b="0" i="0" u="none" strike="noStrike" cap="none" spc="0" normalizeH="0" baseline="0">
                <a:ln>
                  <a:noFill/>
                </a:ln>
                <a:solidFill>
                  <a:srgbClr val="FFFFFF"/>
                </a:solidFill>
                <a:effectLst/>
                <a:uFillTx/>
                <a:latin typeface="+mj-lt"/>
                <a:ea typeface="+mj-ea"/>
                <a:cs typeface="+mj-cs"/>
                <a:sym typeface="Gill Sans"/>
              </a:rPr>
              <a:t>)i!</a:t>
            </a:r>
          </a:p>
        </p:txBody>
      </p:sp>
      <p:sp>
        <p:nvSpPr>
          <p:cNvPr id="3" name="CasellaDiTesto 2"/>
          <p:cNvSpPr txBox="1"/>
          <p:nvPr/>
        </p:nvSpPr>
        <p:spPr>
          <a:xfrm>
            <a:off x="3457478" y="3924412"/>
            <a:ext cx="463771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uFillTx/>
                <a:latin typeface="+mj-lt"/>
                <a:ea typeface="+mj-ea"/>
                <a:cs typeface="+mj-cs"/>
                <a:sym typeface="Gill Sans"/>
              </a:rPr>
              <a:t>FR= 1/2(1-e</a:t>
            </a:r>
            <a:r>
              <a:rPr kumimoji="0" lang="en-US" sz="6000" b="0" i="0" u="none" strike="noStrike" cap="none" spc="0" normalizeH="0" baseline="30000">
                <a:ln>
                  <a:noFill/>
                </a:ln>
                <a:solidFill>
                  <a:srgbClr val="FFFFFF"/>
                </a:solidFill>
                <a:effectLst/>
                <a:uFillTx/>
                <a:latin typeface="+mj-lt"/>
                <a:ea typeface="+mj-ea"/>
                <a:cs typeface="+mj-cs"/>
                <a:sym typeface="Gill Sans"/>
              </a:rPr>
              <a:t>-m</a:t>
            </a:r>
            <a:r>
              <a:rPr kumimoji="0" lang="en-US" sz="6000" b="0" i="0" u="none" strike="noStrike" cap="none" spc="0" normalizeH="0">
                <a:ln>
                  <a:noFill/>
                </a:ln>
                <a:solidFill>
                  <a:srgbClr val="FFFFFF"/>
                </a:solidFill>
                <a:effectLst/>
                <a:uFillTx/>
                <a:latin typeface="+mj-lt"/>
                <a:ea typeface="+mj-ea"/>
                <a:cs typeface="+mj-cs"/>
                <a:sym typeface="Gill Sans"/>
              </a:rPr>
              <a:t>)</a:t>
            </a:r>
          </a:p>
        </p:txBody>
      </p:sp>
    </p:spTree>
    <p:extLst>
      <p:ext uri="{BB962C8B-B14F-4D97-AF65-F5344CB8AC3E}">
        <p14:creationId xmlns:p14="http://schemas.microsoft.com/office/powerpoint/2010/main" val="1460669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990600" y="158750"/>
            <a:ext cx="11145143"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r>
              <a:t>Le Frequenze di ricombinazione possono variare da specie a specie</a:t>
            </a:r>
          </a:p>
        </p:txBody>
      </p:sp>
      <p:sp>
        <p:nvSpPr>
          <p:cNvPr id="298" name="Shape 298"/>
          <p:cNvSpPr>
            <a:spLocks noGrp="1"/>
          </p:cNvSpPr>
          <p:nvPr>
            <p:ph type="body" idx="1"/>
          </p:nvPr>
        </p:nvSpPr>
        <p:spPr>
          <a:xfrm>
            <a:off x="1295400" y="3136900"/>
            <a:ext cx="10845800" cy="6108700"/>
          </a:xfrm>
          <a:prstGeom prst="rect">
            <a:avLst/>
          </a:prstGeom>
        </p:spPr>
        <p:txBody>
          <a:bodyPr/>
          <a:lstStyle/>
          <a:p>
            <a:pPr>
              <a:defRPr>
                <a:latin typeface="+mj-lt"/>
                <a:ea typeface="+mj-ea"/>
                <a:cs typeface="+mj-cs"/>
                <a:sym typeface="Gill Sans"/>
              </a:defRPr>
            </a:pPr>
            <a:r>
              <a:t>in uomo 1um = 10</a:t>
            </a:r>
            <a:r>
              <a:rPr baseline="31999"/>
              <a:t>6 </a:t>
            </a:r>
            <a:r>
              <a:t>bp</a:t>
            </a:r>
          </a:p>
          <a:p>
            <a:pPr>
              <a:defRPr>
                <a:latin typeface="+mj-lt"/>
                <a:ea typeface="+mj-ea"/>
                <a:cs typeface="+mj-cs"/>
                <a:sym typeface="Gill Sans"/>
              </a:defRPr>
            </a:pPr>
            <a:r>
              <a:t>in lievito 1 um= 2500 bp</a:t>
            </a:r>
          </a:p>
          <a:p>
            <a:pPr>
              <a:defRPr>
                <a:latin typeface="+mj-lt"/>
                <a:ea typeface="+mj-ea"/>
                <a:cs typeface="+mj-cs"/>
                <a:sym typeface="Gill Sans"/>
              </a:defRPr>
            </a:pPr>
            <a:r>
              <a:t>Nei maschi di Drosophila non avviene ricombinazione!!!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extLst/>
          </a:blip>
          <a:stretch>
            <a:fillRect/>
          </a:stretch>
        </p:blipFill>
        <p:spPr>
          <a:xfrm>
            <a:off x="2729232" y="876300"/>
            <a:ext cx="6921501" cy="8514685"/>
          </a:xfrm>
          <a:prstGeom prst="rect">
            <a:avLst/>
          </a:prstGeom>
          <a:ln w="12700">
            <a:miter lim="400000"/>
          </a:ln>
        </p:spPr>
      </p:pic>
      <p:sp>
        <p:nvSpPr>
          <p:cNvPr id="301" name="Shape 301"/>
          <p:cNvSpPr/>
          <p:nvPr/>
        </p:nvSpPr>
        <p:spPr>
          <a:xfrm>
            <a:off x="1828852" y="-101601"/>
            <a:ext cx="829299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700">
                <a:solidFill>
                  <a:schemeClr val="accent1">
                    <a:satOff val="-3355"/>
                    <a:lumOff val="26614"/>
                  </a:schemeClr>
                </a:solidFill>
              </a:defRPr>
            </a:lvl1pPr>
          </a:lstStyle>
          <a:p>
            <a:r>
              <a:t>Gruppo di Associazione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extLst/>
          </a:blip>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extLst/>
          </a:blip>
          <a:stretch>
            <a:fillRect/>
          </a:stretch>
        </p:blipFill>
        <p:spPr>
          <a:xfrm>
            <a:off x="7041825" y="2607941"/>
            <a:ext cx="3530601" cy="3505201"/>
          </a:xfrm>
          <a:prstGeom prst="rect">
            <a:avLst/>
          </a:prstGeom>
          <a:ln w="12700">
            <a:miter lim="400000"/>
          </a:ln>
        </p:spPr>
      </p:pic>
      <p:sp>
        <p:nvSpPr>
          <p:cNvPr id="305" name="Shape 305"/>
          <p:cNvSpPr/>
          <p:nvPr/>
        </p:nvSpPr>
        <p:spPr>
          <a:xfrm>
            <a:off x="6187548" y="6616759"/>
            <a:ext cx="5681664"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atOff val="18648"/>
                    <a:lumOff val="5971"/>
                  </a:schemeClr>
                </a:solidFill>
              </a:defRPr>
            </a:lvl1pPr>
          </a:lstStyle>
          <a:p>
            <a:r>
              <a:t>MLH1= mismatch protein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extLst/>
          </a:blip>
          <a:stretch>
            <a:fillRect/>
          </a:stretch>
        </p:blipFill>
        <p:spPr>
          <a:xfrm>
            <a:off x="844550" y="488950"/>
            <a:ext cx="11315700" cy="8775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p>
          <a:p>
            <a:pPr indent="2957513" algn="just"/>
            <a:r>
              <a:rPr lang="en-US" sz="1800"/>
              <a:t>darf, peloria	 		172</a:t>
            </a:r>
          </a:p>
          <a:p>
            <a:pPr indent="2957513" algn="just"/>
            <a:r>
              <a:rPr lang="en-US" sz="1800"/>
              <a:t>white 			162</a:t>
            </a:r>
          </a:p>
          <a:p>
            <a:pPr indent="2957513" algn="just"/>
            <a:r>
              <a:rPr lang="en-US" sz="1800"/>
              <a:t>darf, peloria, white 	56</a:t>
            </a:r>
          </a:p>
          <a:p>
            <a:pPr indent="2957513" algn="just"/>
            <a:r>
              <a:rPr lang="en-US" sz="1800"/>
              <a:t>tipo selvatico 		48</a:t>
            </a:r>
          </a:p>
          <a:p>
            <a:pPr indent="2957513" algn="just"/>
            <a:r>
              <a:rPr lang="en-US" sz="1800"/>
              <a:t>darf, white 			51</a:t>
            </a:r>
          </a:p>
          <a:p>
            <a:pPr indent="2957513" algn="just"/>
            <a:r>
              <a:rPr lang="en-US" sz="1800"/>
              <a:t>peloria 			43</a:t>
            </a:r>
          </a:p>
          <a:p>
            <a:pPr indent="2957513" algn="just"/>
            <a:r>
              <a:rPr lang="en-US" sz="1800"/>
              <a:t>darf 				6</a:t>
            </a:r>
          </a:p>
          <a:p>
            <a:pPr indent="2957513" algn="just"/>
            <a:r>
              <a:rPr lang="en-US" sz="1800"/>
              <a:t>peloria, white 		5</a:t>
            </a:r>
          </a:p>
          <a:p>
            <a:pPr indent="2957513" algn="just"/>
            <a:endParaRPr lang="en-US" sz="1800"/>
          </a:p>
          <a:p>
            <a:pPr algn="just"/>
            <a:r>
              <a:rPr lang="en-US" sz="1800"/>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sym typeface="Gill Sans"/>
            </a:endParaRPr>
          </a:p>
        </p:txBody>
      </p:sp>
    </p:spTree>
    <p:extLst>
      <p:ext uri="{BB962C8B-B14F-4D97-AF65-F5344CB8AC3E}">
        <p14:creationId xmlns:p14="http://schemas.microsoft.com/office/powerpoint/2010/main" val="39179233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extLst/>
          </a:blip>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extLst/>
          </a:blip>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extLst/>
          </a:blip>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asellaDiTesto 1"/>
          <p:cNvSpPr txBox="1"/>
          <p:nvPr/>
        </p:nvSpPr>
        <p:spPr>
          <a:xfrm>
            <a:off x="1431215" y="164574"/>
            <a:ext cx="9374837"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t>Una linea pura di tabacco Virginia presenta degli alleli dominanti</a:t>
            </a:r>
          </a:p>
          <a:p>
            <a:pPr algn="just"/>
            <a:r>
              <a:rPr lang="en-US" sz="2800"/>
              <a:t>che determinano la morforlogia della foglia (M), il colore</a:t>
            </a:r>
          </a:p>
          <a:p>
            <a:pPr algn="just"/>
            <a:r>
              <a:rPr lang="en-US" sz="2800"/>
              <a:t>della foglia (C), e la grandezza della foglia (S). Una linea</a:t>
            </a:r>
          </a:p>
          <a:p>
            <a:pPr algn="just"/>
            <a:r>
              <a:rPr lang="en-US" sz="2800"/>
              <a:t>Carolina è omozigote per gli alleli recessivi di questi tre geni.</a:t>
            </a:r>
          </a:p>
          <a:p>
            <a:pPr algn="just"/>
            <a:r>
              <a:rPr lang="en-US" sz="2800"/>
              <a:t>La distribuzione di questi geni sul cromosoma è la seguente:</a:t>
            </a:r>
            <a:endParaRPr kumimoji="0" lang="en-US" sz="2800" b="0" i="0" u="none" strike="noStrike" cap="none" spc="0" normalizeH="0" baseline="0">
              <a:ln>
                <a:noFill/>
              </a:ln>
              <a:solidFill>
                <a:srgbClr val="000000"/>
              </a:solidFill>
              <a:effectLst/>
              <a:uFillTx/>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t>Un ibrido della F1 tra le due linee viene incrociato con la linea</a:t>
            </a:r>
          </a:p>
          <a:p>
            <a:pPr algn="just"/>
            <a:r>
              <a:rPr lang="en-US" sz="2800"/>
              <a:t>parentale Carolina. Assumendo assenza di interferenza:</a:t>
            </a:r>
          </a:p>
          <a:p>
            <a:pPr algn="just"/>
            <a:r>
              <a:rPr lang="en-US" sz="2800"/>
              <a:t>a. Quale proporzione della progenie di quest’ultimo incrocio</a:t>
            </a:r>
          </a:p>
          <a:p>
            <a:pPr algn="just"/>
            <a:r>
              <a:rPr lang="en-US" sz="2800"/>
              <a:t>somiglierà alla linea Virginia per tutti e tre i caratteri?</a:t>
            </a:r>
          </a:p>
          <a:p>
            <a:pPr algn="just"/>
            <a:r>
              <a:rPr lang="en-US" sz="2800"/>
              <a:t>b. Quale proporzione della progenie di quest’ultimo incrocio</a:t>
            </a:r>
          </a:p>
          <a:p>
            <a:pPr algn="just"/>
            <a:r>
              <a:rPr lang="en-US" sz="2800"/>
              <a:t>presenterà la morfologia delle foglie e la grandezza delle</a:t>
            </a:r>
          </a:p>
          <a:p>
            <a:pPr algn="just"/>
            <a:r>
              <a:rPr lang="en-US" sz="2800"/>
              <a:t>foglie della linea Virginia ma il colore delle foglie della linea</a:t>
            </a:r>
          </a:p>
          <a:p>
            <a:pPr algn="just"/>
            <a:r>
              <a:rPr lang="en-US" sz="2800"/>
              <a:t>Carolina?</a:t>
            </a:r>
          </a:p>
          <a:p>
            <a:pPr algn="just"/>
            <a:r>
              <a:rPr lang="en-US" sz="2800"/>
              <a:t>c. Quale proporzione della progenie di quest’ultimo incrocio</a:t>
            </a:r>
          </a:p>
          <a:p>
            <a:pPr algn="just"/>
            <a:r>
              <a:rPr lang="en-US" sz="2800"/>
              <a:t>presenterà la morfologia delle foglie e il colore delle foglie</a:t>
            </a:r>
          </a:p>
          <a:p>
            <a:pPr algn="just"/>
            <a:r>
              <a:rPr lang="en-US" sz="2800"/>
              <a:t>della linea Virginia ma la grandezza delle foglie della linea</a:t>
            </a:r>
          </a:p>
          <a:p>
            <a:pPr algn="just"/>
            <a:r>
              <a:rPr lang="en-US" sz="2800"/>
              <a:t>Carolina?</a:t>
            </a:r>
            <a:endParaRPr kumimoji="0" lang="en-US" sz="2800" b="0" i="0" u="none" strike="noStrike" cap="none" spc="0" normalizeH="0" baseline="0">
              <a:ln>
                <a:noFill/>
              </a:ln>
              <a:solidFill>
                <a:srgbClr val="000000"/>
              </a:solidFill>
              <a:effectLst/>
              <a:uFillTx/>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extLst/>
          </a:blip>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extLst/>
          </a:blip>
          <a:stretch>
            <a:fillRect/>
          </a:stretch>
        </p:blipFill>
        <p:spPr>
          <a:xfrm>
            <a:off x="3314700" y="228600"/>
            <a:ext cx="4927600" cy="4549493"/>
          </a:xfrm>
          <a:prstGeom prst="rect">
            <a:avLst/>
          </a:prstGeom>
          <a:ln w="12700">
            <a:miter lim="400000"/>
          </a:ln>
        </p:spPr>
      </p:pic>
      <p:sp>
        <p:nvSpPr>
          <p:cNvPr id="322" name="Shape 322"/>
          <p:cNvSpPr/>
          <p:nvPr/>
        </p:nvSpPr>
        <p:spPr>
          <a:xfrm>
            <a:off x="342900" y="4800600"/>
            <a:ext cx="11785600"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r>
              <a:t>negli incroci che coinvolgono solamente due geni alla volta, potrebbe essere difficile determinare l’ordine dei geni se i due geni sono molto vicino tra loro.</a:t>
            </a:r>
          </a:p>
        </p:txBody>
      </p:sp>
      <p:sp>
        <p:nvSpPr>
          <p:cNvPr id="324" name="Shape 324"/>
          <p:cNvSpPr/>
          <p:nvPr/>
        </p:nvSpPr>
        <p:spPr>
          <a:xfrm>
            <a:off x="2159000" y="6958817"/>
            <a:ext cx="915412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t>Limiti dell’incrocio a due punti</a:t>
            </a:r>
          </a:p>
        </p:txBody>
      </p:sp>
      <p:sp>
        <p:nvSpPr>
          <p:cNvPr id="2" name="Rettangolo 1"/>
          <p:cNvSpPr/>
          <p:nvPr/>
        </p:nvSpPr>
        <p:spPr>
          <a:xfrm>
            <a:off x="3314700" y="237027"/>
            <a:ext cx="4927600" cy="145089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Tree>
    <p:extLst>
      <p:ext uri="{BB962C8B-B14F-4D97-AF65-F5344CB8AC3E}">
        <p14:creationId xmlns:p14="http://schemas.microsoft.com/office/powerpoint/2010/main" val="2598494810"/>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iterate type="lt">
                                    <p:tmAbs val="0"/>
                                  </p:iterate>
                                  <p:childTnLst>
                                    <p:set>
                                      <p:cBhvr>
                                        <p:cTn id="10" fill="hold"/>
                                        <p:tgtEl>
                                          <p:spTgt spid="324"/>
                                        </p:tgtEl>
                                        <p:attrNameLst>
                                          <p:attrName>style.visibility</p:attrName>
                                        </p:attrNameLst>
                                      </p:cBhvr>
                                      <p:to>
                                        <p:strVal val="visible"/>
                                      </p:to>
                                    </p:set>
                                    <p:animEffect transition="in" filter="dissolve">
                                      <p:cBhvr>
                                        <p:cTn id="11"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P spid="32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12700"/>
            <a:ext cx="121539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t>L’incrocio, o saggio, a tre punti: un modo più veloce e accurato per mappare i geni</a:t>
            </a:r>
          </a:p>
        </p:txBody>
      </p:sp>
      <p:pic>
        <p:nvPicPr>
          <p:cNvPr id="261" name="5.12.png"/>
          <p:cNvPicPr>
            <a:picLocks noChangeAspect="1"/>
          </p:cNvPicPr>
          <p:nvPr/>
        </p:nvPicPr>
        <p:blipFill>
          <a:blip r:embed="rId2">
            <a:extLst/>
          </a:blip>
          <a:stretch>
            <a:fillRect/>
          </a:stretch>
        </p:blipFill>
        <p:spPr>
          <a:xfrm>
            <a:off x="2667000" y="2032000"/>
            <a:ext cx="9596936" cy="1259997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12700"/>
            <a:ext cx="121539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p>
          </p:txBody>
        </p:sp>
        <p:pic>
          <p:nvPicPr>
            <p:cNvPr id="265" name="b pr.png"/>
            <p:cNvPicPr>
              <a:picLocks noChangeAspect="1"/>
            </p:cNvPicPr>
            <p:nvPr/>
          </p:nvPicPr>
          <p:blipFill>
            <a:blip r:embed="rId2">
              <a:extLst/>
            </a:blip>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extLst/>
            </a:blip>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extLst/>
            </a:blip>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extLst/>
          </a:blip>
          <a:stretch>
            <a:fillRect/>
          </a:stretch>
        </p:blipFill>
        <p:spPr>
          <a:xfrm>
            <a:off x="-38100" y="1270000"/>
            <a:ext cx="7404100" cy="9720963"/>
          </a:xfrm>
          <a:prstGeom prst="rect">
            <a:avLst/>
          </a:prstGeom>
          <a:ln w="12700">
            <a:miter lim="400000"/>
          </a:ln>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extLst/>
          </a:blip>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extLst/>
          </a:blip>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extLst/>
          </a:blip>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59700"/>
            <a:ext cx="3606801" cy="1905000"/>
          </a:xfrm>
          <a:prstGeom prst="rect">
            <a:avLst/>
          </a:prstGeom>
          <a:ln w="50800">
            <a:solidFill>
              <a:srgbClr val="83941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extLst/>
          </a:blip>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t>probabilità doppio C.O. attesa </a:t>
            </a:r>
          </a:p>
          <a:p>
            <a:pPr algn="l">
              <a:defRPr sz="3000">
                <a:solidFill>
                  <a:srgbClr val="FFFFFF"/>
                </a:solidFill>
                <a:latin typeface="Trebuchet MS"/>
                <a:ea typeface="Trebuchet MS"/>
                <a:cs typeface="Trebuchet MS"/>
                <a:sym typeface="Trebuchet MS"/>
              </a:defRPr>
            </a:pPr>
            <a:r>
              <a:t>0,123 (</a:t>
            </a:r>
            <a:r>
              <a:rPr i="1"/>
              <a:t>vg pr</a:t>
            </a:r>
            <a:r>
              <a:t>) x 0,064 (</a:t>
            </a:r>
            <a:r>
              <a:rPr i="1"/>
              <a:t>pr b</a:t>
            </a:r>
            <a:r>
              <a:t>)=</a:t>
            </a:r>
          </a:p>
          <a:p>
            <a:pPr algn="l">
              <a:defRPr sz="3000">
                <a:solidFill>
                  <a:srgbClr val="FFFFFF"/>
                </a:solidFill>
                <a:latin typeface="Trebuchet MS"/>
                <a:ea typeface="Trebuchet MS"/>
                <a:cs typeface="Trebuchet MS"/>
                <a:sym typeface="Trebuchet MS"/>
              </a:defRPr>
            </a:pPr>
            <a:r>
              <a:t>= 0,0079= </a:t>
            </a:r>
            <a:r>
              <a:rPr sz="3600" b="1">
                <a:solidFill>
                  <a:srgbClr val="FFAA00"/>
                </a:solidFill>
              </a:rPr>
              <a:t>0,79%</a:t>
            </a:r>
          </a:p>
          <a:p>
            <a:pPr algn="l">
              <a:defRPr sz="3000">
                <a:solidFill>
                  <a:srgbClr val="FFFFFF"/>
                </a:solidFill>
                <a:latin typeface="Trebuchet MS"/>
                <a:ea typeface="Trebuchet MS"/>
                <a:cs typeface="Trebuchet MS"/>
                <a:sym typeface="Trebuchet MS"/>
              </a:defRPr>
            </a:pPr>
            <a:endParaRPr sz="3600" b="1">
              <a:solidFill>
                <a:srgbClr val="FFAA00"/>
              </a:solidFill>
            </a:endParaRPr>
          </a:p>
          <a:p>
            <a:pPr algn="l">
              <a:defRPr sz="3000" b="1">
                <a:solidFill>
                  <a:srgbClr val="FFFFFF"/>
                </a:solidFill>
                <a:latin typeface="Trebuchet MS"/>
                <a:ea typeface="Trebuchet MS"/>
                <a:cs typeface="Trebuchet MS"/>
                <a:sym typeface="Trebuchet MS"/>
              </a:defRPr>
            </a:pPr>
            <a:r>
              <a:t>probabilità doppio C.O.osservata</a:t>
            </a:r>
          </a:p>
          <a:p>
            <a:pPr algn="l">
              <a:defRPr sz="3000">
                <a:solidFill>
                  <a:srgbClr val="FFFFFF"/>
                </a:solidFill>
                <a:latin typeface="Trebuchet MS"/>
                <a:ea typeface="Trebuchet MS"/>
                <a:cs typeface="Trebuchet MS"/>
                <a:sym typeface="Trebuchet MS"/>
              </a:defRPr>
            </a:pPr>
            <a:r>
              <a:t>13+9/4197 x 100= </a:t>
            </a:r>
            <a:r>
              <a:rPr sz="3600" b="1">
                <a:solidFill>
                  <a:srgbClr val="E4EF65"/>
                </a:solidFill>
              </a:rPr>
              <a:t>0,52%</a:t>
            </a:r>
          </a:p>
          <a:p>
            <a:pPr algn="l">
              <a:defRPr sz="3000">
                <a:solidFill>
                  <a:srgbClr val="FFFFFF"/>
                </a:solidFill>
                <a:latin typeface="Trebuchet MS"/>
                <a:ea typeface="Trebuchet MS"/>
                <a:cs typeface="Trebuchet MS"/>
                <a:sym typeface="Trebuchet MS"/>
              </a:defRPr>
            </a:pPr>
            <a:endParaRPr sz="3600" b="1">
              <a:solidFill>
                <a:srgbClr val="E4EF65"/>
              </a:solidFill>
            </a:endParaRPr>
          </a:p>
        </p:txBody>
      </p:sp>
      <p:sp>
        <p:nvSpPr>
          <p:cNvPr id="279" name="Shape 279"/>
          <p:cNvSpPr/>
          <p:nvPr/>
        </p:nvSpPr>
        <p:spPr>
          <a:xfrm>
            <a:off x="6781800" y="3759200"/>
            <a:ext cx="59309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FF343A"/>
                </a:solidFill>
              </a:rPr>
              <a:t>Interferenza</a:t>
            </a:r>
            <a:r>
              <a:t>: il numero dei doppi crossing-over può essere inferiore a quello atteso</a:t>
            </a:r>
          </a:p>
        </p:txBody>
      </p:sp>
      <p:grpSp>
        <p:nvGrpSpPr>
          <p:cNvPr id="282" name="Group 282"/>
          <p:cNvGrpSpPr/>
          <p:nvPr/>
        </p:nvGrpSpPr>
        <p:grpSpPr>
          <a:xfrm>
            <a:off x="6553200" y="5689600"/>
            <a:ext cx="6388100" cy="3568700"/>
            <a:chOff x="0" y="0"/>
            <a:chExt cx="6388100" cy="3568700"/>
          </a:xfrm>
        </p:grpSpPr>
        <p:sp>
          <p:nvSpPr>
            <p:cNvPr id="280" name="Shape 280"/>
            <p:cNvSpPr/>
            <p:nvPr/>
          </p:nvSpPr>
          <p:spPr>
            <a:xfrm>
              <a:off x="0" y="800100"/>
              <a:ext cx="6388100" cy="2768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2" animBg="1" advAuto="0"/>
      <p:bldP spid="28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742950"/>
            <a:ext cx="110363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a:solidFill>
                  <a:srgbClr val="FF4013"/>
                </a:solidFill>
              </a:rPr>
              <a:t>coefficiente di coincidenza=</a:t>
            </a:r>
            <a:r>
              <a:t> rapporto tra la frequenza effettiva di doppi crossing-over osservati e il numero dei doppi crossing-over attesi in base al prodotto delle probabilità.</a:t>
            </a:r>
          </a:p>
        </p:txBody>
      </p:sp>
      <p:sp>
        <p:nvSpPr>
          <p:cNvPr id="285" name="Shape 285"/>
          <p:cNvSpPr/>
          <p:nvPr/>
        </p:nvSpPr>
        <p:spPr>
          <a:xfrm>
            <a:off x="1081608" y="3155950"/>
            <a:ext cx="9474201" cy="2806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b="1">
                <a:solidFill>
                  <a:srgbClr val="FF3814"/>
                </a:solidFill>
                <a:latin typeface="Trebuchet MS"/>
                <a:ea typeface="Trebuchet MS"/>
                <a:cs typeface="Trebuchet MS"/>
                <a:sym typeface="Trebuchet MS"/>
              </a:defRPr>
            </a:pPr>
            <a:r>
              <a:t>Coeff di coincidenza </a:t>
            </a:r>
            <a:r>
              <a:rPr>
                <a:solidFill>
                  <a:srgbClr val="FFFFFF"/>
                </a:solidFill>
              </a:rPr>
              <a:t>= freq. osservata/freq attesa</a:t>
            </a:r>
          </a:p>
          <a:p>
            <a:pPr>
              <a:defRPr sz="4000">
                <a:solidFill>
                  <a:srgbClr val="FF2E00"/>
                </a:solidFill>
                <a:latin typeface="Arial"/>
                <a:ea typeface="Arial"/>
                <a:cs typeface="Arial"/>
                <a:sym typeface="Arial"/>
              </a:defRPr>
            </a:pPr>
            <a:r>
              <a:t>0,52/0,79=0,66</a:t>
            </a:r>
          </a:p>
          <a:p>
            <a:pPr algn="l">
              <a:defRPr sz="3600" b="1">
                <a:solidFill>
                  <a:srgbClr val="FF3814"/>
                </a:solidFill>
                <a:latin typeface="Trebuchet MS"/>
                <a:ea typeface="Trebuchet MS"/>
                <a:cs typeface="Trebuchet MS"/>
                <a:sym typeface="Trebuchet MS"/>
              </a:defRPr>
            </a:pPr>
            <a:endParaRPr>
              <a:solidFill>
                <a:srgbClr val="EFF830"/>
              </a:solidFill>
            </a:endParaRPr>
          </a:p>
          <a:p>
            <a:pPr algn="l">
              <a:defRPr sz="3600" b="1">
                <a:solidFill>
                  <a:srgbClr val="FF3814"/>
                </a:solidFill>
                <a:latin typeface="Trebuchet MS"/>
                <a:ea typeface="Trebuchet MS"/>
                <a:cs typeface="Trebuchet MS"/>
                <a:sym typeface="Trebuchet MS"/>
              </a:defRPr>
            </a:pPr>
            <a:r>
              <a:rPr>
                <a:solidFill>
                  <a:srgbClr val="8AF741"/>
                </a:solidFill>
              </a:rPr>
              <a:t>Interferenza=</a:t>
            </a:r>
            <a:r>
              <a:rPr>
                <a:solidFill>
                  <a:srgbClr val="EFF830"/>
                </a:solidFill>
              </a:rPr>
              <a:t> 1 - </a:t>
            </a:r>
            <a:r>
              <a:rPr>
                <a:solidFill>
                  <a:srgbClr val="FE572E"/>
                </a:solidFill>
              </a:rPr>
              <a:t>coeff coincidenza</a:t>
            </a:r>
          </a:p>
        </p:txBody>
      </p:sp>
      <p:sp>
        <p:nvSpPr>
          <p:cNvPr id="286" name="Shape 286"/>
          <p:cNvSpPr/>
          <p:nvPr/>
        </p:nvSpPr>
        <p:spPr>
          <a:xfrm>
            <a:off x="1474523" y="7696200"/>
            <a:ext cx="10519665" cy="685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rgbClr val="97FA40"/>
                </a:solidFill>
              </a:rPr>
              <a:t>Interferenza</a:t>
            </a:r>
            <a:r>
              <a:t>= 1 -</a:t>
            </a:r>
            <a:r>
              <a:rPr>
                <a:solidFill>
                  <a:srgbClr val="FF4703"/>
                </a:solidFill>
              </a:rPr>
              <a:t>(0,52/0,79)</a:t>
            </a:r>
            <a:r>
              <a:t>= 1-</a:t>
            </a:r>
            <a:r>
              <a:rPr>
                <a:solidFill>
                  <a:srgbClr val="FF380E"/>
                </a:solidFill>
              </a:rPr>
              <a:t>0,66</a:t>
            </a:r>
            <a:r>
              <a:t>= </a:t>
            </a:r>
            <a:r>
              <a:rPr>
                <a:solidFill>
                  <a:srgbClr val="9CFA35"/>
                </a:solidFill>
              </a:rPr>
              <a:t>0,34</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838200" y="609600"/>
            <a:ext cx="113157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800" b="1">
                <a:solidFill>
                  <a:srgbClr val="F5EC00"/>
                </a:solidFill>
                <a:latin typeface="Trebuchet MS"/>
                <a:ea typeface="Trebuchet MS"/>
                <a:cs typeface="Trebuchet MS"/>
                <a:sym typeface="Trebuchet MS"/>
              </a:defRPr>
            </a:pPr>
            <a:r>
              <a:t>La disposizione degli alleli nei doppi ricombinanti</a:t>
            </a:r>
          </a:p>
          <a:p>
            <a:pPr>
              <a:defRPr sz="4800" b="1">
                <a:solidFill>
                  <a:srgbClr val="F5EC00"/>
                </a:solidFill>
                <a:latin typeface="Trebuchet MS"/>
                <a:ea typeface="Trebuchet MS"/>
                <a:cs typeface="Trebuchet MS"/>
                <a:sym typeface="Trebuchet MS"/>
              </a:defRPr>
            </a:pPr>
            <a:r>
              <a:t>svela l’ordine relativo dei tre geni</a:t>
            </a:r>
          </a:p>
        </p:txBody>
      </p:sp>
      <p:sp>
        <p:nvSpPr>
          <p:cNvPr id="289" name="Shape 289"/>
          <p:cNvSpPr/>
          <p:nvPr/>
        </p:nvSpPr>
        <p:spPr>
          <a:xfrm>
            <a:off x="2438400" y="3683000"/>
            <a:ext cx="8369300" cy="3327400"/>
          </a:xfrm>
          <a:prstGeom prst="rect">
            <a:avLst/>
          </a:prstGeom>
          <a:ln w="12700">
            <a:solidFill>
              <a:srgbClr val="F5FFFF"/>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600">
                <a:solidFill>
                  <a:srgbClr val="FF8647"/>
                </a:solidFill>
                <a:latin typeface="Trebuchet MS"/>
                <a:ea typeface="Trebuchet MS"/>
                <a:cs typeface="Trebuchet MS"/>
                <a:sym typeface="Trebuchet MS"/>
              </a:defRPr>
            </a:pPr>
            <a:r>
              <a:t>Nei gameti originati da doppio crossing-over, il gene</a:t>
            </a:r>
          </a:p>
          <a:p>
            <a:pPr>
              <a:defRPr sz="3600">
                <a:solidFill>
                  <a:srgbClr val="FF8647"/>
                </a:solidFill>
                <a:latin typeface="Trebuchet MS"/>
                <a:ea typeface="Trebuchet MS"/>
                <a:cs typeface="Trebuchet MS"/>
                <a:sym typeface="Trebuchet MS"/>
              </a:defRPr>
            </a:pPr>
            <a:r>
              <a:t>i cui alleli hanno ricombinato rispetto alle configurazioni parentali</a:t>
            </a:r>
          </a:p>
          <a:p>
            <a:pPr>
              <a:defRPr sz="3600">
                <a:solidFill>
                  <a:srgbClr val="FF8647"/>
                </a:solidFill>
                <a:latin typeface="Trebuchet MS"/>
                <a:ea typeface="Trebuchet MS"/>
                <a:cs typeface="Trebuchet MS"/>
                <a:sym typeface="Trebuchet MS"/>
              </a:defRPr>
            </a:pPr>
            <a:r>
              <a:t>degli altri due geni è sempre quello situato al centro.</a:t>
            </a: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extLst/>
          </a:blip>
          <a:stretch>
            <a:fillRect/>
          </a:stretch>
        </p:blipFill>
        <p:spPr>
          <a:xfrm>
            <a:off x="1638300" y="342900"/>
            <a:ext cx="9740900" cy="90678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504</TotalTime>
  <Words>869</Words>
  <Application>Microsoft Macintosh PowerPoint</Application>
  <PresentationFormat>Personalizzato</PresentationFormat>
  <Paragraphs>84</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White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Frequenze di ricombinazione possono variare da specie a specie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7- Cenci</dc:title>
  <cp:lastModifiedBy>Giovanni Cenci</cp:lastModifiedBy>
  <cp:revision>10</cp:revision>
  <dcterms:modified xsi:type="dcterms:W3CDTF">2019-03-26T18:40:19Z</dcterms:modified>
</cp:coreProperties>
</file>