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7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72" r:id="rId13"/>
    <p:sldId id="266" r:id="rId14"/>
    <p:sldId id="267" r:id="rId15"/>
    <p:sldId id="268" r:id="rId16"/>
    <p:sldId id="269" r:id="rId17"/>
    <p:sldId id="270" r:id="rId18"/>
    <p:sldId id="271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4" d="100"/>
          <a:sy n="54" d="100"/>
        </p:scale>
        <p:origin x="-1144" y="-2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26316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tif"/><Relationship Id="rId3" Type="http://schemas.openxmlformats.org/officeDocument/2006/relationships/image" Target="../media/image17.t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t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t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t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7264" y="0"/>
            <a:ext cx="6590272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39540" y="1537594"/>
            <a:ext cx="11387609" cy="101361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kumimoji="0" lang="en-US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American Typewriter"/>
              </a:rPr>
              <a:t>f</a:t>
            </a:r>
            <a:r>
              <a:rPr kumimoji="0" lang="en-US" sz="4400" b="0" i="0" u="none" strike="noStrike" cap="none" spc="0" normalizeH="0" baseline="-2500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American Typewriter"/>
              </a:rPr>
              <a:t>R(a/b)</a:t>
            </a:r>
            <a:r>
              <a:rPr kumimoji="0" lang="en-US" sz="4400" b="0" i="0" u="none" strike="noStrike" cap="none" spc="0" normalizeH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American Typewriter"/>
              </a:rPr>
              <a:t>= </a:t>
            </a:r>
            <a:r>
              <a:rPr lang="en-US" sz="440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lang="en-US" sz="4400" baseline="-2500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lang="en-US" sz="4400">
                <a:solidFill>
                  <a:srgbClr val="FFFFFF"/>
                </a:solidFill>
                <a:latin typeface="Arial"/>
                <a:cs typeface="Arial"/>
              </a:rPr>
              <a:t> + [f</a:t>
            </a:r>
            <a:r>
              <a:rPr lang="en-US" sz="4400" baseline="-25000">
                <a:solidFill>
                  <a:srgbClr val="FFFFFF"/>
                </a:solidFill>
                <a:latin typeface="Arial"/>
                <a:cs typeface="Arial"/>
              </a:rPr>
              <a:t>DCO</a:t>
            </a:r>
            <a:r>
              <a:rPr lang="en-US" sz="4400">
                <a:solidFill>
                  <a:srgbClr val="FFFFFF"/>
                </a:solidFill>
                <a:latin typeface="Arial"/>
                <a:cs typeface="Arial"/>
              </a:rPr>
              <a:t>x CC]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Arial"/>
                <a:cs typeface="Arial"/>
              </a:rPr>
              <a:t>Da cui</a:t>
            </a:r>
          </a:p>
          <a:p>
            <a:r>
              <a:rPr lang="en-US" sz="4400" b="1">
                <a:solidFill>
                  <a:srgbClr val="FF6600"/>
                </a:solidFill>
                <a:latin typeface="Arial"/>
                <a:cs typeface="Arial"/>
              </a:rPr>
              <a:t>f</a:t>
            </a:r>
            <a:r>
              <a:rPr lang="en-US" sz="4400" b="1" baseline="-25000">
                <a:solidFill>
                  <a:srgbClr val="FF6600"/>
                </a:solidFill>
                <a:latin typeface="Arial"/>
                <a:cs typeface="Arial"/>
              </a:rPr>
              <a:t>RI </a:t>
            </a:r>
            <a:r>
              <a:rPr lang="en-US" sz="4400" b="1">
                <a:solidFill>
                  <a:srgbClr val="FF6600"/>
                </a:solidFill>
                <a:latin typeface="Arial"/>
                <a:cs typeface="Arial"/>
              </a:rPr>
              <a:t>= f</a:t>
            </a:r>
            <a:r>
              <a:rPr lang="en-US" sz="4400" b="1" baseline="-25000">
                <a:solidFill>
                  <a:srgbClr val="FF6600"/>
                </a:solidFill>
                <a:latin typeface="Arial"/>
                <a:cs typeface="Arial"/>
              </a:rPr>
              <a:t>R(a/b) </a:t>
            </a:r>
            <a:r>
              <a:rPr lang="en-US" sz="4400" b="1">
                <a:solidFill>
                  <a:srgbClr val="FF6600"/>
                </a:solidFill>
                <a:latin typeface="Arial"/>
                <a:cs typeface="Arial"/>
              </a:rPr>
              <a:t>- [f</a:t>
            </a:r>
            <a:r>
              <a:rPr lang="en-US" sz="4400" b="1" baseline="-25000">
                <a:solidFill>
                  <a:srgbClr val="FF6600"/>
                </a:solidFill>
                <a:latin typeface="Arial"/>
                <a:cs typeface="Arial"/>
              </a:rPr>
              <a:t>DCO</a:t>
            </a:r>
            <a:r>
              <a:rPr lang="en-US" sz="4400" b="1">
                <a:solidFill>
                  <a:srgbClr val="FF6600"/>
                </a:solidFill>
                <a:latin typeface="Arial"/>
                <a:cs typeface="Arial"/>
              </a:rPr>
              <a:t>x CC]</a:t>
            </a:r>
            <a:endParaRPr lang="en-US" sz="32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Oppure, considerando che </a:t>
            </a:r>
            <a:r>
              <a:rPr lang="en-US" sz="320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lang="en-US" sz="3200" baseline="-25000">
                <a:solidFill>
                  <a:srgbClr val="FFFFFF"/>
                </a:solidFill>
                <a:latin typeface="Arial"/>
                <a:cs typeface="Arial"/>
              </a:rPr>
              <a:t>DCO</a:t>
            </a:r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= f</a:t>
            </a:r>
            <a:r>
              <a:rPr lang="en-US" sz="3200" baseline="-25000">
                <a:solidFill>
                  <a:schemeClr val="bg1"/>
                </a:solidFill>
                <a:latin typeface="Arial"/>
                <a:cs typeface="Arial"/>
              </a:rPr>
              <a:t>R(a/b)</a:t>
            </a:r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 x f</a:t>
            </a:r>
            <a:r>
              <a:rPr lang="en-US" sz="3200" baseline="-25000">
                <a:solidFill>
                  <a:schemeClr val="bg1"/>
                </a:solidFill>
                <a:latin typeface="Arial"/>
                <a:cs typeface="Arial"/>
              </a:rPr>
              <a:t>R(b/c])</a:t>
            </a:r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 x CC</a:t>
            </a:r>
          </a:p>
          <a:p>
            <a:endParaRPr kumimoji="0" lang="en-US" sz="3200" b="0" i="0" u="none" strike="noStrike" cap="none" spc="0" normalizeH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American Typewriter"/>
            </a:endParaRPr>
          </a:p>
          <a:p>
            <a:pPr algn="ctr"/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lang="en-US" sz="3200" baseline="-25000">
                <a:solidFill>
                  <a:schemeClr val="bg1"/>
                </a:solidFill>
                <a:latin typeface="Arial"/>
                <a:cs typeface="Arial"/>
              </a:rPr>
              <a:t>R(a/b)</a:t>
            </a:r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= f</a:t>
            </a:r>
            <a:r>
              <a:rPr lang="en-US" sz="3200" baseline="-25000">
                <a:solidFill>
                  <a:schemeClr val="bg1"/>
                </a:solidFill>
                <a:latin typeface="Arial"/>
                <a:cs typeface="Arial"/>
              </a:rPr>
              <a:t>RI</a:t>
            </a:r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 + [f</a:t>
            </a:r>
            <a:r>
              <a:rPr lang="en-US" sz="3200" baseline="-25000">
                <a:solidFill>
                  <a:schemeClr val="bg1"/>
                </a:solidFill>
                <a:latin typeface="Arial"/>
                <a:cs typeface="Arial"/>
              </a:rPr>
              <a:t>R(a/b)</a:t>
            </a:r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 x f</a:t>
            </a:r>
            <a:r>
              <a:rPr lang="en-US" sz="3200" baseline="-25000">
                <a:solidFill>
                  <a:schemeClr val="bg1"/>
                </a:solidFill>
                <a:latin typeface="Arial"/>
                <a:cs typeface="Arial"/>
              </a:rPr>
              <a:t>R(b/c])</a:t>
            </a:r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 x CC]</a:t>
            </a:r>
          </a:p>
          <a:p>
            <a:pPr algn="ctr"/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lang="en-US" sz="3200" baseline="-25000">
                <a:solidFill>
                  <a:schemeClr val="bg1"/>
                </a:solidFill>
                <a:latin typeface="Arial"/>
                <a:cs typeface="Arial"/>
              </a:rPr>
              <a:t>RI </a:t>
            </a:r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= f</a:t>
            </a:r>
            <a:r>
              <a:rPr lang="en-US" sz="3200" baseline="-25000">
                <a:solidFill>
                  <a:schemeClr val="bg1"/>
                </a:solidFill>
                <a:latin typeface="Arial"/>
                <a:cs typeface="Arial"/>
              </a:rPr>
              <a:t>R(a/b)</a:t>
            </a:r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- [f</a:t>
            </a:r>
            <a:r>
              <a:rPr lang="en-US" sz="3200" baseline="-25000">
                <a:solidFill>
                  <a:schemeClr val="bg1"/>
                </a:solidFill>
                <a:latin typeface="Arial"/>
                <a:cs typeface="Arial"/>
              </a:rPr>
              <a:t>R(a/b)</a:t>
            </a:r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 x f</a:t>
            </a:r>
            <a:r>
              <a:rPr lang="en-US" sz="3200" baseline="-25000">
                <a:solidFill>
                  <a:schemeClr val="bg1"/>
                </a:solidFill>
                <a:latin typeface="Arial"/>
                <a:cs typeface="Arial"/>
              </a:rPr>
              <a:t>R(b/c])</a:t>
            </a:r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 x CC]</a:t>
            </a:r>
          </a:p>
          <a:p>
            <a:pPr algn="ctr"/>
            <a:r>
              <a:rPr lang="en-US" sz="4000" b="1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f</a:t>
            </a:r>
            <a:r>
              <a:rPr lang="en-US" sz="4000" b="1" baseline="-250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RI </a:t>
            </a:r>
            <a:r>
              <a:rPr lang="en-US" sz="4000" b="1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= f</a:t>
            </a:r>
            <a:r>
              <a:rPr lang="en-US" sz="4000" b="1" baseline="-250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R(a/b) </a:t>
            </a:r>
            <a:r>
              <a:rPr lang="en-US" sz="4000" b="1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x</a:t>
            </a:r>
            <a:r>
              <a:rPr lang="en-US" sz="4000" b="1" baseline="-250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000" b="1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[1- f</a:t>
            </a:r>
            <a:r>
              <a:rPr lang="en-US" sz="4000" b="1" baseline="-250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R(b/c])</a:t>
            </a:r>
            <a:r>
              <a:rPr lang="en-US" sz="4000" b="1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x CC]</a:t>
            </a:r>
            <a:endParaRPr lang="en-US" sz="320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Analogamente</a:t>
            </a:r>
          </a:p>
          <a:p>
            <a:pPr algn="ctr"/>
            <a:r>
              <a:rPr lang="en-US" sz="4000" b="1">
                <a:solidFill>
                  <a:srgbClr val="1FFF66"/>
                </a:solidFill>
                <a:latin typeface="Arial"/>
                <a:cs typeface="Arial"/>
              </a:rPr>
              <a:t>f</a:t>
            </a:r>
            <a:r>
              <a:rPr lang="en-US" sz="4000" b="1" baseline="-25000">
                <a:solidFill>
                  <a:srgbClr val="1FFF66"/>
                </a:solidFill>
                <a:latin typeface="Arial"/>
                <a:cs typeface="Arial"/>
              </a:rPr>
              <a:t>RII </a:t>
            </a:r>
            <a:r>
              <a:rPr lang="en-US" sz="4000" b="1">
                <a:solidFill>
                  <a:srgbClr val="1FFF66"/>
                </a:solidFill>
                <a:latin typeface="Arial"/>
                <a:cs typeface="Arial"/>
              </a:rPr>
              <a:t>= f</a:t>
            </a:r>
            <a:r>
              <a:rPr lang="en-US" sz="4000" b="1" baseline="-25000">
                <a:solidFill>
                  <a:srgbClr val="1FFF66"/>
                </a:solidFill>
                <a:latin typeface="Arial"/>
                <a:cs typeface="Arial"/>
              </a:rPr>
              <a:t>R(b/c) </a:t>
            </a:r>
            <a:r>
              <a:rPr lang="en-US" sz="4000" b="1">
                <a:solidFill>
                  <a:srgbClr val="1FFF66"/>
                </a:solidFill>
                <a:latin typeface="Arial"/>
                <a:cs typeface="Arial"/>
              </a:rPr>
              <a:t>x</a:t>
            </a:r>
            <a:r>
              <a:rPr lang="en-US" sz="4000" b="1" baseline="-25000">
                <a:solidFill>
                  <a:srgbClr val="1FFF66"/>
                </a:solidFill>
                <a:latin typeface="Arial"/>
                <a:cs typeface="Arial"/>
              </a:rPr>
              <a:t> </a:t>
            </a:r>
            <a:r>
              <a:rPr lang="en-US" sz="4000" b="1">
                <a:solidFill>
                  <a:srgbClr val="1FFF66"/>
                </a:solidFill>
                <a:latin typeface="Arial"/>
                <a:cs typeface="Arial"/>
              </a:rPr>
              <a:t>[1- f</a:t>
            </a:r>
            <a:r>
              <a:rPr lang="en-US" sz="4000" b="1" baseline="-25000">
                <a:solidFill>
                  <a:srgbClr val="1FFF66"/>
                </a:solidFill>
                <a:latin typeface="Arial"/>
                <a:cs typeface="Arial"/>
              </a:rPr>
              <a:t>R(a/b])</a:t>
            </a:r>
            <a:r>
              <a:rPr lang="en-US" sz="4000" b="1">
                <a:solidFill>
                  <a:srgbClr val="1FFF66"/>
                </a:solidFill>
                <a:latin typeface="Arial"/>
                <a:cs typeface="Arial"/>
              </a:rPr>
              <a:t> x CC]</a:t>
            </a:r>
          </a:p>
          <a:p>
            <a:pPr algn="ctr"/>
            <a:r>
              <a:rPr lang="en-US" sz="4000" b="1">
                <a:solidFill>
                  <a:schemeClr val="bg1"/>
                </a:solidFill>
                <a:latin typeface="Arial"/>
                <a:cs typeface="Arial"/>
              </a:rPr>
              <a:t>In altre parole:</a:t>
            </a:r>
            <a:endParaRPr lang="en-US" sz="400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320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La frequenza dei ricombinanti nella regione è uguale al prodotto tra la probabilità che avvenga un CO in quella regione X la probabilità che non avvenga nella regione adiacente</a:t>
            </a:r>
          </a:p>
          <a:p>
            <a:pPr algn="ctr"/>
            <a:endParaRPr lang="en-US" sz="400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n-US" sz="400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kumimoji="0" lang="en-US" sz="4000" b="0" i="0" u="none" strike="noStrike" cap="none" spc="0" normalizeH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American Typewriter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62614" y="37398"/>
            <a:ext cx="11864535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Gill Sans"/>
              </a:rPr>
              <a:t>Calcolare il numero dei ricombinanti </a:t>
            </a:r>
            <a:r>
              <a:rPr kumimoji="0" lang="en-US" sz="4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Gill Sans"/>
              </a:rPr>
              <a:t>conoscendo</a:t>
            </a:r>
            <a:r>
              <a:rPr kumimoji="0" lang="en-US" sz="4400" b="0" i="0" u="none" strike="noStrike" cap="none" spc="0" normalizeH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Gill Sans"/>
              </a:rPr>
              <a:t> le distanze tra I </a:t>
            </a:r>
            <a:r>
              <a:rPr kumimoji="0" lang="en-US" sz="4800" b="0" i="0" u="none" strike="noStrike" cap="none" spc="0" normalizeH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Gill Sans"/>
              </a:rPr>
              <a:t>geni</a:t>
            </a:r>
            <a:endParaRPr kumimoji="0" lang="en-US" sz="48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810172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481763" y="233498"/>
            <a:ext cx="11451122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</a:defRPr>
            </a:lvl1pPr>
          </a:lstStyle>
          <a:p>
            <a:r>
              <a:t>Correlazione tra mappa genetica e posizione fisica dei geni</a:t>
            </a:r>
          </a:p>
        </p:txBody>
      </p:sp>
      <p:sp>
        <p:nvSpPr>
          <p:cNvPr id="294" name="Shape 294"/>
          <p:cNvSpPr/>
          <p:nvPr/>
        </p:nvSpPr>
        <p:spPr>
          <a:xfrm>
            <a:off x="558800" y="2273208"/>
            <a:ext cx="12289334" cy="445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t>Le distanze fisiche reali tra i geni (cioè la quantità di DNA che separa i geni) non sono sempre corrispondenti con le distanze genetiche</a:t>
            </a:r>
          </a:p>
          <a:p>
            <a:pPr marL="2462257" lvl="3" indent="-561490" algn="l">
              <a:buSzPct val="120000"/>
              <a:buChar char="•"/>
              <a:defRPr>
                <a:solidFill>
                  <a:srgbClr val="FFFFFF"/>
                </a:solidFill>
              </a:defRPr>
            </a:pPr>
            <a:r>
              <a:t>La correlazione tra FR e distanza fisica non è lineare</a:t>
            </a:r>
          </a:p>
          <a:p>
            <a:pPr marL="2462257" lvl="3" indent="-561490" algn="l">
              <a:buSzPct val="120000"/>
              <a:buChar char="•"/>
              <a:defRPr>
                <a:solidFill>
                  <a:srgbClr val="FFFFFF"/>
                </a:solidFill>
              </a:defRPr>
            </a:pPr>
            <a:r>
              <a:t>Esistenza di doppi, tripli o multipli CO</a:t>
            </a:r>
          </a:p>
          <a:p>
            <a:pPr marL="2462257" lvl="3" indent="-561490" algn="l">
              <a:buSzPct val="120000"/>
              <a:buChar char="•"/>
              <a:defRPr>
                <a:solidFill>
                  <a:srgbClr val="FFFFFF"/>
                </a:solidFill>
              </a:defRPr>
            </a:pPr>
            <a:r>
              <a:t>hot spot di ricombinazione</a:t>
            </a:r>
          </a:p>
        </p:txBody>
      </p:sp>
      <p:sp>
        <p:nvSpPr>
          <p:cNvPr id="295" name="Shape 295"/>
          <p:cNvSpPr/>
          <p:nvPr/>
        </p:nvSpPr>
        <p:spPr>
          <a:xfrm>
            <a:off x="1032043" y="6640537"/>
            <a:ext cx="10377411" cy="2949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5900">
                <a:solidFill>
                  <a:srgbClr val="FAF200"/>
                </a:solidFill>
              </a:defRPr>
            </a:pPr>
            <a:r>
              <a:t>Utilizzo di Funzioni di mappa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Equazioni matematiche che compensano le discrepanze insiste nella correlazione tra FR e distanze fisiche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85967" y="2461790"/>
            <a:ext cx="358073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Gill Sans"/>
              </a:rPr>
              <a:t>f</a:t>
            </a:r>
            <a:r>
              <a:rPr kumimoji="0" lang="en-US" sz="6000" b="0" i="0" u="none" strike="noStrike" cap="none" spc="0" normalizeH="0" baseline="-2500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Gill Sans"/>
              </a:rPr>
              <a:t>i</a:t>
            </a: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Gill Sans"/>
              </a:rPr>
              <a:t>= (e</a:t>
            </a:r>
            <a:r>
              <a:rPr kumimoji="0" lang="en-US" sz="6000" b="0" i="0" u="none" strike="noStrike" cap="none" spc="0" normalizeH="0" baseline="3000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Gill Sans"/>
              </a:rPr>
              <a:t>-m</a:t>
            </a: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Gill Sans"/>
              </a:rPr>
              <a:t>m</a:t>
            </a:r>
            <a:r>
              <a:rPr kumimoji="0" lang="en-US" sz="6000" b="0" i="0" u="none" strike="noStrike" cap="none" spc="0" normalizeH="0" baseline="3000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Gill Sans"/>
              </a:rPr>
              <a:t>i</a:t>
            </a: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Gill Sans"/>
              </a:rPr>
              <a:t>)i!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457478" y="3924412"/>
            <a:ext cx="463771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Gill Sans"/>
              </a:rPr>
              <a:t>FR= 1/2(1-e</a:t>
            </a:r>
            <a:r>
              <a:rPr kumimoji="0" lang="en-US" sz="6000" b="0" i="0" u="none" strike="noStrike" cap="none" spc="0" normalizeH="0" baseline="3000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Gill Sans"/>
              </a:rPr>
              <a:t>-m</a:t>
            </a:r>
            <a:r>
              <a:rPr kumimoji="0" lang="en-US" sz="6000" b="0" i="0" u="none" strike="noStrike" cap="none" spc="0" normalizeH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Gill San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0669816"/>
      </p:ext>
    </p:extLst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xfrm>
            <a:off x="990600" y="158750"/>
            <a:ext cx="11145143" cy="36280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Le Frequenze di ricombinazione possono variare da specie a specie</a:t>
            </a:r>
          </a:p>
        </p:txBody>
      </p:sp>
      <p:sp>
        <p:nvSpPr>
          <p:cNvPr id="298" name="Shape 298"/>
          <p:cNvSpPr>
            <a:spLocks noGrp="1"/>
          </p:cNvSpPr>
          <p:nvPr>
            <p:ph type="body" idx="1"/>
          </p:nvPr>
        </p:nvSpPr>
        <p:spPr>
          <a:xfrm>
            <a:off x="1295400" y="3136900"/>
            <a:ext cx="10845800" cy="61087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Gill Sans"/>
              </a:defRPr>
            </a:pPr>
            <a:r>
              <a:t>in uomo 1um = 10</a:t>
            </a:r>
            <a:r>
              <a:rPr baseline="31999"/>
              <a:t>6 </a:t>
            </a:r>
            <a:r>
              <a:t>bp</a:t>
            </a:r>
          </a:p>
          <a:p>
            <a:pPr>
              <a:defRPr>
                <a:latin typeface="+mj-lt"/>
                <a:ea typeface="+mj-ea"/>
                <a:cs typeface="+mj-cs"/>
                <a:sym typeface="Gill Sans"/>
              </a:defRPr>
            </a:pPr>
            <a:r>
              <a:t>in lievito 1 um= 2500 bp</a:t>
            </a:r>
          </a:p>
          <a:p>
            <a:pPr>
              <a:defRPr>
                <a:latin typeface="+mj-lt"/>
                <a:ea typeface="+mj-ea"/>
                <a:cs typeface="+mj-cs"/>
                <a:sym typeface="Gill Sans"/>
              </a:defRPr>
            </a:pPr>
            <a:r>
              <a:t>Nei maschi di Drosophila non avviene ricombinazione!!!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9232" y="876300"/>
            <a:ext cx="6921501" cy="85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hape 301"/>
          <p:cNvSpPr/>
          <p:nvPr/>
        </p:nvSpPr>
        <p:spPr>
          <a:xfrm>
            <a:off x="1828852" y="-101601"/>
            <a:ext cx="8292996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r>
              <a:t>Gruppo di Associazione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938" y="2690491"/>
            <a:ext cx="3695701" cy="3340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1825" y="2607941"/>
            <a:ext cx="3530601" cy="3505201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hape 305"/>
          <p:cNvSpPr/>
          <p:nvPr/>
        </p:nvSpPr>
        <p:spPr>
          <a:xfrm>
            <a:off x="6187548" y="6616759"/>
            <a:ext cx="5681664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3">
                    <a:satOff val="18648"/>
                    <a:lumOff val="5971"/>
                  </a:schemeClr>
                </a:solidFill>
              </a:defRPr>
            </a:lvl1pPr>
          </a:lstStyle>
          <a:p>
            <a:r>
              <a:t>MLH1= mismatch protein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4550" y="488950"/>
            <a:ext cx="11315700" cy="8775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138" y="118693"/>
            <a:ext cx="12037177" cy="1761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8726" y="2022295"/>
            <a:ext cx="8641092" cy="3834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5999205"/>
            <a:ext cx="13004801" cy="151616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hape 312"/>
          <p:cNvSpPr/>
          <p:nvPr/>
        </p:nvSpPr>
        <p:spPr>
          <a:xfrm>
            <a:off x="914108" y="1937842"/>
            <a:ext cx="129391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femmine</a:t>
            </a:r>
          </a:p>
        </p:txBody>
      </p:sp>
      <p:sp>
        <p:nvSpPr>
          <p:cNvPr id="313" name="Shape 313"/>
          <p:cNvSpPr/>
          <p:nvPr/>
        </p:nvSpPr>
        <p:spPr>
          <a:xfrm>
            <a:off x="797683" y="2322971"/>
            <a:ext cx="1080133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maschi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68912" y="10686"/>
            <a:ext cx="10699443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just"/>
            <a:r>
              <a:rPr lang="en-US" sz="3200"/>
              <a:t>Una linea pura di tabacco Virginia presenta degli alleli dominanti</a:t>
            </a:r>
          </a:p>
          <a:p>
            <a:pPr algn="just"/>
            <a:r>
              <a:rPr lang="en-US" sz="3200"/>
              <a:t>che determinano la morforlogia della foglia (M), il colore</a:t>
            </a:r>
          </a:p>
          <a:p>
            <a:pPr algn="just"/>
            <a:r>
              <a:rPr lang="en-US" sz="3200"/>
              <a:t>della foglia (C), e la grandezza della foglia (S). Una linea</a:t>
            </a:r>
          </a:p>
          <a:p>
            <a:pPr algn="just"/>
            <a:r>
              <a:rPr lang="en-US" sz="3200"/>
              <a:t>Carolina è omozigote per gli alleli recessivi di questi tre geni.</a:t>
            </a:r>
          </a:p>
          <a:p>
            <a:pPr algn="just"/>
            <a:r>
              <a:rPr lang="en-US" sz="3200"/>
              <a:t>La distribuzione di questi geni sul cromosoma è la seguente:</a:t>
            </a: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Gill San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237027"/>
            <a:ext cx="2860657" cy="450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14700" y="228600"/>
            <a:ext cx="4927600" cy="4549493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/>
        </p:nvSpPr>
        <p:spPr>
          <a:xfrm>
            <a:off x="342900" y="4800600"/>
            <a:ext cx="11785600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negli incroci che coinvolgono solamente due geni alla volta, potrebbe essere difficile determinare l’ordine dei geni se i due geni sono molto vicino tra loro.</a:t>
            </a:r>
          </a:p>
        </p:txBody>
      </p:sp>
      <p:sp>
        <p:nvSpPr>
          <p:cNvPr id="324" name="Shape 324"/>
          <p:cNvSpPr/>
          <p:nvPr/>
        </p:nvSpPr>
        <p:spPr>
          <a:xfrm>
            <a:off x="2159000" y="6958817"/>
            <a:ext cx="9154121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1">
                <a:solidFill>
                  <a:srgbClr val="89FA2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Limiti dell’incrocio a due punti</a:t>
            </a:r>
          </a:p>
        </p:txBody>
      </p:sp>
      <p:sp>
        <p:nvSpPr>
          <p:cNvPr id="2" name="Rettangolo 1"/>
          <p:cNvSpPr/>
          <p:nvPr/>
        </p:nvSpPr>
        <p:spPr>
          <a:xfrm>
            <a:off x="3314700" y="237027"/>
            <a:ext cx="4927600" cy="145089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98494810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 animBg="1" advAuto="0"/>
      <p:bldP spid="324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419100" y="-12700"/>
            <a:ext cx="12153900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 b="1">
                <a:solidFill>
                  <a:srgbClr val="FFF99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L’incrocio, o saggio, a tre punti: un modo più veloce e accurato per mappare i geni</a:t>
            </a:r>
          </a:p>
        </p:txBody>
      </p:sp>
      <p:pic>
        <p:nvPicPr>
          <p:cNvPr id="261" name="5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0" y="2032000"/>
            <a:ext cx="9596936" cy="12599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/>
        </p:nvSpPr>
        <p:spPr>
          <a:xfrm>
            <a:off x="419100" y="-12700"/>
            <a:ext cx="12153900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 b="1">
                <a:solidFill>
                  <a:srgbClr val="FFF99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L’incrocio, o saggio, a tre punti: un modo più veloce e accurato per mappare i geni</a:t>
            </a:r>
          </a:p>
        </p:txBody>
      </p:sp>
      <p:grpSp>
        <p:nvGrpSpPr>
          <p:cNvPr id="268" name="Group 268"/>
          <p:cNvGrpSpPr/>
          <p:nvPr/>
        </p:nvGrpSpPr>
        <p:grpSpPr>
          <a:xfrm>
            <a:off x="7658100" y="1308100"/>
            <a:ext cx="5041900" cy="5638800"/>
            <a:chOff x="0" y="0"/>
            <a:chExt cx="5041900" cy="5638800"/>
          </a:xfrm>
        </p:grpSpPr>
        <p:sp>
          <p:nvSpPr>
            <p:cNvPr id="264" name="Shape 264"/>
            <p:cNvSpPr/>
            <p:nvPr/>
          </p:nvSpPr>
          <p:spPr>
            <a:xfrm>
              <a:off x="0" y="0"/>
              <a:ext cx="5041900" cy="56388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77800" dist="406400" dir="5400000" rotWithShape="0">
                <a:srgbClr val="000000">
                  <a:alpha val="6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pic>
          <p:nvPicPr>
            <p:cNvPr id="265" name="b pr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84200" y="4038600"/>
              <a:ext cx="3416300" cy="1181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6" name="vg b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100" y="88900"/>
              <a:ext cx="4305300" cy="1435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" name="vg pr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20700" y="1981200"/>
              <a:ext cx="3556000" cy="1143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69" name="5.1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38100" y="1270000"/>
            <a:ext cx="7404100" cy="9720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49744"/>
            <a:ext cx="12700001" cy="3430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00" y="3759621"/>
            <a:ext cx="12759306" cy="374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doppi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38600" y="7861300"/>
            <a:ext cx="8699500" cy="1702077"/>
          </a:xfrm>
          <a:prstGeom prst="rect">
            <a:avLst/>
          </a:prstGeom>
          <a:ln w="38100">
            <a:solidFill>
              <a:srgbClr val="EEEB2F"/>
            </a:solidFill>
            <a:miter lim="400000"/>
          </a:ln>
        </p:spPr>
      </p:pic>
      <p:sp>
        <p:nvSpPr>
          <p:cNvPr id="274" name="Shape 274"/>
          <p:cNvSpPr/>
          <p:nvPr/>
        </p:nvSpPr>
        <p:spPr>
          <a:xfrm>
            <a:off x="297430" y="7759700"/>
            <a:ext cx="3606801" cy="1905000"/>
          </a:xfrm>
          <a:prstGeom prst="rect">
            <a:avLst/>
          </a:prstGeom>
          <a:ln w="50800">
            <a:solidFill>
              <a:srgbClr val="83941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Correzione per i doppi crossing over</a:t>
            </a:r>
          </a:p>
        </p:txBody>
      </p:sp>
      <p:sp>
        <p:nvSpPr>
          <p:cNvPr id="275" name="Shape 275"/>
          <p:cNvSpPr/>
          <p:nvPr/>
        </p:nvSpPr>
        <p:spPr>
          <a:xfrm>
            <a:off x="8610600" y="7899400"/>
            <a:ext cx="2578100" cy="469900"/>
          </a:xfrm>
          <a:prstGeom prst="rect">
            <a:avLst/>
          </a:prstGeom>
          <a:blipFill>
            <a:blip r:embed="rId5">
              <a:alphaModFix amt="50000"/>
            </a:blip>
          </a:blip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5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8900" y="158419"/>
            <a:ext cx="6515100" cy="855378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6473950" y="165100"/>
            <a:ext cx="6921501" cy="383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probabilità doppio C.O. attesa </a:t>
            </a:r>
          </a:p>
          <a:p>
            <a:pPr algn="l">
              <a:defRPr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0,123 (</a:t>
            </a:r>
            <a:r>
              <a:rPr i="1"/>
              <a:t>vg pr</a:t>
            </a:r>
            <a:r>
              <a:t>) x 0,064 (</a:t>
            </a:r>
            <a:r>
              <a:rPr i="1"/>
              <a:t>pr b</a:t>
            </a:r>
            <a:r>
              <a:t>)=</a:t>
            </a:r>
          </a:p>
          <a:p>
            <a:pPr algn="l">
              <a:defRPr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= 0,0079= </a:t>
            </a:r>
            <a:r>
              <a:rPr sz="3600" b="1">
                <a:solidFill>
                  <a:srgbClr val="FFAA00"/>
                </a:solidFill>
              </a:rPr>
              <a:t>0,79%</a:t>
            </a:r>
          </a:p>
          <a:p>
            <a:pPr algn="l">
              <a:defRPr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3600" b="1">
              <a:solidFill>
                <a:srgbClr val="FFAA00"/>
              </a:solidFill>
            </a:endParaRPr>
          </a:p>
          <a:p>
            <a:pPr algn="l">
              <a:defRPr sz="3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probabilità doppio C.O.osservata</a:t>
            </a:r>
          </a:p>
          <a:p>
            <a:pPr algn="l">
              <a:defRPr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13+9/4197 x 100= </a:t>
            </a:r>
            <a:r>
              <a:rPr sz="3600" b="1">
                <a:solidFill>
                  <a:srgbClr val="E4EF65"/>
                </a:solidFill>
              </a:rPr>
              <a:t>0,52%</a:t>
            </a:r>
          </a:p>
          <a:p>
            <a:pPr algn="l">
              <a:defRPr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3600" b="1">
              <a:solidFill>
                <a:srgbClr val="E4EF65"/>
              </a:solidFill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6781800" y="3759200"/>
            <a:ext cx="5930900" cy="223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FF343A"/>
                </a:solidFill>
              </a:rPr>
              <a:t>Interferenza</a:t>
            </a:r>
            <a:r>
              <a:t>: il numero dei doppi crossing-over può essere inferiore a quello atteso</a:t>
            </a:r>
          </a:p>
        </p:txBody>
      </p:sp>
      <p:grpSp>
        <p:nvGrpSpPr>
          <p:cNvPr id="282" name="Group 282"/>
          <p:cNvGrpSpPr/>
          <p:nvPr/>
        </p:nvGrpSpPr>
        <p:grpSpPr>
          <a:xfrm>
            <a:off x="6553200" y="5689600"/>
            <a:ext cx="6388100" cy="3568700"/>
            <a:chOff x="0" y="0"/>
            <a:chExt cx="6388100" cy="3568700"/>
          </a:xfrm>
        </p:grpSpPr>
        <p:sp>
          <p:nvSpPr>
            <p:cNvPr id="280" name="Shape 280"/>
            <p:cNvSpPr/>
            <p:nvPr/>
          </p:nvSpPr>
          <p:spPr>
            <a:xfrm>
              <a:off x="0" y="800100"/>
              <a:ext cx="6388100" cy="2768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t>la formazione di un crossing-over riduce la probabilità che un altro crossing-over possa avvenire in una regione cromosomica adiacente</a:t>
              </a:r>
            </a:p>
          </p:txBody>
        </p:sp>
        <p:sp>
          <p:nvSpPr>
            <p:cNvPr id="281" name="Shape 281"/>
            <p:cNvSpPr/>
            <p:nvPr/>
          </p:nvSpPr>
          <p:spPr>
            <a:xfrm flipV="1">
              <a:off x="3200400" y="0"/>
              <a:ext cx="0" cy="850900"/>
            </a:xfrm>
            <a:prstGeom prst="line">
              <a:avLst/>
            </a:prstGeom>
            <a:noFill/>
            <a:ln w="101600" cap="flat">
              <a:solidFill>
                <a:srgbClr val="8CFA3B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1" animBg="1" advAuto="0"/>
      <p:bldP spid="279" grpId="2" animBg="1" advAuto="0"/>
      <p:bldP spid="282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977900" y="742950"/>
            <a:ext cx="11036300" cy="223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FF4013"/>
                </a:solidFill>
              </a:rPr>
              <a:t>coefficiente di coincidenza=</a:t>
            </a:r>
            <a:r>
              <a:t> rapporto tra la frequenza effettiva di doppi crossing-over osservati e il numero dei doppi crossing-over attesi in base al prodotto delle probabilità.</a:t>
            </a:r>
          </a:p>
        </p:txBody>
      </p:sp>
      <p:sp>
        <p:nvSpPr>
          <p:cNvPr id="285" name="Shape 285"/>
          <p:cNvSpPr/>
          <p:nvPr/>
        </p:nvSpPr>
        <p:spPr>
          <a:xfrm>
            <a:off x="1081608" y="3155950"/>
            <a:ext cx="9474201" cy="280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 b="1">
                <a:solidFill>
                  <a:srgbClr val="FF3814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Coeff di coincidenza </a:t>
            </a:r>
            <a:r>
              <a:rPr>
                <a:solidFill>
                  <a:srgbClr val="FFFFFF"/>
                </a:solidFill>
              </a:rPr>
              <a:t>= freq. osservata/freq attesa</a:t>
            </a:r>
          </a:p>
          <a:p>
            <a:pPr>
              <a:defRPr sz="4000">
                <a:solidFill>
                  <a:srgbClr val="FF2E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0,52/0,79=0,66</a:t>
            </a:r>
          </a:p>
          <a:p>
            <a:pPr algn="l">
              <a:defRPr sz="3600" b="1">
                <a:solidFill>
                  <a:srgbClr val="FF3814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>
              <a:solidFill>
                <a:srgbClr val="EFF830"/>
              </a:solidFill>
            </a:endParaRPr>
          </a:p>
          <a:p>
            <a:pPr algn="l">
              <a:defRPr sz="3600" b="1">
                <a:solidFill>
                  <a:srgbClr val="FF3814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AF741"/>
                </a:solidFill>
              </a:rPr>
              <a:t>Interferenza=</a:t>
            </a:r>
            <a:r>
              <a:rPr>
                <a:solidFill>
                  <a:srgbClr val="EFF830"/>
                </a:solidFill>
              </a:rPr>
              <a:t> 1 - </a:t>
            </a:r>
            <a:r>
              <a:rPr>
                <a:solidFill>
                  <a:srgbClr val="FE572E"/>
                </a:solidFill>
              </a:rPr>
              <a:t>coeff coincidenza</a:t>
            </a:r>
          </a:p>
        </p:txBody>
      </p:sp>
      <p:sp>
        <p:nvSpPr>
          <p:cNvPr id="286" name="Shape 286"/>
          <p:cNvSpPr/>
          <p:nvPr/>
        </p:nvSpPr>
        <p:spPr>
          <a:xfrm>
            <a:off x="1474523" y="7696200"/>
            <a:ext cx="10519665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r>
              <a:rPr>
                <a:solidFill>
                  <a:srgbClr val="97FA40"/>
                </a:solidFill>
              </a:rPr>
              <a:t>Interferenza</a:t>
            </a:r>
            <a:r>
              <a:t>= 1 -</a:t>
            </a:r>
            <a:r>
              <a:rPr>
                <a:solidFill>
                  <a:srgbClr val="FF4703"/>
                </a:solidFill>
              </a:rPr>
              <a:t>(0,52/0,79)</a:t>
            </a:r>
            <a:r>
              <a:t>= 1-</a:t>
            </a:r>
            <a:r>
              <a:rPr>
                <a:solidFill>
                  <a:srgbClr val="FF380E"/>
                </a:solidFill>
              </a:rPr>
              <a:t>0,66</a:t>
            </a:r>
            <a:r>
              <a:t>= </a:t>
            </a:r>
            <a:r>
              <a:rPr>
                <a:solidFill>
                  <a:srgbClr val="9CFA35"/>
                </a:solidFill>
              </a:rPr>
              <a:t>0,34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838200" y="609600"/>
            <a:ext cx="11315700" cy="223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 b="1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 disposizione degli alleli nei doppi ricombinanti</a:t>
            </a:r>
          </a:p>
          <a:p>
            <a:pPr>
              <a:defRPr sz="4800" b="1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svela l’ordine relativo dei tre geni</a:t>
            </a:r>
          </a:p>
        </p:txBody>
      </p:sp>
      <p:sp>
        <p:nvSpPr>
          <p:cNvPr id="289" name="Shape 289"/>
          <p:cNvSpPr/>
          <p:nvPr/>
        </p:nvSpPr>
        <p:spPr>
          <a:xfrm>
            <a:off x="2438400" y="3683000"/>
            <a:ext cx="8369300" cy="3327400"/>
          </a:xfrm>
          <a:prstGeom prst="rect">
            <a:avLst/>
          </a:prstGeom>
          <a:ln w="12700">
            <a:solidFill>
              <a:srgbClr val="F5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>
                <a:solidFill>
                  <a:srgbClr val="FF864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Nei gameti originati da doppio crossing-over, il gene</a:t>
            </a:r>
          </a:p>
          <a:p>
            <a:pPr>
              <a:defRPr sz="3600">
                <a:solidFill>
                  <a:srgbClr val="FF864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 cui alleli hanno ricombinato rispetto alle configurazioni parentali</a:t>
            </a:r>
          </a:p>
          <a:p>
            <a:pPr>
              <a:defRPr sz="3600">
                <a:solidFill>
                  <a:srgbClr val="FF864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degli altri due geni è sempre quello situato al centro.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5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342900"/>
            <a:ext cx="9740900" cy="906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654</Words>
  <Application>Microsoft Macintosh PowerPoint</Application>
  <PresentationFormat>Personalizzato</PresentationFormat>
  <Paragraphs>60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White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Le Frequenze di ricombinazione possono variare da specie a specie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7- Cenci</dc:title>
  <cp:lastModifiedBy>Giovanni Cenci</cp:lastModifiedBy>
  <cp:revision>5</cp:revision>
  <dcterms:modified xsi:type="dcterms:W3CDTF">2019-03-22T06:56:15Z</dcterms:modified>
</cp:coreProperties>
</file>