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-1568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74884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8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jpeg"/><Relationship Id="rId5" Type="http://schemas.openxmlformats.org/officeDocument/2006/relationships/image" Target="../media/image20.g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tif"/><Relationship Id="rId3" Type="http://schemas.openxmlformats.org/officeDocument/2006/relationships/image" Target="../media/image27.t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/>
          </p:cNvSpPr>
          <p:nvPr>
            <p:ph type="title" idx="4294967295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Corso di Genetica</a:t>
            </a:r>
          </a:p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-Lezione 6-</a:t>
            </a:r>
          </a:p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393700" y="63500"/>
            <a:ext cx="12217400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Il test del chi quadrato determina con quale probabilità i risultati sperimentali provano l’esistenza di un’associazione</a:t>
            </a:r>
          </a:p>
        </p:txBody>
      </p:sp>
      <p:sp>
        <p:nvSpPr>
          <p:cNvPr id="281" name="Shape 281"/>
          <p:cNvSpPr/>
          <p:nvPr/>
        </p:nvSpPr>
        <p:spPr>
          <a:xfrm>
            <a:off x="6645401" y="1168400"/>
            <a:ext cx="3622001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AB/ab X ab/ab</a:t>
            </a:r>
          </a:p>
        </p:txBody>
      </p:sp>
      <p:pic>
        <p:nvPicPr>
          <p:cNvPr id="282" name="5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21200" y="1739900"/>
            <a:ext cx="7890296" cy="4559300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136651" y="1742144"/>
            <a:ext cx="4076701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chemeClr val="bg1"/>
                </a:solidFill>
              </a:rPr>
              <a:t>1.Numero totale progenie</a:t>
            </a:r>
          </a:p>
          <a:p>
            <a:pPr algn="l">
              <a:defRPr sz="24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800">
              <a:solidFill>
                <a:schemeClr val="bg1"/>
              </a:solidFill>
            </a:endParaRPr>
          </a:p>
          <a:p>
            <a:pPr algn="l">
              <a:defRPr sz="2400">
                <a:solidFill>
                  <a:srgbClr val="77BB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chemeClr val="bg1"/>
                </a:solidFill>
              </a:rPr>
              <a:t>2.Classi diverse</a:t>
            </a:r>
          </a:p>
          <a:p>
            <a:pPr algn="l">
              <a:defRPr sz="24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800">
              <a:solidFill>
                <a:schemeClr val="bg1"/>
              </a:solidFill>
            </a:endParaRPr>
          </a:p>
          <a:p>
            <a:pPr algn="l">
              <a:defRPr sz="2400">
                <a:solidFill>
                  <a:srgbClr val="74A7F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chemeClr val="bg1"/>
                </a:solidFill>
              </a:rPr>
              <a:t>3.Numero osservato della progenie</a:t>
            </a:r>
          </a:p>
        </p:txBody>
      </p:sp>
      <p:pic>
        <p:nvPicPr>
          <p:cNvPr id="284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2300" y="6168409"/>
            <a:ext cx="8636000" cy="1160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000" y="7315232"/>
            <a:ext cx="7163634" cy="111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900" y="8382000"/>
            <a:ext cx="7163633" cy="111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1041400" y="190500"/>
            <a:ext cx="11137900" cy="937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 b="1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Calcolare i gradi di libertà (gl). </a:t>
            </a:r>
          </a:p>
          <a:p>
            <a:pPr algn="l">
              <a:defRPr sz="4800" b="1">
                <a:solidFill>
                  <a:srgbClr val="47FBC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Il gl è una misura del numero dei parametri che possono variare in maniera indipendente nell’esperimento. Per i tipi di esperimenti qui discussi, il numero dei gradi di libertà è uguale al numero delle classi meno uno. </a:t>
            </a:r>
          </a:p>
          <a:p>
            <a: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76E629"/>
                </a:solidFill>
              </a:rPr>
              <a:t>Per esempio, si il numero totale della progenie in</a:t>
            </a:r>
          </a:p>
          <a:p>
            <a: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76E629"/>
                </a:solidFill>
              </a:rPr>
              <a:t>un testcross è suddiviso in quattro classi e si conosce il numero della progenie presente in tre, si può facilmente calcolare il numero della progenie presente nella quarta classe. In questo modo, se </a:t>
            </a:r>
            <a:r>
              <a:rPr i="1">
                <a:solidFill>
                  <a:srgbClr val="76E629"/>
                </a:solidFill>
              </a:rPr>
              <a:t>N </a:t>
            </a:r>
            <a:r>
              <a:rPr>
                <a:solidFill>
                  <a:srgbClr val="76E629"/>
                </a:solidFill>
              </a:rPr>
              <a:t> il numero delle classi, allora i gradi di libertà (gl)  N </a:t>
            </a:r>
            <a:r>
              <a:rPr i="1">
                <a:solidFill>
                  <a:srgbClr val="76E629"/>
                </a:solidFill>
              </a:rPr>
              <a:t> 1</a:t>
            </a:r>
            <a:r>
              <a:rPr>
                <a:solidFill>
                  <a:srgbClr val="76E629"/>
                </a:solidFill>
              </a:rPr>
              <a:t>. Se ci sono 4 classi, ci saranno 3 gl</a:t>
            </a:r>
            <a:r>
              <a:t>.</a:t>
            </a:r>
          </a:p>
          <a:p>
            <a: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850">
              <a:solidFill>
                <a:srgbClr val="2F2A2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>
              <a:defRPr sz="36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850">
              <a:solidFill>
                <a:srgbClr val="2F2A2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defTabSz="457200">
              <a:defRPr sz="36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Con due classi (parentali e ricombinanti), il numero</a:t>
            </a:r>
          </a:p>
          <a:p>
            <a:pPr defTabSz="457200">
              <a:defRPr sz="36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dei gradi di libertà (gl) è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tab 5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" y="-114300"/>
            <a:ext cx="12294914" cy="5575300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/>
          <p:nvPr/>
        </p:nvSpPr>
        <p:spPr>
          <a:xfrm>
            <a:off x="25400" y="5397499"/>
            <a:ext cx="12954000" cy="433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2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il </a:t>
            </a:r>
            <a:r>
              <a:rPr i="1">
                <a:solidFill>
                  <a:srgbClr val="FF6251"/>
                </a:solidFill>
              </a:rPr>
              <a:t>valore p</a:t>
            </a:r>
            <a:r>
              <a:t>: </a:t>
            </a:r>
          </a:p>
          <a:p>
            <a:pPr algn="l">
              <a:defRPr sz="32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 probabilità che una deviazione dai numeri previsti, grande quanto quella osservata nell’esperimento, possa essere dovuta al caso.</a:t>
            </a:r>
          </a:p>
          <a:p>
            <a:pPr algn="l">
              <a:defRPr sz="32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algn="l" defTabSz="457200"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Gli statistici hanno arbitrariamente selezionato il valore 0,05 per </a:t>
            </a:r>
            <a:r>
              <a:rPr i="1"/>
              <a:t>p </a:t>
            </a:r>
            <a:r>
              <a:t>come limite tra l’accettare e il rifiutare l’ipotesi nulla. Un valore di </a:t>
            </a:r>
            <a:r>
              <a:rPr i="1"/>
              <a:t>p</a:t>
            </a:r>
            <a:r>
              <a:t> minore di 0,05 indica che i dati mostrano una deviazione </a:t>
            </a:r>
            <a:r>
              <a:rPr i="1"/>
              <a:t>significativa </a:t>
            </a:r>
            <a:r>
              <a:t>e che quindi l’ipotesi nulla deve essere rifiutata.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2937" y="2933700"/>
            <a:ext cx="10871201" cy="6490536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/>
          <p:nvPr/>
        </p:nvSpPr>
        <p:spPr>
          <a:xfrm>
            <a:off x="449810" y="336393"/>
            <a:ext cx="11259590" cy="2133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>
              <a:defRPr sz="3600" b="1">
                <a:solidFill>
                  <a:srgbClr val="A1E91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/>
              <a:t>La ricombinazione avviene durante</a:t>
            </a:r>
          </a:p>
          <a:p>
            <a:pPr algn="r">
              <a:defRPr sz="3600" b="1">
                <a:solidFill>
                  <a:srgbClr val="A1E91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/>
              <a:t>la meiosi quando il crossing-over separa</a:t>
            </a:r>
          </a:p>
          <a:p>
            <a:pPr algn="r">
              <a:defRPr sz="3600" b="1">
                <a:solidFill>
                  <a:srgbClr val="A1E91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/>
              <a:t>i geni associati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3473" y="1231900"/>
            <a:ext cx="7359227" cy="728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4100" y="1600200"/>
            <a:ext cx="5435600" cy="655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10bi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469900"/>
            <a:ext cx="2286000" cy="393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11bbio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0" y="5435600"/>
            <a:ext cx="2286000" cy="365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27bi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71100" y="5676900"/>
            <a:ext cx="2540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11bio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98900" y="5321300"/>
            <a:ext cx="2247900" cy="38862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Shape 304"/>
          <p:cNvSpPr/>
          <p:nvPr/>
        </p:nvSpPr>
        <p:spPr>
          <a:xfrm>
            <a:off x="3124200" y="2501900"/>
            <a:ext cx="8978900" cy="2540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5" name="Shape 305"/>
          <p:cNvSpPr/>
          <p:nvPr/>
        </p:nvSpPr>
        <p:spPr>
          <a:xfrm flipH="1">
            <a:off x="4952999" y="2540000"/>
            <a:ext cx="1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8153400" y="2540000"/>
            <a:ext cx="0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12039600" y="2540000"/>
            <a:ext cx="0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7445500" y="914400"/>
            <a:ext cx="5617417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MORGAN’S FLY ROOM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phpThumb_generated_thumbnailjp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749300"/>
            <a:ext cx="12192000" cy="411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hpThumb_generated_thumbnailjp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88384" y="5029200"/>
            <a:ext cx="8908316" cy="462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5900" y="4457700"/>
            <a:ext cx="7505700" cy="2019300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/>
          <p:nvPr/>
        </p:nvSpPr>
        <p:spPr>
          <a:xfrm>
            <a:off x="508000" y="-28991"/>
            <a:ext cx="106934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4800" b="1" i="1">
                <a:solidFill>
                  <a:srgbClr val="EDE12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cs typeface="Arial"/>
              </a:rPr>
              <a:t>Le frequenze di ricombinazione fra coppie di geni sono</a:t>
            </a:r>
          </a:p>
          <a:p>
            <a:pPr algn="r">
              <a:defRPr sz="4800" b="1" i="1">
                <a:solidFill>
                  <a:srgbClr val="EDE12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cs typeface="Arial"/>
              </a:rPr>
              <a:t>in funzione delle loro distanze</a:t>
            </a:r>
          </a:p>
        </p:txBody>
      </p:sp>
      <p:pic>
        <p:nvPicPr>
          <p:cNvPr id="315" name="5.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1323" y="6032225"/>
            <a:ext cx="4724401" cy="358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400" y="2692400"/>
            <a:ext cx="4370103" cy="309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5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8900" y="0"/>
            <a:ext cx="13182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5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1400" y="203200"/>
            <a:ext cx="8394700" cy="935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" y="1422400"/>
            <a:ext cx="11303000" cy="261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450" y="5861050"/>
            <a:ext cx="11239500" cy="190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237027"/>
            <a:ext cx="2860657" cy="450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14700" y="228600"/>
            <a:ext cx="4927600" cy="4549493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/>
          <p:nvPr/>
        </p:nvSpPr>
        <p:spPr>
          <a:xfrm>
            <a:off x="342900" y="4800600"/>
            <a:ext cx="11785600" cy="170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negli incroci che coinvolgono solamente due geni alla volta, potrebbe essere difficile determinare l’ordine dei geni se i due geni sono molto vicino tra loro.</a:t>
            </a:r>
          </a:p>
        </p:txBody>
      </p:sp>
      <p:sp>
        <p:nvSpPr>
          <p:cNvPr id="323" name="Shape 323"/>
          <p:cNvSpPr/>
          <p:nvPr/>
        </p:nvSpPr>
        <p:spPr>
          <a:xfrm>
            <a:off x="241300" y="6883400"/>
            <a:ext cx="11582400" cy="170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1">
                <a:solidFill>
                  <a:srgbClr val="FFAA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rebuchet MS"/>
                <a:ea typeface="Trebuchet MS"/>
                <a:cs typeface="Trebuchet MS"/>
                <a:sym typeface="Trebuchet MS"/>
              </a:rPr>
              <a:t>le distanze effettive nella mappa non sono sempre additive, neppure in maniera approssimativa.</a:t>
            </a:r>
          </a:p>
        </p:txBody>
      </p:sp>
      <p:sp>
        <p:nvSpPr>
          <p:cNvPr id="324" name="Shape 324"/>
          <p:cNvSpPr/>
          <p:nvPr/>
        </p:nvSpPr>
        <p:spPr>
          <a:xfrm>
            <a:off x="2159000" y="8178800"/>
            <a:ext cx="9154121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1">
                <a:solidFill>
                  <a:srgbClr val="89FA2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Limiti dell’incrocio a due punti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1" animBg="1" advAuto="0"/>
      <p:bldP spid="323" grpId="2" animBg="1" advAuto="0"/>
      <p:bldP spid="324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362049" y="444499"/>
            <a:ext cx="11637368" cy="843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■ </a:t>
            </a:r>
            <a:r>
              <a:rPr>
                <a:solidFill>
                  <a:srgbClr val="67FCDB"/>
                </a:solidFill>
              </a:rPr>
              <a:t>L’associazione e la ricombinazione meiotica:</a:t>
            </a:r>
            <a:r>
              <a:t> i geni associati sullo stesso cromosoma normalmente assortiscono insieme, piuttosto che in modo indipendente; questi geni associati</a:t>
            </a:r>
          </a:p>
          <a:p>
            <a:pPr algn="l">
              <a:defRPr sz="3600">
                <a:solidFill>
                  <a:srgbClr val="00C7FC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possono, comunque, essere separati mediante la ricombinazionedurante la meiosi.</a:t>
            </a:r>
          </a:p>
          <a:p>
            <a:pPr algn="l">
              <a:defRPr sz="3600">
                <a:solidFill>
                  <a:srgbClr val="00C7FC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■ </a:t>
            </a:r>
            <a:r>
              <a:rPr>
                <a:solidFill>
                  <a:srgbClr val="FFFC41"/>
                </a:solidFill>
              </a:rPr>
              <a:t>La mappatura: </a:t>
            </a:r>
            <a:r>
              <a:rPr>
                <a:solidFill>
                  <a:srgbClr val="E6FEF4"/>
                </a:solidFill>
              </a:rPr>
              <a:t>l</a:t>
            </a:r>
            <a:r>
              <a:rPr>
                <a:solidFill>
                  <a:srgbClr val="ECFEED"/>
                </a:solidFill>
              </a:rPr>
              <a:t>a frequenza con cui i geni associati si separano mediante ricombinazione meiotica è generalmente in funzione di quanto essi sono distanti; in questo modo, i dati sulla ricombinazione rendono possibile determinare la distanza tra i geni su un cromosoma.</a:t>
            </a:r>
          </a:p>
          <a:p>
            <a:pPr algn="l">
              <a:defRPr sz="3600">
                <a:solidFill>
                  <a:srgbClr val="5AF90A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■ La ricombinazione mitotica: </a:t>
            </a:r>
            <a:r>
              <a:rPr>
                <a:solidFill>
                  <a:srgbClr val="F2FED6"/>
                </a:solidFill>
              </a:rPr>
              <a:t>la ricombinazione avviene raramente in mitosi. Negli organismi pluricellulari, la ricombinazione mitotica può produrre </a:t>
            </a:r>
            <a:r>
              <a:rPr>
                <a:solidFill>
                  <a:srgbClr val="FFAD4E"/>
                </a:solidFill>
              </a:rPr>
              <a:t>mosaicismo </a:t>
            </a:r>
            <a:r>
              <a:rPr>
                <a:solidFill>
                  <a:srgbClr val="F2FED6"/>
                </a:solidFill>
              </a:rPr>
              <a:t>genetico in cui cellule diverse di uno stesso individuo possiedono genotipi differenti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1699914" y="2489200"/>
            <a:ext cx="9296401" cy="1625600"/>
          </a:xfrm>
          <a:prstGeom prst="rect">
            <a:avLst/>
          </a:prstGeom>
          <a:ln w="38100">
            <a:solidFill>
              <a:srgbClr val="53930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 b="1">
                <a:solidFill>
                  <a:srgbClr val="00C7F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Associazione genetica</a:t>
            </a:r>
          </a:p>
          <a:p>
            <a:pPr algn="l">
              <a:defRPr sz="4800" b="1">
                <a:solidFill>
                  <a:srgbClr val="00C7F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 ricombinazione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0600" y="101600"/>
            <a:ext cx="6900024" cy="889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>
            <a:off x="304800" y="819150"/>
            <a:ext cx="5549900" cy="2286000"/>
          </a:xfrm>
          <a:prstGeom prst="rect">
            <a:avLst/>
          </a:prstGeom>
          <a:ln w="38100">
            <a:solidFill>
              <a:srgbClr val="981E1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Alcuni geni sullo stesso cromosoma assortiscono insieme più spesso di quanto non si separino</a:t>
            </a:r>
          </a:p>
        </p:txBody>
      </p:sp>
      <p:sp>
        <p:nvSpPr>
          <p:cNvPr id="266" name="Shape 266"/>
          <p:cNvSpPr/>
          <p:nvPr/>
        </p:nvSpPr>
        <p:spPr>
          <a:xfrm>
            <a:off x="152400" y="5765800"/>
            <a:ext cx="5854700" cy="2819400"/>
          </a:xfrm>
          <a:prstGeom prst="rect">
            <a:avLst/>
          </a:prstGeom>
          <a:ln w="50800">
            <a:solidFill>
              <a:srgbClr val="2E930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chemeClr val="accent3">
                    <a:satOff val="18648"/>
                    <a:lumOff val="5971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Quando i geni sono associati, le combinazioni parentali sono più numerose dei tipi ricombinanti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5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631" y="19315"/>
            <a:ext cx="5829301" cy="9353285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6299200" y="3860799"/>
            <a:ext cx="6438900" cy="4318001"/>
          </a:xfrm>
          <a:prstGeom prst="rect">
            <a:avLst/>
          </a:prstGeom>
          <a:ln w="50800">
            <a:solidFill>
              <a:srgbClr val="02932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EFF85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Due geni, invece, sono considerati associati quando, nella</a:t>
            </a:r>
          </a:p>
          <a:p>
            <a:pPr algn="l">
              <a:defRPr sz="3600">
                <a:solidFill>
                  <a:srgbClr val="EFF85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progenie F2 il numero degli individui con genotipo parentale</a:t>
            </a:r>
          </a:p>
          <a:p>
            <a:pPr algn="l">
              <a:defRPr sz="3600">
                <a:solidFill>
                  <a:srgbClr val="EFF85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è più elevato di quello degli individui con genotipo ricombinante.</a:t>
            </a:r>
          </a:p>
        </p:txBody>
      </p:sp>
      <p:sp>
        <p:nvSpPr>
          <p:cNvPr id="270" name="Shape 270"/>
          <p:cNvSpPr/>
          <p:nvPr/>
        </p:nvSpPr>
        <p:spPr>
          <a:xfrm>
            <a:off x="6261100" y="241300"/>
            <a:ext cx="6515100" cy="29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Una preponderanza dei genotipi parentali nella generazione F2 definisce l’associazione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5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3623" y="2857500"/>
            <a:ext cx="8995775" cy="681990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698500" y="596900"/>
            <a:ext cx="11430000" cy="1955800"/>
          </a:xfrm>
          <a:prstGeom prst="rect">
            <a:avLst/>
          </a:prstGeom>
          <a:ln w="12700">
            <a:solidFill>
              <a:srgbClr val="F4FEF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 percentuale delle classi parentali e ricombinanti varia</a:t>
            </a:r>
          </a:p>
          <a:p>
            <a:pPr algn="l">
              <a:defRPr b="1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 seconda della coppie di geni considerate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923" y="3276600"/>
            <a:ext cx="11355978" cy="487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2819400"/>
            <a:ext cx="9944100" cy="6121992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2565400" y="495299"/>
            <a:ext cx="8064500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800" b="1">
                <a:solidFill>
                  <a:srgbClr val="5BD22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Anche i caratteri autosomici possono essere associati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551</Words>
  <Application>Microsoft Macintosh PowerPoint</Application>
  <PresentationFormat>Personalizzato</PresentationFormat>
  <Paragraphs>49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White</vt:lpstr>
      <vt:lpstr>Corso di Genetica -Lezione 6- Cenci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6- Cenci</dc:title>
  <cp:lastModifiedBy>Giovanni Cenci</cp:lastModifiedBy>
  <cp:revision>4</cp:revision>
  <dcterms:modified xsi:type="dcterms:W3CDTF">2019-03-18T17:52:22Z</dcterms:modified>
</cp:coreProperties>
</file>