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3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5000"/>
      <a:buFontTx/>
      <a:buChar char="•"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984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2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76FA21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SzTx/>
              <a:buNone/>
              <a:defRPr sz="18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</a:t>
            </a:r>
            <a:r>
              <a:rPr lang="it-IT"/>
              <a:t>3</a:t>
            </a:r>
            <a: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ESTENSIONI dell’ANALISI MENDELIANA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952500" y="6578600"/>
            <a:ext cx="11442700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4AFCE4"/>
                </a:solidFill>
                <a:latin typeface="+mj-lt"/>
                <a:ea typeface="+mj-ea"/>
                <a:cs typeface="+mj-cs"/>
                <a:sym typeface="Franklin Gothic Medium"/>
              </a:rPr>
              <a:t>■ EREDITA’ MULTIFATTORIALE</a:t>
            </a:r>
            <a:r>
              <a:t> in cui il fenotipo si origina dall’interazione di uno o più geni con l’ambiente, dalla casualità o da un insieme delle due cose.</a:t>
            </a:r>
          </a:p>
        </p:txBody>
      </p:sp>
      <p:sp>
        <p:nvSpPr>
          <p:cNvPr id="257" name="Shape 257"/>
          <p:cNvSpPr/>
          <p:nvPr/>
        </p:nvSpPr>
        <p:spPr>
          <a:xfrm>
            <a:off x="990600" y="2400300"/>
            <a:ext cx="12065000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A634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EREDITA’ DI UN SINGOLO GENE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(a) in cui le coppie di alleli mostrano deviazioni dalla completa dominanza e recessività,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5EC00"/>
                </a:solidFill>
              </a:rPr>
              <a:t>(b) in cui le forme differenti di un gene non sono limitate a due alleli</a:t>
            </a:r>
            <a:r>
              <a:t>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(c)</a:t>
            </a:r>
            <a:r>
              <a:rPr>
                <a:solidFill>
                  <a:srgbClr val="CAF0FE"/>
                </a:solidFill>
              </a:rPr>
              <a:t> in cui un gene può determinare più di un carattere.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2" animBg="1" advAuto="0"/>
      <p:bldP spid="257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790700"/>
            <a:ext cx="12077700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52350" y="-120651"/>
            <a:ext cx="1252225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58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La dominanza non è sempre completa</a:t>
            </a:r>
          </a:p>
        </p:txBody>
      </p:sp>
      <p:sp>
        <p:nvSpPr>
          <p:cNvPr id="261" name="Shape 261"/>
          <p:cNvSpPr/>
          <p:nvPr/>
        </p:nvSpPr>
        <p:spPr>
          <a:xfrm>
            <a:off x="3632200" y="34417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632200" y="45085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632200" y="5575300"/>
            <a:ext cx="8280400" cy="787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2" grpId="2" animBg="1" advAuto="0"/>
      <p:bldP spid="263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20" y="-38100"/>
            <a:ext cx="5603906" cy="982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565900" y="-50801"/>
            <a:ext cx="6350000" cy="98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Poiché gli eterozigoti non rassomiglino a nessuno dei due omozigoti, i rapporti </a:t>
            </a:r>
            <a:r>
              <a:rPr i="1"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fenotipici </a:t>
            </a:r>
            <a:r>
              <a:rPr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sono un riflesso esatto dei rapporti genotipici. 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La spiegazione biochimica, per questo tipo di dominanza incompleta, è che ciascun allele del gene analizzato, specifica una forma alternativa di una molecola proteica che ha un ruolo enzimatico nella produzione del pigmento.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3.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101600"/>
            <a:ext cx="4457700" cy="9197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486400" y="101600"/>
            <a:ext cx="7200900" cy="2057400"/>
          </a:xfrm>
          <a:prstGeom prst="rect">
            <a:avLst/>
          </a:prstGeom>
          <a:ln w="38100">
            <a:solidFill>
              <a:srgbClr val="45932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Nei casi di codominanza, i caratteri alternativi sono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entrambi visibili negli ibridi F1</a:t>
            </a:r>
          </a:p>
        </p:txBody>
      </p:sp>
      <p:sp>
        <p:nvSpPr>
          <p:cNvPr id="270" name="Shape 270"/>
          <p:cNvSpPr/>
          <p:nvPr/>
        </p:nvSpPr>
        <p:spPr>
          <a:xfrm>
            <a:off x="5499100" y="2089150"/>
            <a:ext cx="7188200" cy="6819901"/>
          </a:xfrm>
          <a:prstGeom prst="rect">
            <a:avLst/>
          </a:prstGeom>
          <a:ln w="38100">
            <a:solidFill>
              <a:srgbClr val="F1F83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36FCE8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ATTENZIONE!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Le relazioni di dominanza sono</a:t>
            </a: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definite nel contesto del particolare fenotipo preso in considerazione (es. anemia falciforme)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Considerando fenotipi differenti, gli stessi due alleli possono mostrare relazioni di dominanza diverse</a:t>
            </a:r>
          </a:p>
        </p:txBody>
      </p:sp>
      <p:sp>
        <p:nvSpPr>
          <p:cNvPr id="271" name="Shape 271"/>
          <p:cNvSpPr/>
          <p:nvPr/>
        </p:nvSpPr>
        <p:spPr>
          <a:xfrm>
            <a:off x="787400" y="4064000"/>
            <a:ext cx="4445000" cy="52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  <p:bldP spid="271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279650" y="1866899"/>
            <a:ext cx="7776965" cy="6553201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Le deviazioni dalle relazioni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 dominanza non inficiano le leggi mendeliane della segregazione.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Piuttosto, riflettono differenze nel modo in cui i prodotti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genici controllano la formazione del fenotipo, rendendo ancor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più complesso il compito di valutare i risultati visibili della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trasmissione genica e di dedurre il genotipo dal fenotipo.</a:t>
            </a:r>
          </a:p>
        </p:txBody>
      </p:sp>
      <p:sp>
        <p:nvSpPr>
          <p:cNvPr id="274" name="Shape 274"/>
          <p:cNvSpPr/>
          <p:nvPr/>
        </p:nvSpPr>
        <p:spPr>
          <a:xfrm>
            <a:off x="3709906" y="622299"/>
            <a:ext cx="428105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Bada Bene….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11" y="270111"/>
            <a:ext cx="6845300" cy="80772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169722" y="8377298"/>
            <a:ext cx="10093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EEFFF3"/>
                </a:solidFill>
              </a:rPr>
              <a:t>https://doodle.com/poll/ingqceevwt4q22q5</a:t>
            </a:r>
          </a:p>
        </p:txBody>
      </p:sp>
    </p:spTree>
    <p:extLst>
      <p:ext uri="{BB962C8B-B14F-4D97-AF65-F5344CB8AC3E}">
        <p14:creationId xmlns:p14="http://schemas.microsoft.com/office/powerpoint/2010/main" val="15770303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850900"/>
            <a:ext cx="6311900" cy="880965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6540500" y="482599"/>
            <a:ext cx="825767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latin typeface="+mj-lt"/>
                <a:ea typeface="+mj-ea"/>
                <a:cs typeface="+mj-cs"/>
                <a:sym typeface="Franklin Gothic Medium"/>
              </a:rPr>
              <a:t>1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.</a:t>
            </a:r>
            <a:r>
              <a:t>Un gene può avere più di due alleli</a:t>
            </a:r>
          </a:p>
        </p:txBody>
      </p:sp>
      <p:sp>
        <p:nvSpPr>
          <p:cNvPr id="278" name="Shape 278"/>
          <p:cNvSpPr/>
          <p:nvPr/>
        </p:nvSpPr>
        <p:spPr>
          <a:xfrm>
            <a:off x="6515100" y="1327150"/>
            <a:ext cx="6604000" cy="499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/>
              <a:t>2</a:t>
            </a:r>
            <a:r>
              <a:rPr sz="3600"/>
              <a:t>.</a:t>
            </a:r>
            <a:r>
              <a:t>Dato che ciascun individuo porta non più di due alleli per ciascun gene, </a:t>
            </a:r>
            <a:r>
              <a:rPr sz="3200">
                <a:solidFill>
                  <a:srgbClr val="F5EC00"/>
                </a:solidFill>
              </a:rPr>
              <a:t>non importa quanti alleli ci siano in una serie allelica, la legge della segregazione di Mendel rimane identica</a:t>
            </a:r>
            <a:r>
              <a:t>, in quanto in ogni organismo che si riproduce sessualmente i due alleli di un gene si separano durante</a:t>
            </a:r>
          </a:p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 formazione dei gameti.</a:t>
            </a:r>
          </a:p>
        </p:txBody>
      </p:sp>
      <p:sp>
        <p:nvSpPr>
          <p:cNvPr id="279" name="Shape 279"/>
          <p:cNvSpPr/>
          <p:nvPr/>
        </p:nvSpPr>
        <p:spPr>
          <a:xfrm>
            <a:off x="6464300" y="5918199"/>
            <a:ext cx="6386166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+mj-lt"/>
                <a:ea typeface="+mj-ea"/>
                <a:cs typeface="+mj-cs"/>
                <a:sym typeface="Franklin Gothic Medium"/>
              </a:rPr>
              <a:t>3</a:t>
            </a:r>
            <a:r>
              <a:t>. Un allele non è intrinsecamente</a:t>
            </a:r>
          </a:p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dominante o recessivo; </a:t>
            </a:r>
            <a:r>
              <a:rPr>
                <a:solidFill>
                  <a:srgbClr val="FDFB13"/>
                </a:solidFill>
                <a:latin typeface="+mj-lt"/>
                <a:ea typeface="+mj-ea"/>
                <a:cs typeface="+mj-cs"/>
                <a:sym typeface="Franklin Gothic Medium"/>
              </a:rPr>
              <a:t>la sua dominanza o recessività è sempre relativa al secondo allele</a:t>
            </a:r>
            <a:r>
              <a:t>. In altre parole, le relazioni di dominanza sono riferite a coppie di alleli.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79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528" y="208798"/>
            <a:ext cx="8878642" cy="630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9723" y="6757236"/>
            <a:ext cx="8878492" cy="2604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3.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055" y="76200"/>
            <a:ext cx="4851401" cy="9791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7531100" y="120650"/>
            <a:ext cx="5270500" cy="1765300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buSzTx/>
              <a:buNone/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Come si stabiliscono le relazioni di dominanza tra alleli multipli.</a:t>
            </a:r>
          </a:p>
        </p:txBody>
      </p:sp>
      <p:sp>
        <p:nvSpPr>
          <p:cNvPr id="286" name="Shape 286"/>
          <p:cNvSpPr/>
          <p:nvPr/>
        </p:nvSpPr>
        <p:spPr>
          <a:xfrm>
            <a:off x="7581900" y="2908300"/>
            <a:ext cx="5143500" cy="6680200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In alcune serie di alleli multipli, ciascun allele è codominante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con ogni altro allele, e ogni differente genotipo produce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perciò un fenotipo distinto. Questo succede soprattutto con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caratteri rilevabili solo a livello molecolare (es. HLA-B)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3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12700"/>
            <a:ext cx="4787900" cy="970936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419100" y="1549400"/>
            <a:ext cx="7008515" cy="6858001"/>
          </a:xfrm>
          <a:prstGeom prst="rect">
            <a:avLst/>
          </a:prstGeom>
          <a:ln w="254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allele la cui frequenza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è maggiore dell’1% è considerato un allele di tipo </a:t>
            </a:r>
            <a:r>
              <a:rPr>
                <a:solidFill>
                  <a:srgbClr val="FF6A00"/>
                </a:solidFill>
                <a:latin typeface="+mj-lt"/>
                <a:ea typeface="+mj-ea"/>
                <a:cs typeface="+mj-cs"/>
                <a:sym typeface="Franklin Gothic Medium"/>
              </a:rPr>
              <a:t>selvatico</a:t>
            </a:r>
            <a:r>
              <a:t>, spesso indicato dal segno “più” in apice (+).Un allele con una frequenza minore dell’1% è considerato un allele </a:t>
            </a:r>
            <a:r>
              <a:rPr>
                <a:solidFill>
                  <a:srgbClr val="FFFB0D"/>
                </a:solidFill>
                <a:latin typeface="+mj-lt"/>
                <a:ea typeface="+mj-ea"/>
                <a:cs typeface="+mj-cs"/>
                <a:sym typeface="Franklin Gothic Medium"/>
              </a:rPr>
              <a:t>mutante</a:t>
            </a:r>
            <a: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 contrario, alcuni geni hanno più di un allele selvatico, ciò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li rende polimorfici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2100"/>
            <a:ext cx="12824263" cy="46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97933" y="5482166"/>
            <a:ext cx="11912601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ben 34 anni, le leggi di Mendel rimasero ignorate: non sperimentate, non confermate e non applicate. Poi nel 1900, 16 anni dopo la morte di Mendel, </a:t>
            </a:r>
            <a:r>
              <a:rPr>
                <a:solidFill>
                  <a:srgbClr val="FDF40F"/>
                </a:solidFill>
                <a:latin typeface="+mj-lt"/>
                <a:ea typeface="+mj-ea"/>
                <a:cs typeface="+mj-cs"/>
                <a:sym typeface="Franklin Gothic Medium"/>
              </a:rPr>
              <a:t>Carl Correns, Hugo de Vries e Erich von Tschermak</a:t>
            </a:r>
            <a:r>
              <a:t>, indipendentemente l’uno dall’altro, riscoprirono e diedero atto del suo lavoro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3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12700"/>
            <a:ext cx="6642100" cy="971714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39700" y="-63501"/>
            <a:ext cx="6171704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6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Un gene può controllare diversi caratteri visibili</a:t>
            </a:r>
          </a:p>
        </p:txBody>
      </p:sp>
      <p:sp>
        <p:nvSpPr>
          <p:cNvPr id="293" name="Shape 293"/>
          <p:cNvSpPr/>
          <p:nvPr/>
        </p:nvSpPr>
        <p:spPr>
          <a:xfrm>
            <a:off x="279400" y="4502150"/>
            <a:ext cx="5359400" cy="392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Il fenomeno per cui un singolo gene determina un certo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numero di caratteri apparentemente non correlati, è conosciuto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come </a:t>
            </a:r>
            <a:r>
              <a:rPr b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pleiotropia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11036300" y="2286000"/>
            <a:ext cx="965200" cy="876300"/>
            <a:chOff x="0" y="0"/>
            <a:chExt cx="965200" cy="876300"/>
          </a:xfrm>
        </p:grpSpPr>
        <p:sp>
          <p:nvSpPr>
            <p:cNvPr id="294" name="Shape 294"/>
            <p:cNvSpPr/>
            <p:nvPr/>
          </p:nvSpPr>
          <p:spPr>
            <a:xfrm>
              <a:off x="0" y="469900"/>
              <a:ext cx="406400" cy="406400"/>
            </a:xfrm>
            <a:prstGeom prst="rect">
              <a:avLst/>
            </a:prstGeom>
            <a:solidFill>
              <a:srgbClr val="FFD9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58800" y="469900"/>
              <a:ext cx="406400" cy="406400"/>
            </a:xfrm>
            <a:prstGeom prst="rect">
              <a:avLst/>
            </a:prstGeom>
            <a:solidFill>
              <a:srgbClr val="94826C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381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969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sp>
        <p:nvSpPr>
          <p:cNvPr id="299" name="Shape 299"/>
          <p:cNvSpPr/>
          <p:nvPr/>
        </p:nvSpPr>
        <p:spPr>
          <a:xfrm>
            <a:off x="6705600" y="4025900"/>
            <a:ext cx="5803900" cy="3505200"/>
          </a:xfrm>
          <a:prstGeom prst="rect">
            <a:avLst/>
          </a:prstGeom>
          <a:solidFill>
            <a:srgbClr val="FFE2BD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" animBg="1" advAuto="0"/>
      <p:bldP spid="299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3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800" y="1282700"/>
            <a:ext cx="13095519" cy="844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-12006" y="6349"/>
            <a:ext cx="130955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L’anemia falciforme illustra molte estensioni dell’analisi mendeliana dell’eredità di un singolo gene</a:t>
            </a:r>
          </a:p>
        </p:txBody>
      </p:sp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564970"/>
            <a:ext cx="2692400" cy="230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6210300"/>
            <a:ext cx="2413156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TAB 3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2300" y="1981200"/>
            <a:ext cx="13767293" cy="60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535694" y="266699"/>
            <a:ext cx="499067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Riassumendo…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7599" y="2825750"/>
            <a:ext cx="1191729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Sebbene molti caratteri nell’uomo si trasmettano chiaramente nelle famiglie, la maggior parte non mostra un modello mendeliano semplice d’eredità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320" y="901699"/>
            <a:ext cx="1049185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L’eredità mendeliana dell’uomo</a:t>
            </a:r>
          </a:p>
        </p:txBody>
      </p:sp>
      <p:sp>
        <p:nvSpPr>
          <p:cNvPr id="220" name="Shape 220"/>
          <p:cNvSpPr/>
          <p:nvPr/>
        </p:nvSpPr>
        <p:spPr>
          <a:xfrm>
            <a:off x="195395" y="5524500"/>
            <a:ext cx="12161705" cy="24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Esistono pochi caratteri governati da un singolo gene nella specie umana e spesso sono la causa di un’anormalità che è disabilitante o sfavorevole per la vita.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  <p:bldP spid="220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tab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10883900" cy="8917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2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70" y="4335262"/>
            <a:ext cx="12263954" cy="540582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56744" y="1663864"/>
            <a:ext cx="12491312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buSzTx/>
              <a:buNone/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Una storia familiare può essere rappresentata e seguita attraverso il cosiddetto </a:t>
            </a:r>
            <a:r>
              <a:rPr>
                <a:solidFill>
                  <a:srgbClr val="FCF92E"/>
                </a:solidFill>
                <a:latin typeface="+mj-lt"/>
                <a:ea typeface="+mj-ea"/>
                <a:cs typeface="+mj-cs"/>
                <a:sym typeface="Franklin Gothic Medium"/>
              </a:rPr>
              <a:t>pedigree</a:t>
            </a:r>
            <a:r>
              <a:t>, cioè un diagramma ordinato delle più importanti caratteristiche genetiche di una famiglia, che risale almeno a entrambe le coppie di nonni e possibilmente per più generazioni possibili.</a:t>
            </a:r>
          </a:p>
        </p:txBody>
      </p:sp>
      <p:sp>
        <p:nvSpPr>
          <p:cNvPr id="226" name="Shape 226"/>
          <p:cNvSpPr/>
          <p:nvPr/>
        </p:nvSpPr>
        <p:spPr>
          <a:xfrm>
            <a:off x="2845637" y="143933"/>
            <a:ext cx="613477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Analisi di pedigree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0" name="2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0596" y="423333"/>
            <a:ext cx="6663608" cy="843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003" y="254000"/>
            <a:ext cx="5778501" cy="884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474919" y="4002616"/>
            <a:ext cx="5350375" cy="2601385"/>
            <a:chOff x="1123551" y="-175683"/>
            <a:chExt cx="5350373" cy="2601383"/>
          </a:xfrm>
        </p:grpSpPr>
        <p:grpSp>
          <p:nvGrpSpPr>
            <p:cNvPr id="237" name="Group 237"/>
            <p:cNvGrpSpPr/>
            <p:nvPr/>
          </p:nvGrpSpPr>
          <p:grpSpPr>
            <a:xfrm>
              <a:off x="1123551" y="723900"/>
              <a:ext cx="4552564" cy="1701801"/>
              <a:chOff x="79182" y="0"/>
              <a:chExt cx="4552562" cy="1701800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861417" y="0"/>
                <a:ext cx="622698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n!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9182" y="723900"/>
                <a:ext cx="1981201" cy="12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SzTx/>
                  <a:buNone/>
                  <a:defRPr sz="6400" b="1">
                    <a:solidFill>
                      <a:srgbClr val="79C126"/>
                    </a:solidFill>
                  </a:defRPr>
                </a:pPr>
                <a:endParaRPr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50217" y="774700"/>
                <a:ext cx="2180035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k! (n-k)!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489810" y="203199"/>
                <a:ext cx="2141936" cy="14986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defTabSz="457200">
                  <a:buSzTx/>
                  <a:buNone/>
                  <a:defRPr sz="4800" b="1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FF891D"/>
                    </a:solidFill>
                  </a:rPr>
                  <a:t>p</a:t>
                </a:r>
                <a:r>
                  <a:rPr baseline="31999"/>
                  <a:t>k</a:t>
                </a:r>
                <a:r>
                  <a:rPr>
                    <a:solidFill>
                      <a:srgbClr val="79FCE2"/>
                    </a:solidFill>
                  </a:rPr>
                  <a:t>q</a:t>
                </a:r>
                <a:r>
                  <a:rPr baseline="31999"/>
                  <a:t>(n-k)</a:t>
                </a: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459794" y="-175684"/>
              <a:ext cx="5014132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77F720"/>
                  </a:solidFill>
                  <a:latin typeface="+mj-lt"/>
                  <a:ea typeface="+mj-ea"/>
                  <a:cs typeface="+mj-cs"/>
                  <a:sym typeface="Franklin Gothic Medium"/>
                </a:defRPr>
              </a:lvl1pPr>
            </a:lstStyle>
            <a:p>
              <a:r>
                <a:t>Estensione binomiale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6026930" y="603249"/>
            <a:ext cx="6604001" cy="2863852"/>
            <a:chOff x="0" y="-57150"/>
            <a:chExt cx="6604000" cy="2863850"/>
          </a:xfrm>
        </p:grpSpPr>
        <p:sp>
          <p:nvSpPr>
            <p:cNvPr id="240" name="Shape 240"/>
            <p:cNvSpPr/>
            <p:nvPr/>
          </p:nvSpPr>
          <p:spPr>
            <a:xfrm>
              <a:off x="1209637" y="-57151"/>
              <a:ext cx="4441404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t>Es: 3 sani-1 malato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876300"/>
              <a:ext cx="6604000" cy="193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SSSM                 </a:t>
              </a:r>
              <a:r>
                <a:rPr>
                  <a:solidFill>
                    <a:srgbClr val="FF931C"/>
                  </a:solidFill>
                </a:rPr>
                <a:t> 3/4</a:t>
              </a:r>
              <a:r>
                <a:t> x3/4x3/4x</a:t>
              </a:r>
              <a:r>
                <a:rPr>
                  <a:solidFill>
                    <a:srgbClr val="4CFADD"/>
                  </a:solidFill>
                </a:rPr>
                <a:t>1/4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SSMS                 3/4 x3/4x1/4x3/4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SMSS                 3/4 x1/4x3/4x3/4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MSSS                 1/4 x3/4x3/4x3/4</a:t>
              </a: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6421034" y="6604000"/>
            <a:ext cx="5593474" cy="1765301"/>
            <a:chOff x="82847" y="0"/>
            <a:chExt cx="5593472" cy="1765300"/>
          </a:xfrm>
        </p:grpSpPr>
        <p:sp>
          <p:nvSpPr>
            <p:cNvPr id="243" name="Shape 243"/>
            <p:cNvSpPr/>
            <p:nvPr/>
          </p:nvSpPr>
          <p:spPr>
            <a:xfrm>
              <a:off x="819447" y="0"/>
              <a:ext cx="622698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4!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13413" y="723900"/>
              <a:ext cx="1981201" cy="12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SzTx/>
                <a:buNone/>
                <a:defRPr sz="6400" b="1">
                  <a:solidFill>
                    <a:srgbClr val="79C126"/>
                  </a:solidFill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82847" y="774700"/>
              <a:ext cx="2248496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3! (4-3)!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20841" y="241300"/>
              <a:ext cx="3355480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(3/4)</a:t>
              </a:r>
              <a:r>
                <a:rPr baseline="31999"/>
                <a:t>3 </a:t>
              </a:r>
              <a:r>
                <a:t>(1/4)</a:t>
              </a:r>
              <a:r>
                <a:rPr baseline="31999"/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7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19100" y="3638550"/>
            <a:ext cx="11709400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Diversamente dai caratteri del pisello esaminati da Mendel, la maggior parte delle caratteristiche umane (altezza, colore dei capelli, colore della pelle, timbro di voce, abilità artistica o atletica,...) non fanno parte della categoria dei caratteri che hanno solo due fenotipi opposti.</a:t>
            </a:r>
          </a:p>
        </p:txBody>
      </p:sp>
      <p:sp>
        <p:nvSpPr>
          <p:cNvPr id="250" name="Shape 250"/>
          <p:cNvSpPr/>
          <p:nvPr/>
        </p:nvSpPr>
        <p:spPr>
          <a:xfrm>
            <a:off x="266700" y="584200"/>
            <a:ext cx="124714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correlazioni complesse fra genotipo e fenotipo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1498600" y="4235450"/>
            <a:ext cx="10448479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Altri caratteri risultarono essere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216"/>
                </a:solidFill>
                <a:latin typeface="+mj-lt"/>
                <a:ea typeface="+mj-ea"/>
                <a:cs typeface="+mj-cs"/>
                <a:sym typeface="Franklin Gothic Medium"/>
              </a:rPr>
              <a:t>multifattoriali</a:t>
            </a:r>
            <a:r>
              <a:t> cioè determinati da due o più fattori, includendo geni multipli che interagiscono l’uno con l’altro oppure uno o più geni che interagiscono con l’ambiente.</a:t>
            </a:r>
          </a:p>
        </p:txBody>
      </p:sp>
      <p:sp>
        <p:nvSpPr>
          <p:cNvPr id="253" name="Shape 253"/>
          <p:cNvSpPr/>
          <p:nvPr/>
        </p:nvSpPr>
        <p:spPr>
          <a:xfrm>
            <a:off x="487139" y="431800"/>
            <a:ext cx="12471401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correlazioni complesse fra genotipo e fenotipo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83689C"/>
      </a:dk1>
      <a:lt1>
        <a:srgbClr val="669C3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894</Words>
  <Application>Microsoft Macintosh PowerPoint</Application>
  <PresentationFormat>Personalizzato</PresentationFormat>
  <Paragraphs>75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White</vt:lpstr>
      <vt:lpstr>Corso di Genetica -Lezione 3-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ESTENSIONI dell’ANALISI MENDELIANA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2- Cenci</dc:title>
  <cp:lastModifiedBy>Giovanni Cenci</cp:lastModifiedBy>
  <cp:revision>7</cp:revision>
  <dcterms:modified xsi:type="dcterms:W3CDTF">2019-03-13T17:40:50Z</dcterms:modified>
</cp:coreProperties>
</file>