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83" r:id="rId12"/>
    <p:sldId id="284" r:id="rId13"/>
    <p:sldId id="267" r:id="rId14"/>
    <p:sldId id="268" r:id="rId15"/>
    <p:sldId id="285" r:id="rId16"/>
    <p:sldId id="286" r:id="rId17"/>
    <p:sldId id="287" r:id="rId18"/>
    <p:sldId id="288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98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8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F2C34FCD-33FD-5440-B18F-CF4AD3EED175}" type="datetimeFigureOut">
              <a:t>05/04/19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97395" y="9080500"/>
            <a:ext cx="413516" cy="379591"/>
          </a:xfrm>
        </p:spPr>
        <p:txBody>
          <a:bodyPr/>
          <a:lstStyle/>
          <a:p>
            <a:fld id="{AD58ACF6-F74C-9348-847C-26DEE51EFC19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</a:t>
            </a:r>
            <a:r>
              <a:rPr lang="it-IT"/>
              <a:t>1</a:t>
            </a:r>
            <a:r>
              <a:t>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235" y="152400"/>
            <a:ext cx="13019576" cy="2095500"/>
          </a:xfrm>
        </p:spPr>
        <p:txBody>
          <a:bodyPr/>
          <a:lstStyle/>
          <a:p>
            <a: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Come il genotipo è correlato</a:t>
            </a:r>
            <a:b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r>
              <a:rPr lang="en-US" sz="5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al fenotipo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7235" y="2005452"/>
            <a:ext cx="12282078" cy="8155505"/>
          </a:xfrm>
        </p:spPr>
        <p:txBody>
          <a:bodyPr/>
          <a:lstStyle/>
          <a:p>
            <a:r>
              <a:rPr lang="en-US" sz="3200">
                <a:latin typeface="Arial"/>
                <a:cs typeface="Arial"/>
              </a:rPr>
              <a:t>Le mutazioni possono avere un effetto sul fenotipo modificando la composizione aminoacidica di una proteina, oppure alterando la quantità di proteina normale prodotta</a:t>
            </a:r>
          </a:p>
          <a:p>
            <a:r>
              <a:rPr lang="en-US" sz="3200">
                <a:latin typeface="Arial"/>
                <a:cs typeface="Arial"/>
              </a:rPr>
              <a:t>È possibile spiegare il diverso effetto fenotipico causato, nello stesso gene, da diverse mutazioni di senso, assumendo che ogni aminoacido in un polipeptide abbia un suo effetto specifico sulla struttura proteica</a:t>
            </a:r>
          </a:p>
          <a:p>
            <a:r>
              <a:rPr lang="en-US" sz="3200">
                <a:latin typeface="Arial"/>
                <a:cs typeface="Arial"/>
              </a:rPr>
              <a:t>Il cambiamento di aminoacidi di tipo differente, posti in posizioni differenti lungo la catena polipeptidica, avrà un effetto diverso sulla funzione della proteina, per cui influenzerà il fenotipo in maniera differente.</a:t>
            </a:r>
          </a:p>
        </p:txBody>
      </p:sp>
    </p:spTree>
    <p:extLst>
      <p:ext uri="{BB962C8B-B14F-4D97-AF65-F5344CB8AC3E}">
        <p14:creationId xmlns:p14="http://schemas.microsoft.com/office/powerpoint/2010/main" val="1676574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8527" y="84482"/>
            <a:ext cx="11436033" cy="2425665"/>
          </a:xfrm>
        </p:spPr>
        <p:txBody>
          <a:bodyPr>
            <a:noAutofit/>
          </a:bodyPr>
          <a:lstStyle/>
          <a:p>
            <a:pPr algn="l"/>
            <a:r>
              <a:rPr lang="en-US" sz="4600">
                <a:solidFill>
                  <a:srgbClr val="1FFF66"/>
                </a:solidFill>
                <a:latin typeface="Arial"/>
                <a:cs typeface="Arial"/>
              </a:rPr>
              <a:t>Il rapporto di dominanza tra gli alleli dipende dal rapporto tra funzione proteica e fenotipo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L’ipotesi “un gene, un polipeptide” aiuta a spiegare il rapporto di dominanza tra due alleli di un gene in un organismo diploide.</a:t>
            </a:r>
          </a:p>
          <a:p>
            <a:r>
              <a:rPr lang="en-US">
                <a:latin typeface="Arial"/>
                <a:cs typeface="Arial"/>
              </a:rPr>
              <a:t>il fenotipo dipende dall’attività della proteina, e l’attività della proteina varia con l’allele; un allele alternativo può cambiare la sequenza aminoacidica o la quantità di proteina prodotta.</a:t>
            </a:r>
          </a:p>
        </p:txBody>
      </p:sp>
    </p:spTree>
    <p:extLst>
      <p:ext uri="{BB962C8B-B14F-4D97-AF65-F5344CB8AC3E}">
        <p14:creationId xmlns:p14="http://schemas.microsoft.com/office/powerpoint/2010/main" val="381600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90596"/>
            <a:ext cx="12736896" cy="1625600"/>
          </a:xfrm>
        </p:spPr>
        <p:txBody>
          <a:bodyPr>
            <a:noAutofit/>
          </a:bodyPr>
          <a:lstStyle/>
          <a:p>
            <a:r>
              <a:rPr lang="en-US" sz="4600" b="1">
                <a:solidFill>
                  <a:srgbClr val="FF6600"/>
                </a:solidFill>
                <a:latin typeface="Arial"/>
                <a:cs typeface="Arial"/>
              </a:rPr>
              <a:t>Gli alleli che producono proteine non funzionali</a:t>
            </a:r>
            <a:br>
              <a:rPr lang="en-US" sz="4600" b="1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US" sz="4600" b="1">
                <a:solidFill>
                  <a:srgbClr val="FF6600"/>
                </a:solidFill>
                <a:latin typeface="Arial"/>
                <a:cs typeface="Arial"/>
              </a:rPr>
              <a:t>di solito sono recessivi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Le mutazioni che distruggono la funzione della proteina codificata dall’allele selvatico sono conosciute come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mutazioni nulle</a:t>
            </a:r>
            <a:r>
              <a:rPr lang="en-US">
                <a:latin typeface="Arial"/>
                <a:cs typeface="Arial"/>
              </a:rPr>
              <a:t>, o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alleli nulli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lvl="1">
              <a:buFont typeface="Wingdings" charset="2"/>
              <a:buChar char="ü"/>
            </a:pPr>
            <a:r>
              <a:rPr lang="en-US" sz="3400">
                <a:latin typeface="Arial"/>
                <a:cs typeface="Arial"/>
              </a:rPr>
              <a:t>Impediscono la sintesi della proteina, oppure promuovono la sintesi di una proteina incapace di svolgere qualsiasi funzione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Una </a:t>
            </a:r>
            <a:r>
              <a:rPr lang="en-US">
                <a:solidFill>
                  <a:srgbClr val="1FFF66"/>
                </a:solidFill>
                <a:latin typeface="Arial"/>
                <a:cs typeface="Arial"/>
              </a:rPr>
              <a:t>mutazione ipomorfa </a:t>
            </a:r>
            <a:r>
              <a:rPr lang="en-US">
                <a:latin typeface="Arial"/>
                <a:cs typeface="Arial"/>
              </a:rPr>
              <a:t>determina la produzione di molta meno proteina, oppure di una proteina con una funzionalità molto debole ma rivelabile</a:t>
            </a:r>
          </a:p>
          <a:p>
            <a:pPr lvl="1">
              <a:buFont typeface="Wingdings" charset="2"/>
              <a:buChar char="ü"/>
            </a:pPr>
            <a:r>
              <a:rPr lang="en-US" sz="3100">
                <a:latin typeface="Arial"/>
                <a:cs typeface="Arial"/>
              </a:rPr>
              <a:t>In un eterozigote </a:t>
            </a:r>
            <a:r>
              <a:rPr lang="en-US" sz="3100" i="1">
                <a:latin typeface="Arial"/>
                <a:cs typeface="Arial"/>
              </a:rPr>
              <a:t>B+/ b</a:t>
            </a:r>
            <a:r>
              <a:rPr lang="en-US" sz="3100">
                <a:latin typeface="Arial"/>
                <a:cs typeface="Arial"/>
              </a:rPr>
              <a:t>, dove b è un allele ipomorfo recessivo rispetto all’allele selvatico </a:t>
            </a:r>
            <a:r>
              <a:rPr lang="en-US" sz="3100" i="1">
                <a:latin typeface="Arial"/>
                <a:cs typeface="Arial"/>
              </a:rPr>
              <a:t>B+</a:t>
            </a:r>
            <a:r>
              <a:rPr lang="en-US" sz="3100">
                <a:latin typeface="Arial"/>
                <a:cs typeface="Arial"/>
              </a:rPr>
              <a:t>, la quantità di proteina funzionale sarà maggiore della metà della quantità presente in una cellula </a:t>
            </a:r>
            <a:r>
              <a:rPr lang="bg-BG" sz="3100" i="1">
                <a:latin typeface="Arial"/>
                <a:cs typeface="Arial"/>
              </a:rPr>
              <a:t>B+/B</a:t>
            </a:r>
            <a:r>
              <a:rPr lang="bg-BG" sz="3100">
                <a:latin typeface="Arial"/>
                <a:cs typeface="Arial"/>
              </a:rPr>
              <a:t>+</a:t>
            </a:r>
            <a:endParaRPr lang="en-US" sz="3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2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100" y="1739900"/>
            <a:ext cx="7175500" cy="648057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383907" y="464349"/>
            <a:ext cx="109982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sz="5400">
                <a:solidFill>
                  <a:srgbClr val="FF6600"/>
                </a:solidFill>
                <a:latin typeface="Arial"/>
                <a:cs typeface="Arial"/>
              </a:rPr>
              <a:t>Mutazioni nulle (amorfe) e ipomorfe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271" y="3524746"/>
            <a:ext cx="8781364" cy="58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78976" y="0"/>
            <a:ext cx="10845800" cy="305831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La dominanza incompleta si può generare quando un fenotipo varia in proporzione alla quantità di proteina funzionale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750" y="1524000"/>
            <a:ext cx="4127500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523375" y="438150"/>
            <a:ext cx="476425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Aploinsufficienza</a:t>
            </a:r>
          </a:p>
        </p:txBody>
      </p:sp>
      <p:sp>
        <p:nvSpPr>
          <p:cNvPr id="177" name="Shape 177"/>
          <p:cNvSpPr/>
          <p:nvPr/>
        </p:nvSpPr>
        <p:spPr>
          <a:xfrm>
            <a:off x="2189435" y="6318250"/>
            <a:ext cx="769883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Un  allele selvatico non fornisce una quantità sufficiente di prodotto genico (mutazione </a:t>
            </a:r>
            <a:r>
              <a:rPr i="1"/>
              <a:t>T </a:t>
            </a:r>
            <a:r>
              <a:t>in topo)</a:t>
            </a:r>
          </a:p>
        </p:txBody>
      </p:sp>
    </p:spTree>
    <p:extLst>
      <p:ext uri="{BB962C8B-B14F-4D97-AF65-F5344CB8AC3E}">
        <p14:creationId xmlns:p14="http://schemas.microsoft.com/office/powerpoint/2010/main" val="2451283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644650"/>
            <a:ext cx="5261955" cy="50534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557437" y="514350"/>
            <a:ext cx="818202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CEE54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Mutazioni dominanti negative</a:t>
            </a:r>
          </a:p>
        </p:txBody>
      </p:sp>
      <p:pic>
        <p:nvPicPr>
          <p:cNvPr id="18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412" y="2528921"/>
            <a:ext cx="5261955" cy="3284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Alcuni alleli codificano per delle subunità di multimeri,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che inibiscono l’attività delle subunità prodotte dagli alleli</a:t>
            </a:r>
          </a:p>
          <a:p>
            <a:pPr algn="l" defTabSz="457200">
              <a:defRPr sz="35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normali (i.e. mutazione </a:t>
            </a:r>
            <a:r>
              <a:rPr i="1"/>
              <a:t>Kinky</a:t>
            </a:r>
            <a:r>
              <a:t> in topo)</a:t>
            </a:r>
          </a:p>
        </p:txBody>
      </p:sp>
    </p:spTree>
    <p:extLst>
      <p:ext uri="{BB962C8B-B14F-4D97-AF65-F5344CB8AC3E}">
        <p14:creationId xmlns:p14="http://schemas.microsoft.com/office/powerpoint/2010/main" val="4695445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>
                <a:latin typeface="Arial"/>
                <a:cs typeface="Arial"/>
              </a:rPr>
              <a:t>Impiego della mutagenesi per analizzare i processi biologici</a:t>
            </a:r>
            <a:br>
              <a:rPr lang="en-US" sz="6000">
                <a:latin typeface="Arial"/>
                <a:cs typeface="Arial"/>
              </a:rPr>
            </a:br>
            <a:r>
              <a:rPr lang="en-US" sz="6000">
                <a:latin typeface="Arial"/>
                <a:cs typeface="Arial"/>
              </a:rPr>
              <a:t>- </a:t>
            </a:r>
            <a:r>
              <a:rPr lang="en-US" sz="6000">
                <a:solidFill>
                  <a:srgbClr val="FF6600"/>
                </a:solidFill>
                <a:latin typeface="Arial"/>
                <a:cs typeface="Arial"/>
              </a:rPr>
              <a:t>La dissezione genetica</a:t>
            </a:r>
            <a:r>
              <a:rPr lang="en-US" sz="6000">
                <a:latin typeface="Arial"/>
                <a:cs typeface="Arial"/>
              </a:rPr>
              <a:t>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774208"/>
            <a:ext cx="11704320" cy="6818537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 genetisti possono utilizzare le mutazioni per dissezionare complicati processi biologici e individuare le loro componenti proteiche. </a:t>
            </a:r>
          </a:p>
          <a:p>
            <a:r>
              <a:rPr lang="en-US">
                <a:latin typeface="Arial"/>
                <a:cs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</a:p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Successivamente, i ricercatori vanno a vedere cosa succede quando la cellula o l’organismo tenta di portare a termine un processo biologico in assenza della proteina eliminata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5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32" y="493853"/>
            <a:ext cx="8794800" cy="63924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32" y="2550241"/>
            <a:ext cx="8794800" cy="72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2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66700" y="2997200"/>
            <a:ext cx="124587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Cosa ci dicono le mutazioni</a:t>
            </a:r>
          </a:p>
          <a:p>
            <a: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sulla funzione genica</a:t>
            </a:r>
          </a:p>
        </p:txBody>
      </p:sp>
    </p:spTree>
    <p:extLst>
      <p:ext uri="{BB962C8B-B14F-4D97-AF65-F5344CB8AC3E}">
        <p14:creationId xmlns:p14="http://schemas.microsoft.com/office/powerpoint/2010/main" val="88836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7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482600"/>
            <a:ext cx="76835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9156700" y="8674100"/>
            <a:ext cx="151916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2F2A2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F2A2B"/>
                </a:solidFill>
              </a:rPr>
              <a:t>Garrod</a:t>
            </a:r>
          </a:p>
        </p:txBody>
      </p:sp>
    </p:spTree>
    <p:extLst>
      <p:ext uri="{BB962C8B-B14F-4D97-AF65-F5344CB8AC3E}">
        <p14:creationId xmlns:p14="http://schemas.microsoft.com/office/powerpoint/2010/main" val="175726478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7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781" y="1572921"/>
            <a:ext cx="10017704" cy="845243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-1244600" y="125121"/>
            <a:ext cx="146812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L’ipotesi un gene, un enzima</a:t>
            </a:r>
          </a:p>
        </p:txBody>
      </p:sp>
      <p:sp>
        <p:nvSpPr>
          <p:cNvPr id="187" name="Shape 187"/>
          <p:cNvSpPr/>
          <p:nvPr/>
        </p:nvSpPr>
        <p:spPr>
          <a:xfrm>
            <a:off x="5911435" y="3902644"/>
            <a:ext cx="5254974" cy="28801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94377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7.2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594" y="1819217"/>
            <a:ext cx="10071905" cy="804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03200" y="65106"/>
            <a:ext cx="1197610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Arial Narrow"/>
                <a:cs typeface="Arial Narrow"/>
              </a:rPr>
              <a:t>I geni specificano l’identità e l’ordine</a:t>
            </a:r>
          </a:p>
          <a:p>
            <a:pPr>
              <a:defRPr sz="4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Arial Narrow"/>
                <a:cs typeface="Arial Narrow"/>
              </a:rPr>
              <a:t>degli aminoacidi nella catena polipeptidica</a:t>
            </a:r>
          </a:p>
        </p:txBody>
      </p:sp>
    </p:spTree>
    <p:extLst>
      <p:ext uri="{BB962C8B-B14F-4D97-AF65-F5344CB8AC3E}">
        <p14:creationId xmlns:p14="http://schemas.microsoft.com/office/powerpoint/2010/main" val="42061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7.21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1524000"/>
            <a:ext cx="11874500" cy="414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61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7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2044143"/>
            <a:ext cx="11201400" cy="784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69900" y="-9426"/>
            <a:ext cx="120523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chemeClr val="tx1"/>
                </a:solidFill>
                <a:latin typeface="Arial"/>
                <a:cs typeface="Arial"/>
              </a:rPr>
              <a:t>Il compito principale della maggior parte dei </a:t>
            </a:r>
            <a:r>
              <a:rPr sz="4000">
                <a:solidFill>
                  <a:srgbClr val="FF6600"/>
                </a:solidFill>
                <a:latin typeface="Arial"/>
                <a:cs typeface="Arial"/>
              </a:rPr>
              <a:t>geni</a:t>
            </a:r>
            <a:r>
              <a:rPr sz="4000">
                <a:solidFill>
                  <a:schemeClr val="tx1"/>
                </a:solidFill>
                <a:latin typeface="Arial"/>
                <a:cs typeface="Arial"/>
              </a:rPr>
              <a:t> è di specificare la sequenza aminoacidica di un </a:t>
            </a:r>
            <a:r>
              <a:rPr sz="4000">
                <a:solidFill>
                  <a:srgbClr val="FF6600"/>
                </a:solidFill>
                <a:latin typeface="Arial"/>
                <a:cs typeface="Arial"/>
              </a:rPr>
              <a:t>polipeptide</a:t>
            </a:r>
          </a:p>
        </p:txBody>
      </p:sp>
      <p:sp>
        <p:nvSpPr>
          <p:cNvPr id="196" name="Shape 196"/>
          <p:cNvSpPr/>
          <p:nvPr/>
        </p:nvSpPr>
        <p:spPr>
          <a:xfrm>
            <a:off x="9656655" y="2044143"/>
            <a:ext cx="24464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42A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400" i="1"/>
              <a:t>Ingram</a:t>
            </a:r>
            <a:r>
              <a:rPr lang="it-IT" sz="2400" i="1"/>
              <a:t> (anni 50)</a:t>
            </a:r>
            <a:endParaRPr sz="2400" i="1"/>
          </a:p>
        </p:txBody>
      </p:sp>
    </p:spTree>
    <p:extLst>
      <p:ext uri="{BB962C8B-B14F-4D97-AF65-F5344CB8AC3E}">
        <p14:creationId xmlns:p14="http://schemas.microsoft.com/office/powerpoint/2010/main" val="17267466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7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1600"/>
            <a:ext cx="133477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90200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1130300"/>
            <a:ext cx="9372600" cy="858544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0800" y="-182304"/>
            <a:ext cx="123952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cs typeface="Arial"/>
              </a:rPr>
              <a:t>Alcune proteine sono costituite da più</a:t>
            </a:r>
          </a:p>
          <a:p>
            <a:pPr>
              <a:defRPr sz="4800">
                <a:solidFill>
                  <a:srgbClr val="94E3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chemeClr val="tx1"/>
                </a:solidFill>
                <a:latin typeface="Arial"/>
                <a:cs typeface="Arial"/>
              </a:rPr>
              <a:t>di un polipeptide</a:t>
            </a:r>
          </a:p>
        </p:txBody>
      </p:sp>
    </p:spTree>
    <p:extLst>
      <p:ext uri="{BB962C8B-B14F-4D97-AF65-F5344CB8AC3E}">
        <p14:creationId xmlns:p14="http://schemas.microsoft.com/office/powerpoint/2010/main" val="12880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516</Words>
  <Application>Microsoft Macintosh PowerPoint</Application>
  <PresentationFormat>Personalizzato</PresentationFormat>
  <Paragraphs>37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Corso di Genetica -Lezione 11-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Come il genotipo è correlato al fenotipo</vt:lpstr>
      <vt:lpstr>Il rapporto di dominanza tra gli alleli dipende dal rapporto tra funzione proteica e fenotipo</vt:lpstr>
      <vt:lpstr>Gli alleli che producono proteine non funzionali di solito sono recessivi</vt:lpstr>
      <vt:lpstr>Presentazione di PowerPoint</vt:lpstr>
      <vt:lpstr>Presentazione di PowerPoint</vt:lpstr>
      <vt:lpstr>Presentazione di PowerPoint</vt:lpstr>
      <vt:lpstr>Presentazione di PowerPoint</vt:lpstr>
      <vt:lpstr>Impiego della mutagenesi per analizzare i processi biologici - La dissezione genetica-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12- Cenci</dc:title>
  <cp:lastModifiedBy>Giovanni Cenci</cp:lastModifiedBy>
  <cp:revision>24</cp:revision>
  <dcterms:modified xsi:type="dcterms:W3CDTF">2019-04-05T16:41:14Z</dcterms:modified>
</cp:coreProperties>
</file>