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5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75" r:id="rId24"/>
    <p:sldId id="276" r:id="rId25"/>
    <p:sldId id="281" r:id="rId26"/>
    <p:sldId id="282" r:id="rId27"/>
    <p:sldId id="283" r:id="rId28"/>
    <p:sldId id="297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8" r:id="rId4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64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o_di_Microsoft_Word1.docx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t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t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4" Type="http://schemas.openxmlformats.org/officeDocument/2006/relationships/image" Target="../media/image11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4" Type="http://schemas.openxmlformats.org/officeDocument/2006/relationships/image" Target="../media/image17.tif"/><Relationship Id="rId5" Type="http://schemas.openxmlformats.org/officeDocument/2006/relationships/image" Target="../media/image18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800" y="1382517"/>
            <a:ext cx="8636000" cy="7253483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2201304" y="133350"/>
            <a:ext cx="777460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Analisi delle tetradi in lievito</a:t>
            </a:r>
          </a:p>
        </p:txBody>
      </p:sp>
      <p:sp>
        <p:nvSpPr>
          <p:cNvPr id="265" name="Shape 265"/>
          <p:cNvSpPr/>
          <p:nvPr/>
        </p:nvSpPr>
        <p:spPr>
          <a:xfrm>
            <a:off x="4524501" y="8661400"/>
            <a:ext cx="514904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Tetradi non ordinate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4584700" y="850900"/>
            <a:ext cx="422329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thr arg X thr</a:t>
            </a:r>
            <a:r>
              <a:rPr baseline="31999"/>
              <a:t>+</a:t>
            </a:r>
            <a:r>
              <a:t> arg</a:t>
            </a:r>
            <a:r>
              <a:rPr baseline="31999"/>
              <a:t>+</a:t>
            </a:r>
          </a:p>
        </p:txBody>
      </p:sp>
      <p:pic>
        <p:nvPicPr>
          <p:cNvPr id="307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2265170" y="5968999"/>
            <a:ext cx="11630532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Mappare thr e arg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un gene alla volta selezionando 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09" name="Shape 309"/>
          <p:cNvSpPr/>
          <p:nvPr/>
        </p:nvSpPr>
        <p:spPr>
          <a:xfrm>
            <a:off x="36830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515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8585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961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7607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622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591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259329" y="8117575"/>
            <a:ext cx="5048386" cy="1143002"/>
            <a:chOff x="1873114" y="7861028"/>
            <a:chExt cx="5048386" cy="1143002"/>
          </a:xfrm>
        </p:grpSpPr>
        <p:sp>
          <p:nvSpPr>
            <p:cNvPr id="317" name="Shape 317"/>
            <p:cNvSpPr/>
            <p:nvPr/>
          </p:nvSpPr>
          <p:spPr>
            <a:xfrm>
              <a:off x="3035300" y="8407129"/>
              <a:ext cx="3886200" cy="254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873114" y="7861028"/>
              <a:ext cx="4855966" cy="11430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 1/2 (16+2+2+1)</a:t>
              </a:r>
            </a:p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105</a:t>
              </a:r>
            </a:p>
          </p:txBody>
        </p:sp>
      </p:grpSp>
      <p:sp>
        <p:nvSpPr>
          <p:cNvPr id="319" name="Shape 319"/>
          <p:cNvSpPr/>
          <p:nvPr/>
        </p:nvSpPr>
        <p:spPr>
          <a:xfrm>
            <a:off x="7788401" y="8278283"/>
            <a:ext cx="3236790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10 um  </a:t>
            </a:r>
          </a:p>
        </p:txBody>
      </p:sp>
      <p:sp>
        <p:nvSpPr>
          <p:cNvPr id="320" name="Shape 320"/>
          <p:cNvSpPr/>
          <p:nvPr/>
        </p:nvSpPr>
        <p:spPr>
          <a:xfrm>
            <a:off x="1765300" y="8261350"/>
            <a:ext cx="1299717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77BB41"/>
                </a:solidFill>
              </a:rPr>
              <a:t>C-thr=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4584700" y="850900"/>
            <a:ext cx="422329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thr arg X thr</a:t>
            </a:r>
            <a:r>
              <a:rPr baseline="31999"/>
              <a:t>+</a:t>
            </a:r>
            <a:r>
              <a:t> arg</a:t>
            </a:r>
            <a:r>
              <a:rPr baseline="31999"/>
              <a:t>+</a:t>
            </a:r>
          </a:p>
        </p:txBody>
      </p:sp>
      <p:pic>
        <p:nvPicPr>
          <p:cNvPr id="324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487170" y="6038850"/>
            <a:ext cx="11630532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Mappare </a:t>
            </a:r>
            <a:r>
              <a:rPr>
                <a:solidFill>
                  <a:srgbClr val="FFFFFF"/>
                </a:solidFill>
              </a:rPr>
              <a:t>thr</a:t>
            </a:r>
            <a:r>
              <a:t> e </a:t>
            </a:r>
            <a:r>
              <a:rPr>
                <a:solidFill>
                  <a:srgbClr val="FFFFFF"/>
                </a:solidFill>
              </a:rPr>
              <a:t>arg</a:t>
            </a:r>
            <a:r>
              <a:t>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un gene alla volta selezionando 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26" name="Shape 326"/>
          <p:cNvSpPr/>
          <p:nvPr/>
        </p:nvSpPr>
        <p:spPr>
          <a:xfrm>
            <a:off x="4140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1689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0083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8089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61214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707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2425700" y="8559800"/>
            <a:ext cx="35687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34" name="Shape 334"/>
          <p:cNvSpPr/>
          <p:nvPr/>
        </p:nvSpPr>
        <p:spPr>
          <a:xfrm>
            <a:off x="622300" y="7937500"/>
            <a:ext cx="5418288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1/2 (11+2+2+1)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           105</a:t>
            </a:r>
          </a:p>
        </p:txBody>
      </p:sp>
      <p:sp>
        <p:nvSpPr>
          <p:cNvPr id="335" name="Shape 335"/>
          <p:cNvSpPr/>
          <p:nvPr/>
        </p:nvSpPr>
        <p:spPr>
          <a:xfrm>
            <a:off x="7928100" y="8229600"/>
            <a:ext cx="397100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7,6 um  </a:t>
            </a:r>
          </a:p>
        </p:txBody>
      </p:sp>
      <p:sp>
        <p:nvSpPr>
          <p:cNvPr id="336" name="Shape 336"/>
          <p:cNvSpPr/>
          <p:nvPr/>
        </p:nvSpPr>
        <p:spPr>
          <a:xfrm>
            <a:off x="457200" y="8229600"/>
            <a:ext cx="165403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77BB41"/>
                </a:solidFill>
              </a:rPr>
              <a:t>C-arg=</a:t>
            </a:r>
          </a:p>
        </p:txBody>
      </p:sp>
      <p:sp>
        <p:nvSpPr>
          <p:cNvPr id="337" name="Shape 337"/>
          <p:cNvSpPr/>
          <p:nvPr/>
        </p:nvSpPr>
        <p:spPr>
          <a:xfrm>
            <a:off x="90551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4584700" y="850900"/>
            <a:ext cx="422329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thr arg X thr</a:t>
            </a:r>
            <a:r>
              <a:rPr baseline="31999"/>
              <a:t>+</a:t>
            </a:r>
            <a:r>
              <a:t> arg</a:t>
            </a:r>
            <a:r>
              <a:rPr baseline="31999"/>
              <a:t>+</a:t>
            </a:r>
          </a:p>
        </p:txBody>
      </p:sp>
      <p:pic>
        <p:nvPicPr>
          <p:cNvPr id="340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487170" y="6038850"/>
            <a:ext cx="6639492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Distanza thr arg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le classi </a:t>
            </a:r>
            <a:r>
              <a:rPr>
                <a:solidFill>
                  <a:srgbClr val="F5EC00"/>
                </a:solidFill>
              </a:rPr>
              <a:t>NPD</a:t>
            </a:r>
            <a:r>
              <a:t> e </a:t>
            </a:r>
            <a:r>
              <a:rPr>
                <a:solidFill>
                  <a:srgbClr val="3EFDF3"/>
                </a:solidFill>
              </a:rPr>
              <a:t>T</a:t>
            </a:r>
          </a:p>
        </p:txBody>
      </p:sp>
      <p:sp>
        <p:nvSpPr>
          <p:cNvPr id="342" name="Shape 342"/>
          <p:cNvSpPr/>
          <p:nvPr/>
        </p:nvSpPr>
        <p:spPr>
          <a:xfrm>
            <a:off x="45974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425700" y="8559800"/>
            <a:ext cx="5473700" cy="254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45" name="Shape 345"/>
          <p:cNvSpPr/>
          <p:nvPr/>
        </p:nvSpPr>
        <p:spPr>
          <a:xfrm>
            <a:off x="1130300" y="7626350"/>
            <a:ext cx="686657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(2+1) +1/2 (16+11+2)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                  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                   105</a:t>
            </a:r>
          </a:p>
        </p:txBody>
      </p:sp>
      <p:sp>
        <p:nvSpPr>
          <p:cNvPr id="346" name="Shape 346"/>
          <p:cNvSpPr/>
          <p:nvPr/>
        </p:nvSpPr>
        <p:spPr>
          <a:xfrm>
            <a:off x="8167645" y="8229600"/>
            <a:ext cx="4310344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16,7 um  </a:t>
            </a:r>
          </a:p>
        </p:txBody>
      </p:sp>
      <p:sp>
        <p:nvSpPr>
          <p:cNvPr id="347" name="Shape 347"/>
          <p:cNvSpPr/>
          <p:nvPr/>
        </p:nvSpPr>
        <p:spPr>
          <a:xfrm>
            <a:off x="50800" y="8115300"/>
            <a:ext cx="2106655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thr-arg=</a:t>
            </a:r>
          </a:p>
        </p:txBody>
      </p:sp>
      <p:sp>
        <p:nvSpPr>
          <p:cNvPr id="348" name="Shape 348"/>
          <p:cNvSpPr/>
          <p:nvPr/>
        </p:nvSpPr>
        <p:spPr>
          <a:xfrm>
            <a:off x="56261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6604000" y="32131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75819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86106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pic>
        <p:nvPicPr>
          <p:cNvPr id="35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2900" y="6538674"/>
            <a:ext cx="4800601" cy="1106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5.23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4200" y="2908300"/>
            <a:ext cx="9410700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747707" y="738716"/>
            <a:ext cx="950938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Costituzione della mappa genetica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474895"/>
              </p:ext>
            </p:extLst>
          </p:nvPr>
        </p:nvGraphicFramePr>
        <p:xfrm>
          <a:off x="2120886" y="2347406"/>
          <a:ext cx="8345757" cy="436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o" r:id="rId4" imgW="6223000" imgH="3251200" progId="Word.Document.12">
                  <p:embed/>
                </p:oleObj>
              </mc:Choice>
              <mc:Fallback>
                <p:oleObj name="Documento" r:id="rId4" imgW="6223000" imgH="325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886" y="2347406"/>
                        <a:ext cx="8345757" cy="4360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050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30" y="2476500"/>
            <a:ext cx="10020670" cy="48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396651" y="374061"/>
            <a:ext cx="1202353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/>
              <a:t>La presenza di macchie gemelle suggerisce che il crossing over può avvenire anche durante la mitosi</a:t>
            </a:r>
          </a:p>
        </p:txBody>
      </p:sp>
      <p:sp>
        <p:nvSpPr>
          <p:cNvPr id="2" name="Rettangolo 1"/>
          <p:cNvSpPr/>
          <p:nvPr/>
        </p:nvSpPr>
        <p:spPr>
          <a:xfrm>
            <a:off x="4757394" y="2476500"/>
            <a:ext cx="3207474" cy="480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5.2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1550" y="1271487"/>
            <a:ext cx="11093553" cy="360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5.25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4866" y="4862613"/>
            <a:ext cx="10196833" cy="479362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3236453" y="162983"/>
            <a:ext cx="653189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crossing over mitotico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D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381000"/>
            <a:ext cx="11023600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D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900" y="4112525"/>
            <a:ext cx="9807742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enetica e società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-317500"/>
            <a:ext cx="11518900" cy="11203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6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0" y="469900"/>
            <a:ext cx="7378700" cy="8813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28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776" y="1231900"/>
            <a:ext cx="10801124" cy="623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3165601" y="7620000"/>
            <a:ext cx="409749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Tetradi ordinate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fase1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7747000" cy="9400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40330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ase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-457200"/>
            <a:ext cx="11950700" cy="1066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908979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fas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190500"/>
            <a:ext cx="8957644" cy="937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4956301" y="6883400"/>
            <a:ext cx="49326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t>A</a:t>
            </a:r>
          </a:p>
        </p:txBody>
      </p:sp>
      <p:sp>
        <p:nvSpPr>
          <p:cNvPr id="203" name="Shape 203"/>
          <p:cNvSpPr/>
          <p:nvPr/>
        </p:nvSpPr>
        <p:spPr>
          <a:xfrm>
            <a:off x="4956301" y="7505700"/>
            <a:ext cx="982969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r>
              <a:t>a/A</a:t>
            </a:r>
          </a:p>
        </p:txBody>
      </p:sp>
      <p:sp>
        <p:nvSpPr>
          <p:cNvPr id="204" name="Shape 204"/>
          <p:cNvSpPr/>
          <p:nvPr/>
        </p:nvSpPr>
        <p:spPr>
          <a:xfrm>
            <a:off x="6505701" y="4533900"/>
            <a:ext cx="1428988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Testo</a:t>
            </a:r>
          </a:p>
        </p:txBody>
      </p:sp>
      <p:sp>
        <p:nvSpPr>
          <p:cNvPr id="205" name="Shape 205"/>
          <p:cNvSpPr/>
          <p:nvPr/>
        </p:nvSpPr>
        <p:spPr>
          <a:xfrm>
            <a:off x="4956301" y="8369300"/>
            <a:ext cx="49326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77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6.20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1549400"/>
            <a:ext cx="7239000" cy="601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94068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38084" y="1574200"/>
            <a:ext cx="12763516" cy="6438901"/>
            <a:chOff x="0" y="0"/>
            <a:chExt cx="12763514" cy="6438900"/>
          </a:xfrm>
        </p:grpSpPr>
        <p:pic>
          <p:nvPicPr>
            <p:cNvPr id="191" name="6.20 3-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16546" y="969370"/>
              <a:ext cx="6046969" cy="4513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6.20c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02175" cy="643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167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812800" y="3579837"/>
            <a:ext cx="11366500" cy="2949525"/>
          </a:xfrm>
          <a:prstGeom prst="rect">
            <a:avLst/>
          </a:prstGeom>
          <a:ln w="50800">
            <a:solidFill>
              <a:srgbClr val="71E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rPr>
                <a:solidFill>
                  <a:srgbClr val="FFFFFF"/>
                </a:solidFill>
              </a:rPr>
              <a:t>Il modello di ricombinazione di tipo riparativo ha cominciato a essere accreditato perché spiegava molti dei dati ottenuti fino allora in studi genetici e molecolari, e poiché spiegava le cinque proprietà della ricombinazione, dedotte dagli esperimenti d’incrocio: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93677" y="8450067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9587640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88900" y="393521"/>
            <a:ext cx="12915900" cy="896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 Gli omologhi si rompono, si scambiano materiale e si ricongiungono.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D5FD"/>
                </a:solidFill>
              </a:rPr>
              <a:t>2. Rottura e riparazione creano prodotti reciproci di ricombinazione.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 Gli eventi di ricombinazione possono avvenire ovunque lungo la molecola di DNA.</a:t>
            </a:r>
          </a:p>
          <a:p>
            <a:pPr algn="l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La precisione nello scambio, senza guadagno, né perdita di coppie di nucleotidi, previene l’introduzione di mutazioni durante il processo.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</a:rPr>
              <a:t>5.</a:t>
            </a:r>
            <a:r>
              <a:t> </a:t>
            </a:r>
            <a:r>
              <a:rPr>
                <a:solidFill>
                  <a:srgbClr val="FF0000"/>
                </a:solidFill>
              </a:rPr>
              <a:t>La </a:t>
            </a:r>
            <a:r>
              <a:rPr b="1">
                <a:solidFill>
                  <a:srgbClr val="FF0000"/>
                </a:solidFill>
              </a:rPr>
              <a:t>conversione genica</a:t>
            </a:r>
            <a:r>
              <a:rPr b="1">
                <a:solidFill>
                  <a:srgbClr val="FFFFFF"/>
                </a:solidFill>
              </a:rPr>
              <a:t>,</a:t>
            </a:r>
            <a:r>
              <a:rPr>
                <a:solidFill>
                  <a:srgbClr val="FFFFFF"/>
                </a:solidFill>
              </a:rPr>
              <a:t> in cui piccoli segmenti d’informazioni si trasferiscono da un cromosoma omologo all’altro, può dare origine, nella progenie, ad un rapporto diverso dall’atteso 1:1 nella frequenza di due alleli differenti. Il 50% degli eventi di conversione genica è associato al crossing-over tra marcatori fiancheggianti, mentre il rimanente 50% non è associato ad eventi di scambio.</a:t>
            </a:r>
          </a:p>
        </p:txBody>
      </p:sp>
    </p:spTree>
    <p:extLst>
      <p:ext uri="{BB962C8B-B14F-4D97-AF65-F5344CB8AC3E}">
        <p14:creationId xmlns:p14="http://schemas.microsoft.com/office/powerpoint/2010/main" val="4121795584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6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8030" y="1122597"/>
            <a:ext cx="6633146" cy="862073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683353" y="107950"/>
            <a:ext cx="895012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ricombinazione illegittima</a:t>
            </a:r>
          </a:p>
        </p:txBody>
      </p:sp>
    </p:spTree>
    <p:extLst>
      <p:ext uri="{BB962C8B-B14F-4D97-AF65-F5344CB8AC3E}">
        <p14:creationId xmlns:p14="http://schemas.microsoft.com/office/powerpoint/2010/main" val="105392974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44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Mappatura Genetica di Caratteri Mendeliani</a:t>
            </a:r>
            <a:r>
              <a:rPr lang="it-IT">
                <a:solidFill>
                  <a:srgbClr val="FF0000"/>
                </a:solidFill>
              </a:rPr>
              <a:t> Umani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334433" y="1934632"/>
            <a:ext cx="12335934" cy="7431686"/>
          </a:xfrm>
          <a:prstGeom prst="rect">
            <a:avLst/>
          </a:prstGeom>
        </p:spPr>
        <p:txBody>
          <a:bodyPr/>
          <a:lstStyle/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localizzare i geni responsabili di una particolare malattia o di qualsiasi carattere fenotipico, abbiamo ancora bisogno di una mappa genetica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é importante scoprire la posizione cromosomica del gene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Identificare una serie di casi clinici con fenotipi chiari, che poi vengono genotipizzati in laboratorio per una serie di marcatori genetici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Questi genotipi sono poi analizzati per mappare il determinante</a:t>
            </a:r>
          </a:p>
        </p:txBody>
      </p:sp>
    </p:spTree>
    <p:extLst>
      <p:ext uri="{BB962C8B-B14F-4D97-AF65-F5344CB8AC3E}">
        <p14:creationId xmlns:p14="http://schemas.microsoft.com/office/powerpoint/2010/main" val="3148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5.17 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041400"/>
            <a:ext cx="11430000" cy="546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5.17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289300"/>
            <a:ext cx="114046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5.17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" y="2781300"/>
            <a:ext cx="11531600" cy="5702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1095501" y="8629650"/>
            <a:ext cx="10199391" cy="69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Quando i geni non sono associati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PD = NPD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animBg="1" advAuto="0"/>
      <p:bldP spid="272" grpId="2" animBg="1" advAuto="0"/>
      <p:bldP spid="273" grpId="3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 ruolo della ricombinazione nella mappatura genetica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079500" y="2527299"/>
            <a:ext cx="10845800" cy="6930498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In teoria la mappatura in uomo è esattamente la stessa degli altri organismi diploidi. Lo scopo è scoprire quanto frequentemente i due loci sono separati dalla ricombinazione meiotica.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 ricombinanti sono identificati genotipizzando i genitori e la proteina per coppie di loci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frazione ricombinante è una misura della distanza genetica tra i due loci</a:t>
            </a:r>
          </a:p>
        </p:txBody>
      </p:sp>
    </p:spTree>
    <p:extLst>
      <p:ext uri="{BB962C8B-B14F-4D97-AF65-F5344CB8AC3E}">
        <p14:creationId xmlns:p14="http://schemas.microsoft.com/office/powerpoint/2010/main" val="3567142857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699669"/>
            <a:ext cx="10160000" cy="8354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3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1488015"/>
            <a:ext cx="11430000" cy="72765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3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Mappare un locus malattia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079500" y="1951565"/>
            <a:ext cx="10845800" cy="6978255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mappatura di geni malattia dipende da marcatori genetici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analisi di associazione abbiamo bisogno di meiosi informative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Marcatori utili sono quelli distribuiti su tutto il genoma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L’analisi di associazione normalmente usa microsatelliti o SNPs come marcatori</a:t>
            </a:r>
          </a:p>
        </p:txBody>
      </p:sp>
    </p:spTree>
    <p:extLst>
      <p:ext uri="{BB962C8B-B14F-4D97-AF65-F5344CB8AC3E}">
        <p14:creationId xmlns:p14="http://schemas.microsoft.com/office/powerpoint/2010/main" val="19436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Quale marcatore genetico scegliere?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554566" y="1985433"/>
            <a:ext cx="11895667" cy="68900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Deve avere un pattern chiaro di eredità Mendeliana, preferibilmente codominante così il genotipo si può dedurre dal fenotipo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Facilmente analizzabile usando materiale facilmente disponibile (saliva vs biopsia cerebrale)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locus deve essere altamente polimorfico, in modo tale che la persona selezionata ha una buona possibilità di essere eterozigote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Qualsiasi carattere che soddisfi questi criteri può essere utilizzato come </a:t>
            </a:r>
            <a:r>
              <a:rPr>
                <a:solidFill>
                  <a:schemeClr val="accent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marcatore genetico</a:t>
            </a:r>
          </a:p>
        </p:txBody>
      </p:sp>
    </p:spTree>
    <p:extLst>
      <p:ext uri="{BB962C8B-B14F-4D97-AF65-F5344CB8AC3E}">
        <p14:creationId xmlns:p14="http://schemas.microsoft.com/office/powerpoint/2010/main" val="27692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2001809"/>
            <a:ext cx="13004803" cy="6375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78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15" y="2184400"/>
            <a:ext cx="12924369" cy="436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2743414" y="463550"/>
            <a:ext cx="7812138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rgbClr val="70BF4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Meiosi informative e non </a:t>
            </a:r>
          </a:p>
        </p:txBody>
      </p:sp>
    </p:spTree>
    <p:extLst>
      <p:ext uri="{BB962C8B-B14F-4D97-AF65-F5344CB8AC3E}">
        <p14:creationId xmlns:p14="http://schemas.microsoft.com/office/powerpoint/2010/main" val="16022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455" y="547489"/>
            <a:ext cx="12097889" cy="83172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4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84150"/>
            <a:ext cx="6319240" cy="857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7360" y="279400"/>
            <a:ext cx="6011400" cy="464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5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2450" y="5130800"/>
            <a:ext cx="53721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7699350" y="7550150"/>
            <a:ext cx="410456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+3 = Linkage</a:t>
            </a:r>
          </a:p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-2= esclusione di linkage</a:t>
            </a:r>
          </a:p>
        </p:txBody>
      </p:sp>
    </p:spTree>
    <p:extLst>
      <p:ext uri="{BB962C8B-B14F-4D97-AF65-F5344CB8AC3E}">
        <p14:creationId xmlns:p14="http://schemas.microsoft.com/office/powerpoint/2010/main" val="4138009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1079500" y="-247651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 lang="it-IT" sz="4400">
                <a:solidFill>
                  <a:srgbClr val="FF6600"/>
                </a:solidFill>
              </a:rPr>
              <a:t>Localizzare il cromosoma che porta l’allele mutante dominante</a:t>
            </a:r>
            <a:endParaRPr sz="4400">
              <a:solidFill>
                <a:srgbClr val="FF6600"/>
              </a:solidFill>
            </a:endParaRPr>
          </a:p>
        </p:txBody>
      </p:sp>
      <p:pic>
        <p:nvPicPr>
          <p:cNvPr id="151" name="image2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010" y="3944041"/>
            <a:ext cx="1134340" cy="104001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6060937" y="4166531"/>
            <a:ext cx="381605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3200"/>
              <a:t>w/w; Cy/Sco; Sb/Ser</a:t>
            </a:r>
          </a:p>
        </p:txBody>
      </p:sp>
      <p:sp>
        <p:nvSpPr>
          <p:cNvPr id="153" name="Shape 153"/>
          <p:cNvSpPr/>
          <p:nvPr/>
        </p:nvSpPr>
        <p:spPr>
          <a:xfrm>
            <a:off x="4748174" y="4166530"/>
            <a:ext cx="32060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3200"/>
              <a:t>X</a:t>
            </a:r>
          </a:p>
        </p:txBody>
      </p:sp>
      <p:sp>
        <p:nvSpPr>
          <p:cNvPr id="154" name="Shape 154"/>
          <p:cNvSpPr/>
          <p:nvPr/>
        </p:nvSpPr>
        <p:spPr>
          <a:xfrm>
            <a:off x="1890170" y="4998973"/>
            <a:ext cx="98744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3200"/>
              <a:t>Tutti maschi occhio bianco sono normali = cromosoma X</a:t>
            </a:r>
          </a:p>
        </p:txBody>
      </p:sp>
      <p:sp>
        <p:nvSpPr>
          <p:cNvPr id="155" name="Shape 155"/>
          <p:cNvSpPr/>
          <p:nvPr/>
        </p:nvSpPr>
        <p:spPr>
          <a:xfrm>
            <a:off x="1887612" y="5770774"/>
            <a:ext cx="214492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i="1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N/Cy; Sb/+</a:t>
            </a:r>
            <a:r>
              <a:rPr sz="3200" i="0"/>
              <a:t> </a:t>
            </a:r>
          </a:p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oppure </a:t>
            </a:r>
          </a:p>
          <a:p>
            <a:pPr algn="ctr">
              <a:defRPr i="1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+/Cy; N/Sb</a:t>
            </a:r>
          </a:p>
        </p:txBody>
      </p:sp>
      <p:sp>
        <p:nvSpPr>
          <p:cNvPr id="156" name="Shape 156"/>
          <p:cNvSpPr/>
          <p:nvPr/>
        </p:nvSpPr>
        <p:spPr>
          <a:xfrm>
            <a:off x="2170681" y="7679512"/>
            <a:ext cx="10149918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se tutti i </a:t>
            </a:r>
            <a:r>
              <a:rPr lang="it-IT" sz="3200"/>
              <a:t>maschi </a:t>
            </a:r>
            <a:r>
              <a:rPr sz="3200"/>
              <a:t>+/</a:t>
            </a:r>
            <a:r>
              <a:rPr sz="3200">
                <a:solidFill>
                  <a:srgbClr val="F5D328"/>
                </a:solidFill>
              </a:rPr>
              <a:t>Sco; </a:t>
            </a:r>
            <a:r>
              <a:rPr sz="3200"/>
              <a:t>Sb</a:t>
            </a:r>
            <a:r>
              <a:rPr sz="3200">
                <a:solidFill>
                  <a:srgbClr val="F5D328"/>
                </a:solidFill>
              </a:rPr>
              <a:t>/Ser </a:t>
            </a:r>
            <a:r>
              <a:rPr sz="3200"/>
              <a:t>sono </a:t>
            </a:r>
            <a:r>
              <a:rPr lang="it-IT" sz="3200"/>
              <a:t>Nerii</a:t>
            </a:r>
            <a:r>
              <a:rPr sz="3200"/>
              <a:t>= cromosoma </a:t>
            </a:r>
            <a:r>
              <a:rPr lang="it-IT" sz="3200"/>
              <a:t>2</a:t>
            </a:r>
            <a:endParaRPr sz="3200"/>
          </a:p>
          <a:p>
            <a:pPr>
              <a:defRPr i="1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se tutti </a:t>
            </a:r>
            <a:r>
              <a:rPr lang="it-IT" sz="3200"/>
              <a:t>i maschi </a:t>
            </a:r>
            <a:r>
              <a:rPr sz="3200"/>
              <a:t>Cy/</a:t>
            </a:r>
            <a:r>
              <a:rPr sz="3200">
                <a:solidFill>
                  <a:srgbClr val="F5D328"/>
                </a:solidFill>
              </a:rPr>
              <a:t>Sco</a:t>
            </a:r>
            <a:r>
              <a:rPr sz="3200"/>
              <a:t>; +/</a:t>
            </a:r>
            <a:r>
              <a:rPr sz="3200">
                <a:solidFill>
                  <a:srgbClr val="F5D328"/>
                </a:solidFill>
              </a:rPr>
              <a:t>Ser </a:t>
            </a:r>
            <a:r>
              <a:rPr sz="3200"/>
              <a:t>sono </a:t>
            </a:r>
            <a:r>
              <a:rPr lang="it-IT" sz="3200"/>
              <a:t>Neri</a:t>
            </a:r>
            <a:r>
              <a:rPr sz="3200"/>
              <a:t> = cromosoma </a:t>
            </a:r>
            <a:r>
              <a:rPr lang="it-IT" sz="3200"/>
              <a:t>3</a:t>
            </a:r>
            <a:endParaRPr sz="3200" i="0"/>
          </a:p>
        </p:txBody>
      </p:sp>
      <p:sp>
        <p:nvSpPr>
          <p:cNvPr id="157" name="Shape 157"/>
          <p:cNvSpPr/>
          <p:nvPr/>
        </p:nvSpPr>
        <p:spPr>
          <a:xfrm>
            <a:off x="4299488" y="6229348"/>
            <a:ext cx="36934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4000"/>
              <a:t>X</a:t>
            </a:r>
          </a:p>
        </p:txBody>
      </p:sp>
      <p:sp>
        <p:nvSpPr>
          <p:cNvPr id="158" name="Shape 158"/>
          <p:cNvSpPr/>
          <p:nvPr/>
        </p:nvSpPr>
        <p:spPr>
          <a:xfrm>
            <a:off x="4814751" y="6290903"/>
            <a:ext cx="286547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5D3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3200"/>
              <a:t>Cy/Sco; Sb/Ser</a:t>
            </a:r>
          </a:p>
        </p:txBody>
      </p:sp>
      <p:sp>
        <p:nvSpPr>
          <p:cNvPr id="159" name="Shape 159"/>
          <p:cNvSpPr/>
          <p:nvPr/>
        </p:nvSpPr>
        <p:spPr>
          <a:xfrm>
            <a:off x="923986" y="1756389"/>
            <a:ext cx="592850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corpo nero; </a:t>
            </a:r>
          </a:p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fenotipo dominante N(ero)/N(ero)</a:t>
            </a:r>
          </a:p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Su quale cromosoma?</a:t>
            </a:r>
          </a:p>
        </p:txBody>
      </p:sp>
      <p:sp>
        <p:nvSpPr>
          <p:cNvPr id="160" name="Shape 160"/>
          <p:cNvSpPr/>
          <p:nvPr/>
        </p:nvSpPr>
        <p:spPr>
          <a:xfrm>
            <a:off x="2321842" y="4166531"/>
            <a:ext cx="124292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3200"/>
              <a:t>Y; N/N</a:t>
            </a:r>
          </a:p>
        </p:txBody>
      </p:sp>
    </p:spTree>
    <p:extLst>
      <p:ext uri="{BB962C8B-B14F-4D97-AF65-F5344CB8AC3E}">
        <p14:creationId xmlns:p14="http://schemas.microsoft.com/office/powerpoint/2010/main" val="30608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5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8333" y="1293528"/>
            <a:ext cx="7846445" cy="57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2359151" y="7463366"/>
            <a:ext cx="816365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Se PD &gt;&gt; NPD allora i geni sono associati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1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045034" y="3702332"/>
            <a:ext cx="8029448" cy="21525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Connettore 1 5"/>
          <p:cNvCxnSpPr/>
          <p:nvPr/>
        </p:nvCxnSpPr>
        <p:spPr>
          <a:xfrm>
            <a:off x="2045034" y="4565063"/>
            <a:ext cx="8029448" cy="21525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nettore 1 6"/>
          <p:cNvCxnSpPr/>
          <p:nvPr/>
        </p:nvCxnSpPr>
        <p:spPr>
          <a:xfrm>
            <a:off x="2046750" y="5921163"/>
            <a:ext cx="8029448" cy="21525"/>
          </a:xfrm>
          <a:prstGeom prst="line">
            <a:avLst/>
          </a:prstGeom>
          <a:noFill/>
          <a:ln w="12700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Connettore 1 7"/>
          <p:cNvCxnSpPr/>
          <p:nvPr/>
        </p:nvCxnSpPr>
        <p:spPr>
          <a:xfrm>
            <a:off x="2046750" y="6783894"/>
            <a:ext cx="8029448" cy="21525"/>
          </a:xfrm>
          <a:prstGeom prst="line">
            <a:avLst/>
          </a:prstGeom>
          <a:noFill/>
          <a:ln w="12700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CasellaDiTesto 8"/>
          <p:cNvSpPr txBox="1"/>
          <p:nvPr/>
        </p:nvSpPr>
        <p:spPr>
          <a:xfrm flipH="1">
            <a:off x="473587" y="5921163"/>
            <a:ext cx="1270073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Cen</a:t>
            </a:r>
          </a:p>
        </p:txBody>
      </p:sp>
      <p:sp>
        <p:nvSpPr>
          <p:cNvPr id="10" name="CasellaDiTesto 9"/>
          <p:cNvSpPr txBox="1"/>
          <p:nvPr/>
        </p:nvSpPr>
        <p:spPr>
          <a:xfrm flipH="1">
            <a:off x="578440" y="3727317"/>
            <a:ext cx="1270073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Cen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407074" y="3727317"/>
            <a:ext cx="80399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Tel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474551" y="6034971"/>
            <a:ext cx="80399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Tel</a:t>
            </a:r>
          </a:p>
        </p:txBody>
      </p:sp>
    </p:spTree>
    <p:extLst>
      <p:ext uri="{BB962C8B-B14F-4D97-AF65-F5344CB8AC3E}">
        <p14:creationId xmlns:p14="http://schemas.microsoft.com/office/powerpoint/2010/main" val="1143958937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5.19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9002" y="2295975"/>
            <a:ext cx="4997266" cy="516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133" y="470772"/>
            <a:ext cx="5457540" cy="4504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010" y="5179808"/>
            <a:ext cx="5391786" cy="4252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0" y="6513274"/>
            <a:ext cx="4800601" cy="1106726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2235200" y="228600"/>
            <a:ext cx="773430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Calcolo della frequenza di ricombinazione</a:t>
            </a:r>
          </a:p>
        </p:txBody>
      </p:sp>
      <p:pic>
        <p:nvPicPr>
          <p:cNvPr id="284" name="5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0200" y="2057400"/>
            <a:ext cx="5956300" cy="438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3588934" y="7694374"/>
            <a:ext cx="2658270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3+ 1/2 (70)</a:t>
            </a:r>
          </a:p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200</a:t>
            </a:r>
          </a:p>
        </p:txBody>
      </p:sp>
      <p:sp>
        <p:nvSpPr>
          <p:cNvPr id="286" name="Shape 286"/>
          <p:cNvSpPr/>
          <p:nvPr/>
        </p:nvSpPr>
        <p:spPr>
          <a:xfrm flipV="1">
            <a:off x="3505200" y="8369300"/>
            <a:ext cx="3098800" cy="254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6751233" y="8032750"/>
            <a:ext cx="458113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= 0,19= 19%= 19 um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-330200" y="438149"/>
            <a:ext cx="13030200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L’analisi delle tetradi conferma che la ricombinazione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avviene allo stadio di quattro filamenti</a:t>
            </a:r>
          </a:p>
        </p:txBody>
      </p:sp>
      <p:pic>
        <p:nvPicPr>
          <p:cNvPr id="29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1133" y="3376083"/>
            <a:ext cx="8890001" cy="4597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800" y="3044990"/>
            <a:ext cx="9855200" cy="578151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660400" y="158749"/>
            <a:ext cx="11379200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Le tetradi ordinate permettono di mappare i geni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rispetto al centromero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7"/>
          <p:cNvGrpSpPr/>
          <p:nvPr/>
        </p:nvGrpSpPr>
        <p:grpSpPr>
          <a:xfrm>
            <a:off x="-26239" y="555721"/>
            <a:ext cx="13004801" cy="3850024"/>
            <a:chOff x="0" y="0"/>
            <a:chExt cx="13004800" cy="3850022"/>
          </a:xfrm>
        </p:grpSpPr>
        <p:pic>
          <p:nvPicPr>
            <p:cNvPr id="295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385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02431" y="900544"/>
              <a:ext cx="3464042" cy="29311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8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361" y="5154083"/>
            <a:ext cx="12293601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32409" y="5272616"/>
            <a:ext cx="3701684" cy="2995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 304"/>
          <p:cNvGrpSpPr/>
          <p:nvPr/>
        </p:nvGrpSpPr>
        <p:grpSpPr>
          <a:xfrm>
            <a:off x="3153744" y="8375649"/>
            <a:ext cx="5879747" cy="1346201"/>
            <a:chOff x="0" y="0"/>
            <a:chExt cx="5879746" cy="1346200"/>
          </a:xfrm>
        </p:grpSpPr>
        <p:grpSp>
          <p:nvGrpSpPr>
            <p:cNvPr id="302" name="Group 302"/>
            <p:cNvGrpSpPr/>
            <p:nvPr/>
          </p:nvGrpSpPr>
          <p:grpSpPr>
            <a:xfrm>
              <a:off x="3317484" y="0"/>
              <a:ext cx="2562263" cy="1346200"/>
              <a:chOff x="0" y="0"/>
              <a:chExt cx="2562262" cy="1346200"/>
            </a:xfrm>
          </p:grpSpPr>
          <p:sp>
            <p:nvSpPr>
              <p:cNvPr id="300" name="Shape 300"/>
              <p:cNvSpPr/>
              <p:nvPr/>
            </p:nvSpPr>
            <p:spPr>
              <a:xfrm>
                <a:off x="0" y="0"/>
                <a:ext cx="2562263" cy="1346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1/2 SDS</a:t>
                </a:r>
              </a:p>
              <a:p>
                <a:r>
                  <a:t>totale aschi</a:t>
                </a: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77737" y="666750"/>
                <a:ext cx="2387601" cy="12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0" y="311150"/>
              <a:ext cx="3228231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FR cen-gene 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6662</TotalTime>
  <Words>808</Words>
  <Application>Microsoft Macintosh PowerPoint</Application>
  <PresentationFormat>Personalizzato</PresentationFormat>
  <Paragraphs>104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2" baseType="lpstr">
      <vt:lpstr>White</vt:lpstr>
      <vt:lpstr>Documento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Mappatura Genetica di Caratteri Mendeliani Umani</vt:lpstr>
      <vt:lpstr>Il ruolo della ricombinazione nella mappatura genetica</vt:lpstr>
      <vt:lpstr>Presentazione di PowerPoint</vt:lpstr>
      <vt:lpstr>Presentazione di PowerPoint</vt:lpstr>
      <vt:lpstr>Mappare un locus malattia</vt:lpstr>
      <vt:lpstr>Quale marcatore genetico scegliere?</vt:lpstr>
      <vt:lpstr>Presentazione di PowerPoint</vt:lpstr>
      <vt:lpstr>Presentazione di PowerPoint</vt:lpstr>
      <vt:lpstr>Presentazione di PowerPoint</vt:lpstr>
      <vt:lpstr>Presentazione di PowerPoint</vt:lpstr>
      <vt:lpstr>Localizzare il cromosoma che porta l’allele mutante dominante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15</cp:revision>
  <dcterms:modified xsi:type="dcterms:W3CDTF">2019-03-29T09:42:55Z</dcterms:modified>
</cp:coreProperties>
</file>