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gif" ContentType="image/gif"/>
  <Default Extension="tif" ContentType="image/t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7" r:id="rId22"/>
    <p:sldId id="275" r:id="rId2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1pPr>
    <a:lvl2pPr marL="0" marR="0" indent="3429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2pPr>
    <a:lvl3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3pPr>
    <a:lvl4pPr marL="0" marR="0" indent="10287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4pPr>
    <a:lvl5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5pPr>
    <a:lvl6pPr marL="0" marR="0" indent="17145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6pPr>
    <a:lvl7pPr marL="0" marR="0" indent="2057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7pPr>
    <a:lvl8pPr marL="0" marR="0" indent="24003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8pPr>
    <a:lvl9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firstRow>
  </a:tblStyle>
  <a:tblStyle styleId="{D51ADE6A-740E-44AE-83CC-AE7238B6C88D}" styleName="">
    <a:tblBg/>
    <a:wholeTb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45" d="100"/>
          <a:sy n="45" d="100"/>
        </p:scale>
        <p:origin x="-2000" y="-1032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4" name="Shape 25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1748840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079500" y="2921000"/>
            <a:ext cx="10845800" cy="2413000"/>
          </a:xfrm>
          <a:prstGeom prst="rect">
            <a:avLst/>
          </a:prstGeom>
        </p:spPr>
        <p:txBody>
          <a:bodyPr anchor="b"/>
          <a:lstStyle>
            <a:lvl1pPr>
              <a:defRPr sz="8000"/>
            </a:lvl1pPr>
          </a:lstStyle>
          <a:p>
            <a:r>
              <a:t>Titolo Testo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079500" y="5359400"/>
            <a:ext cx="10845800" cy="1380067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pic" sz="half" idx="13"/>
          </p:nvPr>
        </p:nvSpPr>
        <p:spPr>
          <a:xfrm>
            <a:off x="6400800" y="2590800"/>
            <a:ext cx="6096000" cy="4572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93" name="Shape 93"/>
          <p:cNvSpPr>
            <a:spLocks noGrp="1"/>
          </p:cNvSpPr>
          <p:nvPr>
            <p:ph type="title"/>
          </p:nvPr>
        </p:nvSpPr>
        <p:spPr>
          <a:xfrm>
            <a:off x="495300" y="1663700"/>
            <a:ext cx="5651500" cy="3302000"/>
          </a:xfrm>
          <a:prstGeom prst="rect">
            <a:avLst/>
          </a:prstGeom>
        </p:spPr>
        <p:txBody>
          <a:bodyPr anchor="b"/>
          <a:lstStyle/>
          <a:p>
            <a:r>
              <a:t>Titolo Testo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"/>
          </p:nvPr>
        </p:nvSpPr>
        <p:spPr>
          <a:xfrm>
            <a:off x="495300" y="4991100"/>
            <a:ext cx="5651500" cy="3073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sz="half" idx="13"/>
          </p:nvPr>
        </p:nvSpPr>
        <p:spPr>
          <a:xfrm>
            <a:off x="6400800" y="3302000"/>
            <a:ext cx="6096000" cy="4572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04" name="Shape 104"/>
          <p:cNvSpPr>
            <a:spLocks noGrp="1"/>
          </p:cNvSpPr>
          <p:nvPr>
            <p:ph type="body" sz="half" idx="1"/>
          </p:nvPr>
        </p:nvSpPr>
        <p:spPr>
          <a:xfrm>
            <a:off x="1079500" y="2527300"/>
            <a:ext cx="52324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05" name="Shape 10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sini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13" name="Shape 113"/>
          <p:cNvSpPr>
            <a:spLocks noGrp="1"/>
          </p:cNvSpPr>
          <p:nvPr>
            <p:ph type="body" sz="half" idx="1"/>
          </p:nvPr>
        </p:nvSpPr>
        <p:spPr>
          <a:xfrm>
            <a:off x="1079500" y="2527300"/>
            <a:ext cx="52324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14" name="Shape 1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de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22" name="Shape 122"/>
          <p:cNvSpPr>
            <a:spLocks noGrp="1"/>
          </p:cNvSpPr>
          <p:nvPr>
            <p:ph type="body" sz="half" idx="1"/>
          </p:nvPr>
        </p:nvSpPr>
        <p:spPr>
          <a:xfrm>
            <a:off x="7772400" y="2527300"/>
            <a:ext cx="41529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23" name="Shape 1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sottotitol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131" name="Shape 131"/>
          <p:cNvSpPr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indent="0" algn="ctr"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indent="0" algn="ctr"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indent="0" algn="ctr"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indent="0" algn="ctr"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2" name="Shape 132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140" name="Shape 140"/>
          <p:cNvSpPr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/>
          <a:lstStyle>
            <a:lvl1pPr marL="889000" indent="-571500">
              <a:spcBef>
                <a:spcPts val="2400"/>
              </a:spcBef>
              <a:buSzPct val="171000"/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1333500" indent="-571500">
              <a:spcBef>
                <a:spcPts val="2400"/>
              </a:spcBef>
              <a:buSzPct val="171000"/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778000" indent="-571500">
              <a:spcBef>
                <a:spcPts val="2400"/>
              </a:spcBef>
              <a:buSzPct val="171000"/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2222500" indent="-571500">
              <a:spcBef>
                <a:spcPts val="2400"/>
              </a:spcBef>
              <a:buSzPct val="171000"/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667000" indent="-571500">
              <a:spcBef>
                <a:spcPts val="2400"/>
              </a:spcBef>
              <a:buSzPct val="171000"/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41" name="Shape 141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2 colonn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149" name="Shape 149"/>
          <p:cNvSpPr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 numCol="2" spcCol="523240" anchor="t"/>
          <a:lstStyle>
            <a:lvl1pPr marL="812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1256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701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2145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590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50" name="Shape 150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ti elenc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/>
          </p:cNvSpPr>
          <p:nvPr>
            <p:ph type="body" idx="1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</p:spPr>
        <p:txBody>
          <a:bodyPr/>
          <a:lstStyle>
            <a:lvl1pPr marL="889000" indent="-571500">
              <a:spcBef>
                <a:spcPts val="4800"/>
              </a:spcBef>
              <a:buSzPct val="171000"/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1333500" indent="-571500">
              <a:spcBef>
                <a:spcPts val="4800"/>
              </a:spcBef>
              <a:buSzPct val="171000"/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778000" indent="-571500">
              <a:spcBef>
                <a:spcPts val="4800"/>
              </a:spcBef>
              <a:buSzPct val="171000"/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2222500" indent="-571500">
              <a:spcBef>
                <a:spcPts val="4800"/>
              </a:spcBef>
              <a:buSzPct val="171000"/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667000" indent="-571500">
              <a:spcBef>
                <a:spcPts val="4800"/>
              </a:spcBef>
              <a:buSzPct val="171000"/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58" name="Shape 158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In al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173" name="Shape 173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Centra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/>
          </p:cNvSpPr>
          <p:nvPr>
            <p:ph type="title"/>
          </p:nvPr>
        </p:nvSpPr>
        <p:spPr>
          <a:xfrm>
            <a:off x="1270000" y="2971800"/>
            <a:ext cx="10464800" cy="3810000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181" name="Shape 181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Orizzonta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/>
          </p:cNvSpPr>
          <p:nvPr>
            <p:ph type="pic" sz="half" idx="13"/>
          </p:nvPr>
        </p:nvSpPr>
        <p:spPr>
          <a:xfrm>
            <a:off x="2438400" y="1638300"/>
            <a:ext cx="8128000" cy="45593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89" name="Shape 189"/>
          <p:cNvSpPr>
            <a:spLocks noGrp="1"/>
          </p:cNvSpPr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190" name="Shape 190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Riflesso orizzonta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/>
          </p:cNvSpPr>
          <p:nvPr>
            <p:ph type="pic" sz="half" idx="13"/>
          </p:nvPr>
        </p:nvSpPr>
        <p:spPr>
          <a:xfrm>
            <a:off x="2438400" y="1638300"/>
            <a:ext cx="8128000" cy="4559300"/>
          </a:xfrm>
          <a:prstGeom prst="rect">
            <a:avLst/>
          </a:prstGeom>
          <a:ln w="25400"/>
          <a:effectLst>
            <a:reflection stA="50000" endPos="40000" dir="5400000" sy="-100000" algn="bl" rotWithShape="0"/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98" name="Shape 198"/>
          <p:cNvSpPr>
            <a:spLocks noGrp="1"/>
          </p:cNvSpPr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199" name="Shape 199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>
            <a:spLocks noGrp="1"/>
          </p:cNvSpPr>
          <p:nvPr>
            <p:ph type="pic" sz="quarter" idx="13"/>
          </p:nvPr>
        </p:nvSpPr>
        <p:spPr>
          <a:xfrm>
            <a:off x="7124700" y="1968500"/>
            <a:ext cx="4216400" cy="56261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207" name="Shape 207"/>
          <p:cNvSpPr>
            <a:spLocks noGrp="1"/>
          </p:cNvSpPr>
          <p:nvPr>
            <p:ph type="title"/>
          </p:nvPr>
        </p:nvSpPr>
        <p:spPr>
          <a:xfrm>
            <a:off x="635000" y="1409700"/>
            <a:ext cx="5867400" cy="3302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208" name="Shape 208"/>
          <p:cNvSpPr>
            <a:spLocks noGrp="1"/>
          </p:cNvSpPr>
          <p:nvPr>
            <p:ph type="body" sz="quarter" idx="1"/>
          </p:nvPr>
        </p:nvSpPr>
        <p:spPr>
          <a:xfrm>
            <a:off x="635000" y="4787900"/>
            <a:ext cx="5867400" cy="330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09" name="Shape 209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Riflesso vertica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>
            <a:spLocks noGrp="1"/>
          </p:cNvSpPr>
          <p:nvPr>
            <p:ph type="pic" sz="quarter" idx="13"/>
          </p:nvPr>
        </p:nvSpPr>
        <p:spPr>
          <a:xfrm>
            <a:off x="7124700" y="1968500"/>
            <a:ext cx="4216400" cy="5626100"/>
          </a:xfrm>
          <a:prstGeom prst="rect">
            <a:avLst/>
          </a:prstGeom>
          <a:ln w="25400"/>
          <a:effectLst>
            <a:reflection stA="50000" endPos="40000" dir="5400000" sy="-100000" algn="bl" rotWithShape="0"/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217" name="Shape 217"/>
          <p:cNvSpPr>
            <a:spLocks noGrp="1"/>
          </p:cNvSpPr>
          <p:nvPr>
            <p:ph type="title"/>
          </p:nvPr>
        </p:nvSpPr>
        <p:spPr>
          <a:xfrm>
            <a:off x="635000" y="1409700"/>
            <a:ext cx="5867400" cy="3302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218" name="Shape 218"/>
          <p:cNvSpPr>
            <a:spLocks noGrp="1"/>
          </p:cNvSpPr>
          <p:nvPr>
            <p:ph type="body" sz="quarter" idx="1"/>
          </p:nvPr>
        </p:nvSpPr>
        <p:spPr>
          <a:xfrm>
            <a:off x="635000" y="4787900"/>
            <a:ext cx="5867400" cy="330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19" name="Shape 219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punti elenco e f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>
            <a:spLocks noGrp="1"/>
          </p:cNvSpPr>
          <p:nvPr>
            <p:ph type="pic" sz="quarter" idx="13"/>
          </p:nvPr>
        </p:nvSpPr>
        <p:spPr>
          <a:xfrm>
            <a:off x="7175500" y="2882900"/>
            <a:ext cx="4102100" cy="54737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227" name="Shape 227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228" name="Shape 228"/>
          <p:cNvSpPr>
            <a:spLocks noGrp="1"/>
          </p:cNvSpPr>
          <p:nvPr>
            <p:ph type="body" sz="half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1256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701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2145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590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29" name="Shape 229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sinistr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237" name="Shape 237"/>
          <p:cNvSpPr>
            <a:spLocks noGrp="1"/>
          </p:cNvSpPr>
          <p:nvPr>
            <p:ph type="body" sz="half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1256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701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2145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590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38" name="Shape 238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destr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246" name="Shape 246"/>
          <p:cNvSpPr>
            <a:spLocks noGrp="1"/>
          </p:cNvSpPr>
          <p:nvPr>
            <p:ph type="body" sz="quarter" idx="1"/>
          </p:nvPr>
        </p:nvSpPr>
        <p:spPr>
          <a:xfrm>
            <a:off x="7772400" y="2768600"/>
            <a:ext cx="39624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1256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701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2145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590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47" name="Shape 247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2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numCol="2" spcCol="542290" anchor="t"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xfrm>
            <a:off x="1079500" y="876300"/>
            <a:ext cx="10845800" cy="8001000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9" name="Shape 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Cen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/>
          </p:cNvSpPr>
          <p:nvPr>
            <p:ph type="title"/>
          </p:nvPr>
        </p:nvSpPr>
        <p:spPr>
          <a:xfrm>
            <a:off x="1079500" y="2971800"/>
            <a:ext cx="10845800" cy="3810000"/>
          </a:xfrm>
          <a:prstGeom prst="rect">
            <a:avLst/>
          </a:prstGeom>
        </p:spPr>
        <p:txBody>
          <a:bodyPr/>
          <a:lstStyle>
            <a:lvl1pPr>
              <a:defRPr sz="8000"/>
            </a:lvl1pPr>
          </a:lstStyle>
          <a:p>
            <a:r>
              <a:t>Titolo Testo</a:t>
            </a:r>
          </a:p>
        </p:txBody>
      </p:sp>
      <p:sp>
        <p:nvSpPr>
          <p:cNvPr id="62" name="Shape 6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pic" sz="half" idx="13"/>
          </p:nvPr>
        </p:nvSpPr>
        <p:spPr>
          <a:xfrm>
            <a:off x="2451100" y="952500"/>
            <a:ext cx="8102600" cy="609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0" name="Shape 70"/>
          <p:cNvSpPr>
            <a:spLocks noGrp="1"/>
          </p:cNvSpPr>
          <p:nvPr>
            <p:ph type="title"/>
          </p:nvPr>
        </p:nvSpPr>
        <p:spPr>
          <a:xfrm>
            <a:off x="1079500" y="7480300"/>
            <a:ext cx="10845800" cy="1460500"/>
          </a:xfrm>
          <a:prstGeom prst="rect">
            <a:avLst/>
          </a:prstGeom>
        </p:spPr>
        <p:txBody>
          <a:bodyPr/>
          <a:lstStyle>
            <a:lvl1pPr>
              <a:defRPr sz="8000"/>
            </a:lvl1pPr>
          </a:lstStyle>
          <a:p>
            <a:r>
              <a:t>Titolo Testo</a:t>
            </a:r>
          </a:p>
        </p:txBody>
      </p:sp>
      <p:sp>
        <p:nvSpPr>
          <p:cNvPr id="71" name="Shape 7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6 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/>
          </p:cNvSpPr>
          <p:nvPr>
            <p:ph type="pic" sz="quarter" idx="13"/>
          </p:nvPr>
        </p:nvSpPr>
        <p:spPr>
          <a:xfrm>
            <a:off x="49784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9" name="Shape 79"/>
          <p:cNvSpPr>
            <a:spLocks noGrp="1"/>
          </p:cNvSpPr>
          <p:nvPr>
            <p:ph type="pic" sz="quarter" idx="14"/>
          </p:nvPr>
        </p:nvSpPr>
        <p:spPr>
          <a:xfrm>
            <a:off x="13335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0" name="Shape 80"/>
          <p:cNvSpPr>
            <a:spLocks noGrp="1"/>
          </p:cNvSpPr>
          <p:nvPr>
            <p:ph type="pic" sz="quarter" idx="15"/>
          </p:nvPr>
        </p:nvSpPr>
        <p:spPr>
          <a:xfrm>
            <a:off x="86233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1" name="Shape 81"/>
          <p:cNvSpPr>
            <a:spLocks noGrp="1"/>
          </p:cNvSpPr>
          <p:nvPr>
            <p:ph type="pic" sz="quarter" idx="16"/>
          </p:nvPr>
        </p:nvSpPr>
        <p:spPr>
          <a:xfrm>
            <a:off x="49784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2" name="Shape 82"/>
          <p:cNvSpPr>
            <a:spLocks noGrp="1"/>
          </p:cNvSpPr>
          <p:nvPr>
            <p:ph type="pic" sz="quarter" idx="17"/>
          </p:nvPr>
        </p:nvSpPr>
        <p:spPr>
          <a:xfrm>
            <a:off x="13335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3" name="Shape 83"/>
          <p:cNvSpPr>
            <a:spLocks noGrp="1"/>
          </p:cNvSpPr>
          <p:nvPr>
            <p:ph type="pic" sz="quarter" idx="18"/>
          </p:nvPr>
        </p:nvSpPr>
        <p:spPr>
          <a:xfrm>
            <a:off x="86233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title"/>
          </p:nvPr>
        </p:nvSpPr>
        <p:spPr>
          <a:xfrm>
            <a:off x="1079500" y="7480300"/>
            <a:ext cx="10845800" cy="1460500"/>
          </a:xfrm>
          <a:prstGeom prst="rect">
            <a:avLst/>
          </a:prstGeom>
        </p:spPr>
        <p:txBody>
          <a:bodyPr/>
          <a:lstStyle>
            <a:lvl1pPr>
              <a:defRPr sz="8000"/>
            </a:lvl1pPr>
          </a:lstStyle>
          <a:p>
            <a:r>
              <a:t>Titolo Testo</a:t>
            </a:r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theme" Target="../theme/theme1.xml"/><Relationship Id="rId29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079500" y="152400"/>
            <a:ext cx="10845800" cy="2095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t>Titolo Testo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079500" y="2527300"/>
            <a:ext cx="10845800" cy="610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504151" y="9080500"/>
            <a:ext cx="373708" cy="355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l">
              <a:defRPr sz="1800">
                <a:solidFill>
                  <a:srgbClr val="00C7FC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</p:sldLayoutIdLst>
  <p:transition xmlns:p14="http://schemas.microsoft.com/office/powerpoint/2010/main"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9pPr>
    </p:titleStyle>
    <p:bodyStyle>
      <a:lvl1pPr marL="9043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1pPr>
      <a:lvl2pPr marL="1429323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2pPr>
      <a:lvl3pPr marL="1937323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3pPr>
      <a:lvl4pPr marL="2462257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4pPr>
      <a:lvl5pPr marL="29871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5pPr>
      <a:lvl6pPr marL="33427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6pPr>
      <a:lvl7pPr marL="36983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7pPr>
      <a:lvl8pPr marL="40539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8pPr>
      <a:lvl9pPr marL="44095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9pPr>
    </p:bodyStyle>
    <p:otherStyle>
      <a:lvl1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1pPr>
      <a:lvl2pPr marL="0" marR="0" indent="2286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2pPr>
      <a:lvl3pPr marL="0" marR="0" indent="4572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3pPr>
      <a:lvl4pPr marL="0" marR="0" indent="6858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4pPr>
      <a:lvl5pPr marL="0" marR="0" indent="9144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5pPr>
      <a:lvl6pPr marL="0" marR="0" indent="11430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6pPr>
      <a:lvl7pPr marL="0" marR="0" indent="13716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7pPr>
      <a:lvl8pPr marL="0" marR="0" indent="16002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8pPr>
      <a:lvl9pPr marL="0" marR="0" indent="18288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4" Type="http://schemas.openxmlformats.org/officeDocument/2006/relationships/image" Target="../media/image19.jpeg"/><Relationship Id="rId5" Type="http://schemas.openxmlformats.org/officeDocument/2006/relationships/image" Target="../media/image20.gif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jpeg"/><Relationship Id="rId3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tif"/><Relationship Id="rId3" Type="http://schemas.openxmlformats.org/officeDocument/2006/relationships/image" Target="../media/image27.t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ti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>
            <a:spLocks noGrp="1"/>
          </p:cNvSpPr>
          <p:nvPr>
            <p:ph type="title" idx="4294967295"/>
          </p:nvPr>
        </p:nvSpPr>
        <p:spPr>
          <a:xfrm>
            <a:off x="1079500" y="2971800"/>
            <a:ext cx="10845800" cy="3810000"/>
          </a:xfrm>
          <a:prstGeom prst="rect">
            <a:avLst/>
          </a:prstGeom>
        </p:spPr>
        <p:txBody>
          <a:bodyPr/>
          <a:lstStyle/>
          <a:p>
            <a:pPr>
              <a:defRPr sz="80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Corso di Genetica</a:t>
            </a:r>
          </a:p>
          <a:p>
            <a:pPr>
              <a:defRPr sz="80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-Lezione 6-</a:t>
            </a:r>
          </a:p>
          <a:p>
            <a:pPr>
              <a:defRPr sz="80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Cenci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/>
          <p:nvPr/>
        </p:nvSpPr>
        <p:spPr>
          <a:xfrm>
            <a:off x="393700" y="63500"/>
            <a:ext cx="12217400" cy="1041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3200" b="1">
                <a:solidFill>
                  <a:srgbClr val="EBEBEB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Il test del chi quadrato determina con quale probabilità i risultati sperimentali provano l’esistenza di un’associazione</a:t>
            </a:r>
          </a:p>
        </p:txBody>
      </p:sp>
      <p:sp>
        <p:nvSpPr>
          <p:cNvPr id="281" name="Shape 281"/>
          <p:cNvSpPr/>
          <p:nvPr/>
        </p:nvSpPr>
        <p:spPr>
          <a:xfrm>
            <a:off x="6645401" y="1168400"/>
            <a:ext cx="3622001" cy="685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600">
                <a:solidFill>
                  <a:srgbClr val="00C7FC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t>AB/ab X ab/ab</a:t>
            </a:r>
          </a:p>
        </p:txBody>
      </p:sp>
      <p:pic>
        <p:nvPicPr>
          <p:cNvPr id="282" name="5.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21200" y="1739900"/>
            <a:ext cx="7890296" cy="4559300"/>
          </a:xfrm>
          <a:prstGeom prst="rect">
            <a:avLst/>
          </a:prstGeom>
          <a:ln w="12700">
            <a:miter lim="400000"/>
          </a:ln>
        </p:spPr>
      </p:pic>
      <p:sp>
        <p:nvSpPr>
          <p:cNvPr id="283" name="Shape 283"/>
          <p:cNvSpPr/>
          <p:nvPr/>
        </p:nvSpPr>
        <p:spPr>
          <a:xfrm>
            <a:off x="136651" y="1742144"/>
            <a:ext cx="4076701" cy="26879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2400">
                <a:solidFill>
                  <a:srgbClr val="00C7FC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sz="2800">
                <a:solidFill>
                  <a:schemeClr val="bg1"/>
                </a:solidFill>
              </a:rPr>
              <a:t>1.Numero totale progenie</a:t>
            </a:r>
          </a:p>
          <a:p>
            <a:pPr algn="l">
              <a:defRPr sz="2400">
                <a:solidFill>
                  <a:srgbClr val="00C7FC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 sz="2800">
              <a:solidFill>
                <a:schemeClr val="bg1"/>
              </a:solidFill>
            </a:endParaRPr>
          </a:p>
          <a:p>
            <a:pPr algn="l">
              <a:defRPr sz="2400">
                <a:solidFill>
                  <a:srgbClr val="77BB41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sz="2800">
                <a:solidFill>
                  <a:schemeClr val="bg1"/>
                </a:solidFill>
              </a:rPr>
              <a:t>2.Classi diverse</a:t>
            </a:r>
          </a:p>
          <a:p>
            <a:pPr algn="l">
              <a:defRPr sz="2400">
                <a:solidFill>
                  <a:srgbClr val="00C7FC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 sz="2800">
              <a:solidFill>
                <a:schemeClr val="bg1"/>
              </a:solidFill>
            </a:endParaRPr>
          </a:p>
          <a:p>
            <a:pPr algn="l">
              <a:defRPr sz="2400">
                <a:solidFill>
                  <a:srgbClr val="74A7FE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sz="2800">
                <a:solidFill>
                  <a:schemeClr val="bg1"/>
                </a:solidFill>
              </a:rPr>
              <a:t>3.Numero osservato della progenie</a:t>
            </a:r>
          </a:p>
        </p:txBody>
      </p:sp>
      <p:pic>
        <p:nvPicPr>
          <p:cNvPr id="284" name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32300" y="6168409"/>
            <a:ext cx="8636000" cy="1160061"/>
          </a:xfrm>
          <a:prstGeom prst="rect">
            <a:avLst/>
          </a:prstGeom>
          <a:ln w="12700">
            <a:miter lim="400000"/>
          </a:ln>
        </p:spPr>
      </p:pic>
      <p:pic>
        <p:nvPicPr>
          <p:cNvPr id="285" name="dropped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7000" y="7315232"/>
            <a:ext cx="7163634" cy="1117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86" name="dropped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8900" y="8382000"/>
            <a:ext cx="7163633" cy="1117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witch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/>
          <p:nvPr/>
        </p:nvSpPr>
        <p:spPr>
          <a:xfrm>
            <a:off x="1041400" y="190500"/>
            <a:ext cx="11137900" cy="937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4800" b="1">
                <a:solidFill>
                  <a:srgbClr val="FF6A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Calcolare i gradi di libertà (gl). </a:t>
            </a:r>
          </a:p>
          <a:p>
            <a:pPr algn="l">
              <a:defRPr sz="4800" b="1">
                <a:solidFill>
                  <a:srgbClr val="47FBC1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  <a:p>
            <a:pPr algn="l">
              <a:defRPr sz="3200" b="1">
                <a:solidFill>
                  <a:srgbClr val="EBEBEB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Il gl è una misura del numero dei parametri che possono variare in maniera indipendente nell’esperimento. Per i tipi di esperimenti qui discussi, il numero dei gradi di libertà è uguale al numero delle classi meno uno. </a:t>
            </a:r>
          </a:p>
          <a:p>
            <a:pPr algn="l">
              <a:defRPr sz="3200" b="1">
                <a:solidFill>
                  <a:srgbClr val="EBEBEB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  <a:p>
            <a:pPr algn="l">
              <a:defRPr sz="3200" b="1">
                <a:solidFill>
                  <a:srgbClr val="EBEBEB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  <a:p>
            <a:pPr algn="l">
              <a:defRPr sz="3200" b="1">
                <a:solidFill>
                  <a:srgbClr val="EBEBEB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rgbClr val="76E629"/>
                </a:solidFill>
              </a:rPr>
              <a:t>Per esempio, si il numero totale della progenie in</a:t>
            </a:r>
          </a:p>
          <a:p>
            <a:pPr algn="l">
              <a:defRPr sz="3200" b="1">
                <a:solidFill>
                  <a:srgbClr val="EBEBEB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rgbClr val="76E629"/>
                </a:solidFill>
              </a:rPr>
              <a:t>un testcross è suddiviso in quattro classi e si conosce il numero della progenie presente in tre, si può facilmente calcolare il numero della progenie presente nella quarta classe. In questo modo, se </a:t>
            </a:r>
            <a:r>
              <a:rPr i="1">
                <a:solidFill>
                  <a:srgbClr val="76E629"/>
                </a:solidFill>
              </a:rPr>
              <a:t>N </a:t>
            </a:r>
            <a:r>
              <a:rPr>
                <a:solidFill>
                  <a:srgbClr val="76E629"/>
                </a:solidFill>
              </a:rPr>
              <a:t> il numero delle classi, allora i gradi di libertà (gl)  N </a:t>
            </a:r>
            <a:r>
              <a:rPr i="1">
                <a:solidFill>
                  <a:srgbClr val="76E629"/>
                </a:solidFill>
              </a:rPr>
              <a:t> 1</a:t>
            </a:r>
            <a:r>
              <a:rPr>
                <a:solidFill>
                  <a:srgbClr val="76E629"/>
                </a:solidFill>
              </a:rPr>
              <a:t>. Se ci sono 4 classi, ci saranno 3 gl</a:t>
            </a:r>
            <a:r>
              <a:t>.</a:t>
            </a:r>
          </a:p>
          <a:p>
            <a:pPr algn="l">
              <a:defRPr sz="3200" b="1">
                <a:solidFill>
                  <a:srgbClr val="EBEBEB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 sz="850">
              <a:solidFill>
                <a:srgbClr val="2F2A2B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algn="l">
              <a:defRPr sz="3600" b="1">
                <a:solidFill>
                  <a:srgbClr val="FFFC41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 sz="850">
              <a:solidFill>
                <a:srgbClr val="2F2A2B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defTabSz="457200">
              <a:defRPr sz="3600">
                <a:solidFill>
                  <a:srgbClr val="FFFC41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Con due classi (parentali e ricombinanti), il numero</a:t>
            </a:r>
          </a:p>
          <a:p>
            <a:pPr defTabSz="457200">
              <a:defRPr sz="3600">
                <a:solidFill>
                  <a:srgbClr val="FFFC41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dei gradi di libertà (gl) è 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tab 5.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5600" y="-114300"/>
            <a:ext cx="12294914" cy="5575300"/>
          </a:xfrm>
          <a:prstGeom prst="rect">
            <a:avLst/>
          </a:prstGeom>
          <a:ln w="12700">
            <a:miter lim="400000"/>
          </a:ln>
        </p:spPr>
      </p:pic>
      <p:sp>
        <p:nvSpPr>
          <p:cNvPr id="291" name="Shape 291"/>
          <p:cNvSpPr/>
          <p:nvPr/>
        </p:nvSpPr>
        <p:spPr>
          <a:xfrm>
            <a:off x="25400" y="5397499"/>
            <a:ext cx="12954000" cy="433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200" b="1">
                <a:solidFill>
                  <a:srgbClr val="FFFC41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il </a:t>
            </a:r>
            <a:r>
              <a:rPr i="1">
                <a:solidFill>
                  <a:srgbClr val="FF6251"/>
                </a:solidFill>
              </a:rPr>
              <a:t>valore p</a:t>
            </a:r>
            <a:r>
              <a:t>: </a:t>
            </a:r>
          </a:p>
          <a:p>
            <a:pPr algn="l">
              <a:defRPr sz="3200" b="1">
                <a:solidFill>
                  <a:srgbClr val="FFFC41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la probabilità che una deviazione dai numeri previsti, grande quanto quella osservata nell’esperimento, possa essere dovuta al caso.</a:t>
            </a:r>
          </a:p>
          <a:p>
            <a:pPr algn="l">
              <a:defRPr sz="3200" b="1">
                <a:solidFill>
                  <a:srgbClr val="FFFC41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  <a:p>
            <a:pPr algn="l" defTabSz="457200">
              <a:defRPr sz="32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Gli statistici hanno arbitrariamente selezionato il valore 0,05 per </a:t>
            </a:r>
            <a:r>
              <a:rPr i="1"/>
              <a:t>p </a:t>
            </a:r>
            <a:r>
              <a:t>come limite tra l’accettare e il rifiutare l’ipotesi nulla. Un valore di </a:t>
            </a:r>
            <a:r>
              <a:rPr i="1"/>
              <a:t>p</a:t>
            </a:r>
            <a:r>
              <a:t> minore di 0,05 indica che i dati mostrano una deviazione </a:t>
            </a:r>
            <a:r>
              <a:rPr i="1"/>
              <a:t>significativa </a:t>
            </a:r>
            <a:r>
              <a:t>e che quindi l’ipotesi nulla deve essere rifiutata.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12937" y="2933700"/>
            <a:ext cx="10871201" cy="6490536"/>
          </a:xfrm>
          <a:prstGeom prst="rect">
            <a:avLst/>
          </a:prstGeom>
          <a:ln w="12700">
            <a:miter lim="400000"/>
          </a:ln>
        </p:spPr>
      </p:pic>
      <p:sp>
        <p:nvSpPr>
          <p:cNvPr id="294" name="Shape 294"/>
          <p:cNvSpPr/>
          <p:nvPr/>
        </p:nvSpPr>
        <p:spPr>
          <a:xfrm>
            <a:off x="449810" y="336393"/>
            <a:ext cx="11259590" cy="21339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r">
              <a:defRPr sz="3600" b="1">
                <a:solidFill>
                  <a:srgbClr val="A1E91A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sz="4400"/>
              <a:t>La ricombinazione avviene durante</a:t>
            </a:r>
          </a:p>
          <a:p>
            <a:pPr algn="r">
              <a:defRPr sz="3600" b="1">
                <a:solidFill>
                  <a:srgbClr val="A1E91A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sz="4400"/>
              <a:t>la meiosi quando il crossing-over separa</a:t>
            </a:r>
          </a:p>
          <a:p>
            <a:pPr algn="r">
              <a:defRPr sz="3600" b="1">
                <a:solidFill>
                  <a:srgbClr val="A1E91A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sz="4400"/>
              <a:t>i geni associati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13473" y="1231900"/>
            <a:ext cx="7359227" cy="7289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24100" y="1600200"/>
            <a:ext cx="5435600" cy="6553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10bio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8200" y="469900"/>
            <a:ext cx="2286000" cy="3937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01" name="11bbio.g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12000" y="5435600"/>
            <a:ext cx="2286000" cy="3657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02" name="27bio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071100" y="5676900"/>
            <a:ext cx="2540000" cy="3175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03" name="11bio.gi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898900" y="5321300"/>
            <a:ext cx="2247900" cy="3886200"/>
          </a:xfrm>
          <a:prstGeom prst="rect">
            <a:avLst/>
          </a:prstGeom>
          <a:ln w="12700">
            <a:miter lim="400000"/>
          </a:ln>
        </p:spPr>
      </p:pic>
      <p:sp>
        <p:nvSpPr>
          <p:cNvPr id="304" name="Shape 304"/>
          <p:cNvSpPr/>
          <p:nvPr/>
        </p:nvSpPr>
        <p:spPr>
          <a:xfrm>
            <a:off x="3124200" y="2501900"/>
            <a:ext cx="8978900" cy="2540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05" name="Shape 305"/>
          <p:cNvSpPr/>
          <p:nvPr/>
        </p:nvSpPr>
        <p:spPr>
          <a:xfrm flipH="1">
            <a:off x="4952999" y="2540000"/>
            <a:ext cx="1" cy="2286000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06" name="Shape 306"/>
          <p:cNvSpPr/>
          <p:nvPr/>
        </p:nvSpPr>
        <p:spPr>
          <a:xfrm>
            <a:off x="8153400" y="2540000"/>
            <a:ext cx="0" cy="2286000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07" name="Shape 307"/>
          <p:cNvSpPr/>
          <p:nvPr/>
        </p:nvSpPr>
        <p:spPr>
          <a:xfrm>
            <a:off x="12039600" y="2540000"/>
            <a:ext cx="0" cy="2286000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08" name="Shape 308"/>
          <p:cNvSpPr/>
          <p:nvPr/>
        </p:nvSpPr>
        <p:spPr>
          <a:xfrm>
            <a:off x="7445500" y="914400"/>
            <a:ext cx="5617417" cy="685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600">
                <a:solidFill>
                  <a:srgbClr val="00C7FC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t>MORGAN’S FLY ROOM</a:t>
            </a:r>
          </a:p>
        </p:txBody>
      </p:sp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phpThumb_generated_thumbnailjpg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6400" y="749300"/>
            <a:ext cx="12192000" cy="4114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11" name="phpThumb_generated_thumbnailjpg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88384" y="5029200"/>
            <a:ext cx="8908316" cy="4622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95900" y="4457700"/>
            <a:ext cx="7505700" cy="2019300"/>
          </a:xfrm>
          <a:prstGeom prst="rect">
            <a:avLst/>
          </a:prstGeom>
          <a:ln w="12700">
            <a:miter lim="400000"/>
          </a:ln>
        </p:spPr>
      </p:pic>
      <p:sp>
        <p:nvSpPr>
          <p:cNvPr id="314" name="Shape 314"/>
          <p:cNvSpPr/>
          <p:nvPr/>
        </p:nvSpPr>
        <p:spPr>
          <a:xfrm>
            <a:off x="508000" y="-28991"/>
            <a:ext cx="10693400" cy="2318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r">
              <a:defRPr sz="4800" b="1" i="1">
                <a:solidFill>
                  <a:srgbClr val="EDE125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latin typeface="Arial"/>
                <a:cs typeface="Arial"/>
              </a:rPr>
              <a:t>Le frequenze di ricombinazione fra coppie di geni sono</a:t>
            </a:r>
          </a:p>
          <a:p>
            <a:pPr algn="r">
              <a:defRPr sz="4800" b="1" i="1">
                <a:solidFill>
                  <a:srgbClr val="EDE125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latin typeface="Arial"/>
                <a:cs typeface="Arial"/>
              </a:rPr>
              <a:t>in funzione delle loro distanze</a:t>
            </a:r>
          </a:p>
        </p:txBody>
      </p:sp>
      <p:pic>
        <p:nvPicPr>
          <p:cNvPr id="315" name="5.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71323" y="6032225"/>
            <a:ext cx="4724401" cy="3581675"/>
          </a:xfrm>
          <a:prstGeom prst="rect">
            <a:avLst/>
          </a:prstGeom>
          <a:ln w="12700">
            <a:miter lim="400000"/>
          </a:ln>
        </p:spPr>
      </p:pic>
      <p:pic>
        <p:nvPicPr>
          <p:cNvPr id="316" name="dropped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06400" y="2692400"/>
            <a:ext cx="4370103" cy="3098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" name="5.1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88900" y="0"/>
            <a:ext cx="131826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5.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11400" y="203200"/>
            <a:ext cx="8394700" cy="9359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6100" y="1422400"/>
            <a:ext cx="11303000" cy="2616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27" name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5450" y="5861050"/>
            <a:ext cx="11239500" cy="1905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5450" y="414555"/>
            <a:ext cx="11239500" cy="1905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601734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1300" y="237027"/>
            <a:ext cx="2860657" cy="4508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21" name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314700" y="228600"/>
            <a:ext cx="4927600" cy="4549493"/>
          </a:xfrm>
          <a:prstGeom prst="rect">
            <a:avLst/>
          </a:prstGeom>
          <a:ln w="12700">
            <a:miter lim="400000"/>
          </a:ln>
        </p:spPr>
      </p:pic>
      <p:sp>
        <p:nvSpPr>
          <p:cNvPr id="322" name="Shape 322"/>
          <p:cNvSpPr/>
          <p:nvPr/>
        </p:nvSpPr>
        <p:spPr>
          <a:xfrm>
            <a:off x="342900" y="4800600"/>
            <a:ext cx="11785600" cy="1701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3600" b="1">
                <a:solidFill>
                  <a:srgbClr val="00C7FC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negli incroci che coinvolgono solamente due geni alla volta, potrebbe essere difficile determinare l’ordine dei geni se i due geni sono molto vicino tra loro.</a:t>
            </a:r>
          </a:p>
        </p:txBody>
      </p:sp>
      <p:sp>
        <p:nvSpPr>
          <p:cNvPr id="323" name="Shape 323"/>
          <p:cNvSpPr/>
          <p:nvPr/>
        </p:nvSpPr>
        <p:spPr>
          <a:xfrm>
            <a:off x="241300" y="6883400"/>
            <a:ext cx="11582400" cy="1701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3600" b="1">
                <a:solidFill>
                  <a:srgbClr val="FFAA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>
              <a:defRPr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latin typeface="Trebuchet MS"/>
                <a:ea typeface="Trebuchet MS"/>
                <a:cs typeface="Trebuchet MS"/>
                <a:sym typeface="Trebuchet MS"/>
              </a:rPr>
              <a:t>le distanze effettive nella mappa non sono sempre additive, neppure in maniera approssimativa.</a:t>
            </a:r>
          </a:p>
        </p:txBody>
      </p:sp>
      <p:sp>
        <p:nvSpPr>
          <p:cNvPr id="324" name="Shape 324"/>
          <p:cNvSpPr/>
          <p:nvPr/>
        </p:nvSpPr>
        <p:spPr>
          <a:xfrm>
            <a:off x="2159000" y="8178800"/>
            <a:ext cx="9154121" cy="139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 b="1">
                <a:solidFill>
                  <a:srgbClr val="89FA2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Limiti dell’incrocio a due punti</a:t>
            </a:r>
          </a:p>
        </p:txBody>
      </p:sp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2" grpId="1" animBg="1" advAuto="0"/>
      <p:bldP spid="323" grpId="2" animBg="1" advAuto="0"/>
      <p:bldP spid="324" grpId="3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/>
          <p:nvPr/>
        </p:nvSpPr>
        <p:spPr>
          <a:xfrm>
            <a:off x="362049" y="444499"/>
            <a:ext cx="11637368" cy="843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600">
                <a:solidFill>
                  <a:srgbClr val="00C7FC"/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t>■ </a:t>
            </a:r>
            <a:r>
              <a:rPr>
                <a:solidFill>
                  <a:srgbClr val="67FCDB"/>
                </a:solidFill>
              </a:rPr>
              <a:t>L’associazione e la ricombinazione meiotica:</a:t>
            </a:r>
            <a:r>
              <a:t> i geni associati sullo stesso cromosoma normalmente assortiscono insieme, piuttosto che in modo indipendente; questi geni associati</a:t>
            </a:r>
          </a:p>
          <a:p>
            <a:pPr algn="l">
              <a:defRPr sz="3600">
                <a:solidFill>
                  <a:srgbClr val="00C7FC"/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t>possono, comunque, essere separati mediante la ricombinazionedurante la meiosi.</a:t>
            </a:r>
          </a:p>
          <a:p>
            <a:pPr algn="l">
              <a:defRPr sz="3600">
                <a:solidFill>
                  <a:srgbClr val="00C7FC"/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t>■ </a:t>
            </a:r>
            <a:r>
              <a:rPr>
                <a:solidFill>
                  <a:srgbClr val="FFFC41"/>
                </a:solidFill>
              </a:rPr>
              <a:t>La mappatura: </a:t>
            </a:r>
            <a:r>
              <a:rPr>
                <a:solidFill>
                  <a:srgbClr val="E6FEF4"/>
                </a:solidFill>
              </a:rPr>
              <a:t>l</a:t>
            </a:r>
            <a:r>
              <a:rPr>
                <a:solidFill>
                  <a:srgbClr val="ECFEED"/>
                </a:solidFill>
              </a:rPr>
              <a:t>a frequenza con cui i geni associati si separano mediante ricombinazione meiotica è generalmente in funzione di quanto essi sono distanti; in questo modo, i dati sulla ricombinazione rendono possibile determinare la distanza tra i geni su un cromosoma.</a:t>
            </a:r>
          </a:p>
          <a:p>
            <a:pPr algn="l">
              <a:defRPr sz="3600">
                <a:solidFill>
                  <a:srgbClr val="5AF90A"/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t>■ La ricombinazione mitotica: </a:t>
            </a:r>
            <a:r>
              <a:rPr>
                <a:solidFill>
                  <a:srgbClr val="F2FED6"/>
                </a:solidFill>
              </a:rPr>
              <a:t>la ricombinazione avviene raramente in mitosi. Negli organismi pluricellulari, la ricombinazione mitotica può produrre </a:t>
            </a:r>
            <a:r>
              <a:rPr>
                <a:solidFill>
                  <a:srgbClr val="FFAD4E"/>
                </a:solidFill>
              </a:rPr>
              <a:t>mosaicismo </a:t>
            </a:r>
            <a:r>
              <a:rPr>
                <a:solidFill>
                  <a:srgbClr val="F2FED6"/>
                </a:solidFill>
              </a:rPr>
              <a:t>genetico in cui cellule diverse di uno stesso individuo possiedono genotipi differenti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/>
          <p:nvPr/>
        </p:nvSpPr>
        <p:spPr>
          <a:xfrm>
            <a:off x="1699914" y="2489200"/>
            <a:ext cx="9296401" cy="1625600"/>
          </a:xfrm>
          <a:prstGeom prst="rect">
            <a:avLst/>
          </a:prstGeom>
          <a:ln w="38100">
            <a:solidFill>
              <a:srgbClr val="539307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4800" b="1">
                <a:solidFill>
                  <a:srgbClr val="00C7FC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Associazione genetica</a:t>
            </a:r>
          </a:p>
          <a:p>
            <a:pPr algn="l">
              <a:defRPr sz="4800" b="1">
                <a:solidFill>
                  <a:srgbClr val="00C7FC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e ricombinazione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70600" y="101600"/>
            <a:ext cx="6900024" cy="8890000"/>
          </a:xfrm>
          <a:prstGeom prst="rect">
            <a:avLst/>
          </a:prstGeom>
          <a:ln w="12700">
            <a:miter lim="400000"/>
          </a:ln>
        </p:spPr>
      </p:pic>
      <p:sp>
        <p:nvSpPr>
          <p:cNvPr id="265" name="Shape 265"/>
          <p:cNvSpPr/>
          <p:nvPr/>
        </p:nvSpPr>
        <p:spPr>
          <a:xfrm>
            <a:off x="304800" y="819150"/>
            <a:ext cx="5549900" cy="2286000"/>
          </a:xfrm>
          <a:prstGeom prst="rect">
            <a:avLst/>
          </a:prstGeom>
          <a:ln w="38100">
            <a:solidFill>
              <a:srgbClr val="981E18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3600">
                <a:solidFill>
                  <a:srgbClr val="00C7FC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t>Alcuni geni sullo stesso cromosoma assortiscono insieme più spesso di quanto non si separino</a:t>
            </a:r>
          </a:p>
        </p:txBody>
      </p:sp>
      <p:sp>
        <p:nvSpPr>
          <p:cNvPr id="266" name="Shape 266"/>
          <p:cNvSpPr/>
          <p:nvPr/>
        </p:nvSpPr>
        <p:spPr>
          <a:xfrm>
            <a:off x="152400" y="5765800"/>
            <a:ext cx="5854700" cy="2819400"/>
          </a:xfrm>
          <a:prstGeom prst="rect">
            <a:avLst/>
          </a:prstGeom>
          <a:ln w="50800">
            <a:solidFill>
              <a:srgbClr val="2E930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3600">
                <a:solidFill>
                  <a:schemeClr val="accent3">
                    <a:satOff val="18648"/>
                    <a:lumOff val="5971"/>
                  </a:schemeClr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t>Quando i geni sono associati, le combinazioni parentali sono più numerose dei tipi ricombinanti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5.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5631" y="19315"/>
            <a:ext cx="5829301" cy="9353285"/>
          </a:xfrm>
          <a:prstGeom prst="rect">
            <a:avLst/>
          </a:prstGeom>
          <a:ln w="12700">
            <a:miter lim="400000"/>
          </a:ln>
        </p:spPr>
      </p:pic>
      <p:sp>
        <p:nvSpPr>
          <p:cNvPr id="269" name="Shape 269"/>
          <p:cNvSpPr/>
          <p:nvPr/>
        </p:nvSpPr>
        <p:spPr>
          <a:xfrm>
            <a:off x="6299200" y="3860799"/>
            <a:ext cx="6438900" cy="4318001"/>
          </a:xfrm>
          <a:prstGeom prst="rect">
            <a:avLst/>
          </a:prstGeom>
          <a:ln w="50800">
            <a:solidFill>
              <a:srgbClr val="029329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600">
                <a:solidFill>
                  <a:srgbClr val="EFF857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Due geni, invece, sono considerati associati quando, nella</a:t>
            </a:r>
          </a:p>
          <a:p>
            <a:pPr algn="l">
              <a:defRPr sz="3600">
                <a:solidFill>
                  <a:srgbClr val="EFF857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progenie F2 il numero degli individui con genotipo parentale</a:t>
            </a:r>
          </a:p>
          <a:p>
            <a:pPr algn="l">
              <a:defRPr sz="3600">
                <a:solidFill>
                  <a:srgbClr val="EFF857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è più elevato di quello degli individui con genotipo ricombinante.</a:t>
            </a:r>
          </a:p>
        </p:txBody>
      </p:sp>
      <p:sp>
        <p:nvSpPr>
          <p:cNvPr id="270" name="Shape 270"/>
          <p:cNvSpPr/>
          <p:nvPr/>
        </p:nvSpPr>
        <p:spPr>
          <a:xfrm>
            <a:off x="6261100" y="241300"/>
            <a:ext cx="6515100" cy="299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Una preponderanza dei genotipi parentali nella generazione F2 definisce l’associazione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5.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63623" y="2857500"/>
            <a:ext cx="8995775" cy="6819900"/>
          </a:xfrm>
          <a:prstGeom prst="rect">
            <a:avLst/>
          </a:prstGeom>
          <a:ln w="12700">
            <a:miter lim="400000"/>
          </a:ln>
        </p:spPr>
      </p:pic>
      <p:sp>
        <p:nvSpPr>
          <p:cNvPr id="273" name="Shape 273"/>
          <p:cNvSpPr/>
          <p:nvPr/>
        </p:nvSpPr>
        <p:spPr>
          <a:xfrm>
            <a:off x="698500" y="596900"/>
            <a:ext cx="11430000" cy="1955800"/>
          </a:xfrm>
          <a:prstGeom prst="rect">
            <a:avLst/>
          </a:prstGeom>
          <a:ln w="12700">
            <a:solidFill>
              <a:srgbClr val="F4FEFE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b="1">
                <a:solidFill>
                  <a:srgbClr val="F5EC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La percentuale delle classi parentali e ricombinanti varia</a:t>
            </a:r>
          </a:p>
          <a:p>
            <a:pPr algn="l">
              <a:defRPr b="1">
                <a:solidFill>
                  <a:srgbClr val="F5EC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a seconda della coppie di geni considerate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0923" y="3276600"/>
            <a:ext cx="11355978" cy="4876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25600" y="2819400"/>
            <a:ext cx="9944100" cy="6121992"/>
          </a:xfrm>
          <a:prstGeom prst="rect">
            <a:avLst/>
          </a:prstGeom>
          <a:ln w="12700">
            <a:miter lim="400000"/>
          </a:ln>
        </p:spPr>
      </p:pic>
      <p:sp>
        <p:nvSpPr>
          <p:cNvPr id="278" name="Shape 278"/>
          <p:cNvSpPr/>
          <p:nvPr/>
        </p:nvSpPr>
        <p:spPr>
          <a:xfrm>
            <a:off x="2565400" y="495299"/>
            <a:ext cx="8064500" cy="223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4800" b="1">
                <a:solidFill>
                  <a:srgbClr val="5BD22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Anche i caratteri autosomici possono essere associati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Franklin Gothic Medium"/>
        <a:ea typeface="Franklin Gothic Medium"/>
        <a:cs typeface="Franklin Gothic Medium"/>
      </a:majorFont>
      <a:minorFont>
        <a:latin typeface="American Typewriter"/>
        <a:ea typeface="American Typewriter"/>
        <a:cs typeface="American Typewrite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Franklin Gothic Medium"/>
        <a:ea typeface="Franklin Gothic Medium"/>
        <a:cs typeface="Franklin Gothic Medium"/>
      </a:majorFont>
      <a:minorFont>
        <a:latin typeface="American Typewriter"/>
        <a:ea typeface="American Typewriter"/>
        <a:cs typeface="American Typewrite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2772</TotalTime>
  <Words>551</Words>
  <Application>Microsoft Macintosh PowerPoint</Application>
  <PresentationFormat>Personalizzato</PresentationFormat>
  <Paragraphs>49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3" baseType="lpstr">
      <vt:lpstr>White</vt:lpstr>
      <vt:lpstr>Corso di Genetica -Lezione 6- Cenci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Corso di Genetica -Lezione 6- Cenci</dc:title>
  <cp:lastModifiedBy>Giovanni Cenci</cp:lastModifiedBy>
  <cp:revision>6</cp:revision>
  <dcterms:modified xsi:type="dcterms:W3CDTF">2019-03-20T15:08:50Z</dcterms:modified>
</cp:coreProperties>
</file>